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44" r:id="rId1"/>
  </p:sldMasterIdLst>
  <p:notesMasterIdLst>
    <p:notesMasterId r:id="rId26"/>
  </p:notesMasterIdLst>
  <p:handoutMasterIdLst>
    <p:handoutMasterId r:id="rId27"/>
  </p:handoutMasterIdLst>
  <p:sldIdLst>
    <p:sldId id="557" r:id="rId2"/>
    <p:sldId id="893" r:id="rId3"/>
    <p:sldId id="894" r:id="rId4"/>
    <p:sldId id="895" r:id="rId5"/>
    <p:sldId id="896" r:id="rId6"/>
    <p:sldId id="876" r:id="rId7"/>
    <p:sldId id="897" r:id="rId8"/>
    <p:sldId id="898" r:id="rId9"/>
    <p:sldId id="899" r:id="rId10"/>
    <p:sldId id="844" r:id="rId11"/>
    <p:sldId id="877" r:id="rId12"/>
    <p:sldId id="878" r:id="rId13"/>
    <p:sldId id="879" r:id="rId14"/>
    <p:sldId id="881" r:id="rId15"/>
    <p:sldId id="882" r:id="rId16"/>
    <p:sldId id="883" r:id="rId17"/>
    <p:sldId id="884" r:id="rId18"/>
    <p:sldId id="885" r:id="rId19"/>
    <p:sldId id="891" r:id="rId20"/>
    <p:sldId id="886" r:id="rId21"/>
    <p:sldId id="887" r:id="rId22"/>
    <p:sldId id="888" r:id="rId23"/>
    <p:sldId id="889" r:id="rId24"/>
    <p:sldId id="890" r:id="rId25"/>
  </p:sldIdLst>
  <p:sldSz cx="12192000" cy="6858000"/>
  <p:notesSz cx="6738938" cy="9869488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hilosopher" panose="020B0604020202020204" charset="-52"/>
      <p:regular r:id="rId36"/>
      <p:bold r:id="rId37"/>
      <p:italic r:id="rId38"/>
      <p:boldItalic r:id="rId3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va" initials="k" lastIdx="0" clrIdx="0">
    <p:extLst>
      <p:ext uri="{19B8F6BF-5375-455C-9EA6-DF929625EA0E}">
        <p15:presenceInfo xmlns:p15="http://schemas.microsoft.com/office/powerpoint/2012/main" userId="ki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A42727"/>
    <a:srgbClr val="166824"/>
    <a:srgbClr val="005E9E"/>
    <a:srgbClr val="323232"/>
    <a:srgbClr val="606060"/>
    <a:srgbClr val="496DA7"/>
    <a:srgbClr val="700000"/>
    <a:srgbClr val="088DCF"/>
    <a:srgbClr val="35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48544" y="2951946"/>
            <a:ext cx="10094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ОРГАНИЗАЦИЯ ГИА В ППЭ, РАСПОЛОЖЕННЫХ НА ДОМУ</a:t>
            </a:r>
            <a:br>
              <a:rPr lang="ru-RU" sz="28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</a:br>
            <a:r>
              <a:rPr lang="ru-RU" sz="2800" b="1" dirty="0">
                <a:solidFill>
                  <a:srgbClr val="A42727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Philosopher" panose="00000500000000000000" pitchFamily="2" charset="-52"/>
              </a:rPr>
              <a:t>И В МЕДИЦИНСКИХ УЧРЕЖДЕНИЯХ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908778"/>
            <a:ext cx="57406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Видеонаблюдение. Общие сведения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66156D-0037-469B-8FB6-89EC4342B15A}"/>
              </a:ext>
            </a:extLst>
          </p:cNvPr>
          <p:cNvSpPr txBox="1"/>
          <p:nvPr/>
        </p:nvSpPr>
        <p:spPr>
          <a:xfrm>
            <a:off x="335360" y="1827393"/>
            <a:ext cx="11521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При проведении ЕГЭ по бумажной технологии, доставка экзаменационных материалов (ЭМ) ЕГЭ в ППЭ, расположенные на дому, осуществляется фельдъегерями Управления специальной связи по Санкт-Петербургу и Ленинградской области (УСС) </a:t>
            </a:r>
            <a:r>
              <a:rPr lang="ru-RU" sz="22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 9:00</a:t>
            </a:r>
            <a:br>
              <a:rPr lang="ru-RU" sz="22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2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до 9:45</a:t>
            </a: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. Экзаменационные материалы ГВЭ в такие ППЭ доставляются членом ГЭК.</a:t>
            </a:r>
            <a:endParaRPr lang="en-US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endParaRPr lang="ru-RU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Видеофиксация в ППЭ, расположенных на дому, </a:t>
            </a:r>
            <a:r>
              <a:rPr lang="ru-RU" sz="22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должна начинаться до передачи ЭМ</a:t>
            </a:r>
            <a:r>
              <a:rPr lang="ru-RU" sz="2200" b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 </a:t>
            </a: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фельдъегерем УСС члену ГЭК перед экзаменом и </a:t>
            </a:r>
            <a:r>
              <a:rPr lang="ru-RU" sz="2200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заканчиваться после передачи ЭМ </a:t>
            </a: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членом ГЭК фельдъегерю УСС по окончании экзамена.</a:t>
            </a:r>
          </a:p>
          <a:p>
            <a:pPr marL="342900" indent="-342900" algn="just">
              <a:buBlip>
                <a:blip r:embed="rId2"/>
              </a:buBlip>
            </a:pPr>
            <a:endParaRPr lang="ru-RU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Количество видеокамер, которые устанавливаются в ППЭ, расположенных на дому, должно быть минимальным, но при этом обеспечивать непрерывную видеофиксацию действий с ЭМ, а также действий участника ГИА во время 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38386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1271464" y="1556793"/>
            <a:ext cx="1039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Скачать </a:t>
            </a:r>
            <a:r>
              <a:rPr lang="en-US" dirty="0" err="1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ContaCam</a:t>
            </a:r>
            <a:r>
              <a:rPr lang="en-US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из защищенного облака, папка: </a:t>
            </a:r>
            <a:r>
              <a:rPr lang="ru-RU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«Программное обеспечение/ГИА/Видеонаблюдение в ППЭ на дому»</a:t>
            </a:r>
            <a:r>
              <a:rPr lang="ru-RU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;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Запустить программу установки; 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Следовать инструкциям программы установки.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8CA993D-ECE5-482C-B8C5-3524BC9CD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76" y="2879053"/>
            <a:ext cx="4328025" cy="33652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BBF6DC9-24E4-4F9E-BE29-D62C60F5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01" y="2879053"/>
            <a:ext cx="4328025" cy="3365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74C03B-ACD2-4498-82DF-0F1A81119255}"/>
              </a:ext>
            </a:extLst>
          </p:cNvPr>
          <p:cNvSpPr txBox="1"/>
          <p:nvPr/>
        </p:nvSpPr>
        <p:spPr>
          <a:xfrm>
            <a:off x="1271464" y="908778"/>
            <a:ext cx="44370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en-US" dirty="0" err="1"/>
              <a:t>ContaCam</a:t>
            </a:r>
            <a:r>
              <a:rPr lang="en-US" dirty="0"/>
              <a:t> </a:t>
            </a:r>
            <a:r>
              <a:rPr lang="ru-RU" dirty="0"/>
              <a:t>7</a:t>
            </a:r>
            <a:r>
              <a:rPr lang="en-US" dirty="0"/>
              <a:t>.</a:t>
            </a:r>
            <a:r>
              <a:rPr lang="ru-RU" dirty="0"/>
              <a:t>7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 - </a:t>
            </a:r>
            <a:r>
              <a:rPr lang="ru-RU" dirty="0"/>
              <a:t>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243971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CDBD26F-8EBA-4B8C-814C-EA416635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492896"/>
            <a:ext cx="5019675" cy="4019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351583" y="1473167"/>
            <a:ext cx="804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Blip>
                <a:blip r:embed="rId3"/>
              </a:buBlip>
              <a:defRPr>
                <a:solidFill>
                  <a:srgbClr val="323232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Перейти в меню </a:t>
            </a:r>
            <a:r>
              <a:rPr lang="en-US" b="1" dirty="0">
                <a:solidFill>
                  <a:srgbClr val="A42727"/>
                </a:solidFill>
              </a:rPr>
              <a:t>[</a:t>
            </a:r>
            <a:r>
              <a:rPr lang="ru-RU" b="1" dirty="0">
                <a:solidFill>
                  <a:srgbClr val="A42727"/>
                </a:solidFill>
              </a:rPr>
              <a:t>Настройки</a:t>
            </a:r>
            <a:r>
              <a:rPr lang="en-US" b="1" dirty="0">
                <a:solidFill>
                  <a:srgbClr val="A42727"/>
                </a:solidFill>
              </a:rPr>
              <a:t>]</a:t>
            </a:r>
            <a:r>
              <a:rPr lang="ru-RU" dirty="0"/>
              <a:t> и выбрать пункт </a:t>
            </a:r>
            <a:r>
              <a:rPr lang="en-US" b="1" dirty="0">
                <a:solidFill>
                  <a:srgbClr val="A42727"/>
                </a:solidFill>
              </a:rPr>
              <a:t>[</a:t>
            </a:r>
            <a:r>
              <a:rPr lang="ru-RU" b="1" dirty="0">
                <a:solidFill>
                  <a:srgbClr val="A42727"/>
                </a:solidFill>
              </a:rPr>
              <a:t>Общие настройки</a:t>
            </a:r>
            <a:r>
              <a:rPr lang="en-US" b="1" dirty="0">
                <a:solidFill>
                  <a:srgbClr val="A42727"/>
                </a:solidFill>
              </a:rPr>
              <a:t>]</a:t>
            </a:r>
            <a:r>
              <a:rPr lang="ru-RU" dirty="0"/>
              <a:t>;</a:t>
            </a:r>
          </a:p>
          <a:p>
            <a:r>
              <a:rPr lang="ru-RU" dirty="0"/>
              <a:t>Установить «флажки» в разделе </a:t>
            </a:r>
            <a:r>
              <a:rPr lang="en-US" b="1" dirty="0">
                <a:solidFill>
                  <a:srgbClr val="166824"/>
                </a:solidFill>
              </a:rPr>
              <a:t>[</a:t>
            </a:r>
            <a:r>
              <a:rPr lang="ru-RU" b="1" dirty="0">
                <a:solidFill>
                  <a:srgbClr val="166824"/>
                </a:solidFill>
              </a:rPr>
              <a:t>Общие</a:t>
            </a:r>
            <a:r>
              <a:rPr lang="en-US" b="1" dirty="0">
                <a:solidFill>
                  <a:srgbClr val="166824"/>
                </a:solidFill>
              </a:rPr>
              <a:t>]</a:t>
            </a:r>
            <a:r>
              <a:rPr lang="ru-RU" dirty="0"/>
              <a:t> так, как показано на скриншоте;</a:t>
            </a:r>
          </a:p>
          <a:p>
            <a:r>
              <a:rPr lang="ru-RU" dirty="0"/>
              <a:t>При необходимости, можно изменить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Корневой каталог всех камер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dirty="0"/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062C5FA-94CC-4DBC-9D4C-2889DE48D961}"/>
              </a:ext>
            </a:extLst>
          </p:cNvPr>
          <p:cNvSpPr/>
          <p:nvPr/>
        </p:nvSpPr>
        <p:spPr>
          <a:xfrm>
            <a:off x="3932214" y="2837717"/>
            <a:ext cx="4896544" cy="1008112"/>
          </a:xfrm>
          <a:prstGeom prst="roundRect">
            <a:avLst>
              <a:gd name="adj" fmla="val 4706"/>
            </a:avLst>
          </a:prstGeom>
          <a:noFill/>
          <a:ln>
            <a:solidFill>
              <a:srgbClr val="16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55187F6-5AF6-428C-B29D-34A7156334F0}"/>
              </a:ext>
            </a:extLst>
          </p:cNvPr>
          <p:cNvSpPr/>
          <p:nvPr/>
        </p:nvSpPr>
        <p:spPr>
          <a:xfrm>
            <a:off x="3925317" y="4017838"/>
            <a:ext cx="4896544" cy="504056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86E814-4618-4905-9E73-78C9A5D9209C}"/>
              </a:ext>
            </a:extLst>
          </p:cNvPr>
          <p:cNvSpPr txBox="1"/>
          <p:nvPr/>
        </p:nvSpPr>
        <p:spPr>
          <a:xfrm>
            <a:off x="1271464" y="908778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en-US" dirty="0" err="1"/>
              <a:t>ContaCam</a:t>
            </a:r>
            <a:r>
              <a:rPr lang="en-US" dirty="0"/>
              <a:t> </a:t>
            </a:r>
            <a:r>
              <a:rPr lang="ru-RU" dirty="0"/>
              <a:t>7</a:t>
            </a:r>
            <a:r>
              <a:rPr lang="en-US" dirty="0"/>
              <a:t>.</a:t>
            </a:r>
            <a:r>
              <a:rPr lang="ru-RU" dirty="0"/>
              <a:t>7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 - </a:t>
            </a:r>
            <a:r>
              <a:rPr lang="ru-RU" dirty="0"/>
              <a:t>Настройка</a:t>
            </a:r>
          </a:p>
        </p:txBody>
      </p:sp>
    </p:spTree>
    <p:extLst>
      <p:ext uri="{BB962C8B-B14F-4D97-AF65-F5344CB8AC3E}">
        <p14:creationId xmlns:p14="http://schemas.microsoft.com/office/powerpoint/2010/main" val="330418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A6E08EF-EF9D-45FF-AF89-E5807F9F9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2" t="15574" r="24801" b="39920"/>
          <a:stretch/>
        </p:blipFill>
        <p:spPr>
          <a:xfrm>
            <a:off x="3650883" y="2132857"/>
            <a:ext cx="4993121" cy="4199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8" y="980729"/>
            <a:ext cx="420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19" y="1556792"/>
            <a:ext cx="7121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Перейти в меню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Захват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выбрать подключенную камеру в подменю.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="" xmlns:a16="http://schemas.microsoft.com/office/drawing/2014/main" id="{35CF940F-5D89-4678-92E3-C98480D41A9C}"/>
              </a:ext>
            </a:extLst>
          </p:cNvPr>
          <p:cNvSpPr/>
          <p:nvPr/>
        </p:nvSpPr>
        <p:spPr>
          <a:xfrm>
            <a:off x="2855640" y="2618251"/>
            <a:ext cx="1702454" cy="226979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4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9" y="980729"/>
            <a:ext cx="768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(основные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19" y="1556792"/>
            <a:ext cx="733553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запуска камеры (будет отображено окно с видеопотоком),</a:t>
            </a:r>
            <a:b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перейти в меню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Настройки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выбрать пункт</a:t>
            </a:r>
            <a:b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Камера основные настройки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Настроить раздел 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так, как показано на скриншоте.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необходимости, можно сменить 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Имя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камеры.</a:t>
            </a:r>
            <a:b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i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Внимание! Имя камеры необходимо указывать на латинице. В противном</a:t>
            </a:r>
            <a:br>
              <a:rPr lang="ru-RU" sz="1600" i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i="1" dirty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случае каталог для сохранения видеофайлов будет создан некорректно.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i="1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остальные настройки необходимо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оставить без изменений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D903485-665D-48E0-9765-66DD72DD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49"/>
          <a:stretch/>
        </p:blipFill>
        <p:spPr>
          <a:xfrm>
            <a:off x="3134849" y="4221088"/>
            <a:ext cx="5831644" cy="192040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66E37B9-0AA8-493D-BED9-9FC50B4D5E04}"/>
              </a:ext>
            </a:extLst>
          </p:cNvPr>
          <p:cNvSpPr/>
          <p:nvPr/>
        </p:nvSpPr>
        <p:spPr>
          <a:xfrm>
            <a:off x="3287688" y="5229201"/>
            <a:ext cx="1152128" cy="30731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87383D1-DF6C-45B8-9899-972E4816F997}"/>
              </a:ext>
            </a:extLst>
          </p:cNvPr>
          <p:cNvSpPr/>
          <p:nvPr/>
        </p:nvSpPr>
        <p:spPr>
          <a:xfrm>
            <a:off x="5159896" y="5723616"/>
            <a:ext cx="3672408" cy="30731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2DCD92-AA1D-4E0A-ADE0-0DFFF432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8" y="2209311"/>
            <a:ext cx="5613405" cy="432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832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(расширенные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520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меню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Настройки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выбрать пункт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Камера расширенные настройки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Настроить разделы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Автостарт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Аудио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так, как показано на скриншоте.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3503712" y="2936710"/>
            <a:ext cx="2160240" cy="348275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AC91A27-D94B-4179-9865-6CE11C87FC06}"/>
              </a:ext>
            </a:extLst>
          </p:cNvPr>
          <p:cNvSpPr/>
          <p:nvPr/>
        </p:nvSpPr>
        <p:spPr>
          <a:xfrm>
            <a:off x="5951984" y="2936709"/>
            <a:ext cx="2160240" cy="276268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2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175766-7EB8-4AA3-A450-7A65ABE3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65" y="2502189"/>
            <a:ext cx="5184575" cy="3992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832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(расширенные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84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Нажать на кнопку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 Размер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Формат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и, в появившемся окне, убедиться, что настройки соответствуют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Указанным на скриншоте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необходимости, изменить настройки, нажать кнопки 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Применить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3071664" y="5733257"/>
            <a:ext cx="1152128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4C45D15-2370-4367-8B83-77D5A0B3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12" y="2523892"/>
            <a:ext cx="2562225" cy="1714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97FB38B-5FDD-4F9B-9E75-DA3CC625702E}"/>
              </a:ext>
            </a:extLst>
          </p:cNvPr>
          <p:cNvSpPr/>
          <p:nvPr/>
        </p:nvSpPr>
        <p:spPr>
          <a:xfrm>
            <a:off x="7761311" y="2852936"/>
            <a:ext cx="2553097" cy="1008112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E39FBCC-7F9B-4C69-A0D2-32EE6417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532900"/>
            <a:ext cx="5184577" cy="399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832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(расширенные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2"/>
            <a:ext cx="784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Убедиться, что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Частота кадров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соответствует указанной на скриншоте.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Установить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Размер шрифта для времени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равным 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Установить </a:t>
            </a:r>
            <a:r>
              <a:rPr lang="en-US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Качество записи</a:t>
            </a:r>
            <a:r>
              <a:rPr lang="en-US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уровень 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«Средний»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3685052" y="3801052"/>
            <a:ext cx="2160240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1630913-EF03-44F2-A8B6-D836EEA354F2}"/>
              </a:ext>
            </a:extLst>
          </p:cNvPr>
          <p:cNvSpPr/>
          <p:nvPr/>
        </p:nvSpPr>
        <p:spPr>
          <a:xfrm>
            <a:off x="3685052" y="5443342"/>
            <a:ext cx="2160240" cy="318153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7C3F029-DDB2-44ED-8CAB-06424DC8B6B8}"/>
              </a:ext>
            </a:extLst>
          </p:cNvPr>
          <p:cNvSpPr/>
          <p:nvPr/>
        </p:nvSpPr>
        <p:spPr>
          <a:xfrm>
            <a:off x="3685052" y="4891700"/>
            <a:ext cx="2160240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16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9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6B17B2B-3109-48C1-8187-33EB0B71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20" y="3639899"/>
            <a:ext cx="2950276" cy="2844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9D31C0-DAE6-4D94-8D7C-3FE3966D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05" y="2491471"/>
            <a:ext cx="5184577" cy="39924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F5D075-2B50-4B61-8165-CAFD4DA4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506" y="2348880"/>
            <a:ext cx="2266950" cy="120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832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(расширенные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8408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Нажать на кнопку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убедиться, что выбран верный 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Аудиовход</a:t>
            </a:r>
            <a:r>
              <a:rPr lang="en-US" sz="16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Нажать на кнопку </a:t>
            </a:r>
            <a:r>
              <a:rPr lang="en-US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[Mixer]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убедиться, что с данного устройства осуществляется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Запись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5159896" y="3571903"/>
            <a:ext cx="864096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1630913-EF03-44F2-A8B6-D836EEA354F2}"/>
              </a:ext>
            </a:extLst>
          </p:cNvPr>
          <p:cNvSpPr/>
          <p:nvPr/>
        </p:nvSpPr>
        <p:spPr>
          <a:xfrm>
            <a:off x="7986861" y="2729902"/>
            <a:ext cx="2160240" cy="318153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7B43EC3D-B93B-42A4-AE0A-955EB485596D}"/>
              </a:ext>
            </a:extLst>
          </p:cNvPr>
          <p:cNvSpPr/>
          <p:nvPr/>
        </p:nvSpPr>
        <p:spPr>
          <a:xfrm>
            <a:off x="6096000" y="3577024"/>
            <a:ext cx="864096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16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4A98D38-AB91-4104-8348-3EF57202B09C}"/>
              </a:ext>
            </a:extLst>
          </p:cNvPr>
          <p:cNvSpPr/>
          <p:nvPr/>
        </p:nvSpPr>
        <p:spPr>
          <a:xfrm>
            <a:off x="7392144" y="4229010"/>
            <a:ext cx="2664296" cy="352119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FBA5C1-598F-4DAD-AA54-4E8C1202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22" y="2913156"/>
            <a:ext cx="5099358" cy="34681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6B17B2B-3109-48C1-8187-33EB0B71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20" y="2913155"/>
            <a:ext cx="3597754" cy="3468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832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Настройка (расширенные настройки)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84082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Выделить соответствующее записывающее устройство и нажать на кнопку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Свойства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Перейти на вкладку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Дополнительно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установить указанное на скриншоте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Качество записи звука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Подтвердить внесение изменений и перезапустить </a:t>
            </a:r>
            <a:r>
              <a:rPr lang="en-US" sz="1600" dirty="0" err="1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F1630913-EF03-44F2-A8B6-D836EEA354F2}"/>
              </a:ext>
            </a:extLst>
          </p:cNvPr>
          <p:cNvSpPr/>
          <p:nvPr/>
        </p:nvSpPr>
        <p:spPr>
          <a:xfrm>
            <a:off x="5663952" y="3858552"/>
            <a:ext cx="2664296" cy="290529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4A98D38-AB91-4104-8348-3EF57202B09C}"/>
              </a:ext>
            </a:extLst>
          </p:cNvPr>
          <p:cNvSpPr/>
          <p:nvPr/>
        </p:nvSpPr>
        <p:spPr>
          <a:xfrm>
            <a:off x="4439816" y="5805264"/>
            <a:ext cx="648072" cy="216024"/>
          </a:xfrm>
          <a:prstGeom prst="roundRect">
            <a:avLst>
              <a:gd name="adj" fmla="val 869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79693F61-A503-4FB8-A40A-A7869B325BF6}"/>
              </a:ext>
            </a:extLst>
          </p:cNvPr>
          <p:cNvSpPr/>
          <p:nvPr/>
        </p:nvSpPr>
        <p:spPr>
          <a:xfrm>
            <a:off x="6744072" y="3138472"/>
            <a:ext cx="864096" cy="290529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1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908778"/>
            <a:ext cx="7301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Особенности проведения ГВЭ в устной форме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1ED7B1-5465-426D-B464-639603B4E644}"/>
              </a:ext>
            </a:extLst>
          </p:cNvPr>
          <p:cNvSpPr txBox="1"/>
          <p:nvPr/>
        </p:nvSpPr>
        <p:spPr>
          <a:xfrm>
            <a:off x="335360" y="2780928"/>
            <a:ext cx="115212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При проведении ГВЭ в устной форме осуществляется аудиозапись экзамена: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После завершения ответа участника экзамена файлу с записью ответа присваивается имя, содержащее </a:t>
            </a:r>
            <a:r>
              <a:rPr lang="ru-RU" sz="2000" smtClean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код работы;</a:t>
            </a:r>
            <a:endParaRPr lang="ru-RU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800100" lvl="1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Файл с аудиозаписью сохраняется на флэш-накопитель и </a:t>
            </a:r>
            <a:r>
              <a:rPr lang="ru-RU" sz="2000" dirty="0" smtClean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передается в РЦОИ.</a:t>
            </a:r>
            <a:endParaRPr lang="en-US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9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7A3065-F433-4C48-9341-27E8A6A9D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" r="43700" b="23930"/>
          <a:stretch/>
        </p:blipFill>
        <p:spPr>
          <a:xfrm>
            <a:off x="3966397" y="2734958"/>
            <a:ext cx="4259206" cy="378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8" y="980729"/>
            <a:ext cx="800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Подготовка к проведению экзамена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2"/>
            <a:ext cx="784082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Установить станцию видеофиксации и камеру в соответствующее положение.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Отрыть окно </a:t>
            </a:r>
            <a:r>
              <a:rPr lang="en-US" sz="1600" dirty="0" err="1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Убедиться, что в окне камеры отображаются </a:t>
            </a:r>
            <a:r>
              <a:rPr lang="en-US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дата</a:t>
            </a:r>
            <a:r>
              <a:rPr lang="en-US" sz="1600" b="1" dirty="0">
                <a:solidFill>
                  <a:srgbClr val="16682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Убедиться, что дата и время на станции видеофиксации установлены верно.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3966397" y="3460441"/>
            <a:ext cx="864096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7B43EC3D-B93B-42A4-AE0A-955EB485596D}"/>
              </a:ext>
            </a:extLst>
          </p:cNvPr>
          <p:cNvSpPr/>
          <p:nvPr/>
        </p:nvSpPr>
        <p:spPr>
          <a:xfrm>
            <a:off x="3995798" y="5933259"/>
            <a:ext cx="864096" cy="318153"/>
          </a:xfrm>
          <a:prstGeom prst="roundRect">
            <a:avLst>
              <a:gd name="adj" fmla="val 8693"/>
            </a:avLst>
          </a:prstGeom>
          <a:noFill/>
          <a:ln>
            <a:solidFill>
              <a:srgbClr val="16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4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2453772-C781-4DF8-B83D-367FC3B97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18" r="65750" b="24566"/>
          <a:stretch/>
        </p:blipFill>
        <p:spPr>
          <a:xfrm>
            <a:off x="2495601" y="2348880"/>
            <a:ext cx="7327311" cy="10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69" y="980729"/>
            <a:ext cx="591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840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начала записи видеопотока необходимо воспользоваться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кнопкой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окне камеры. Если запись ведется, то кнопка выделена голубым цветом.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35994F90-3B9C-4A1D-9B98-DAC14C344979}"/>
              </a:ext>
            </a:extLst>
          </p:cNvPr>
          <p:cNvSpPr/>
          <p:nvPr/>
        </p:nvSpPr>
        <p:spPr>
          <a:xfrm>
            <a:off x="4727848" y="2564905"/>
            <a:ext cx="640552" cy="540363"/>
          </a:xfrm>
          <a:prstGeom prst="roundRect">
            <a:avLst>
              <a:gd name="adj" fmla="val 8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E45CD3-39DC-40D1-BFB7-8CE0357A742B}"/>
              </a:ext>
            </a:extLst>
          </p:cNvPr>
          <p:cNvSpPr txBox="1"/>
          <p:nvPr/>
        </p:nvSpPr>
        <p:spPr>
          <a:xfrm>
            <a:off x="2215620" y="3645025"/>
            <a:ext cx="7840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повторном нажатии 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кнопкой</a:t>
            </a:r>
            <a:r>
              <a:rPr 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запись останавливается и выделение исчезает.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22582C-4818-420A-92A9-71592C0C23D2}"/>
              </a:ext>
            </a:extLst>
          </p:cNvPr>
          <p:cNvSpPr txBox="1"/>
          <p:nvPr/>
        </p:nvSpPr>
        <p:spPr>
          <a:xfrm>
            <a:off x="2051731" y="4701044"/>
            <a:ext cx="808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ВНИМАНИЕ!</a:t>
            </a:r>
          </a:p>
          <a:p>
            <a:pPr algn="ctr"/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Запись может быть начата при нажатии кнопки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[Enter]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на клавиатуре!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Будьте внимательны!</a:t>
            </a:r>
          </a:p>
        </p:txBody>
      </p:sp>
    </p:spTree>
    <p:extLst>
      <p:ext uri="{BB962C8B-B14F-4D97-AF65-F5344CB8AC3E}">
        <p14:creationId xmlns:p14="http://schemas.microsoft.com/office/powerpoint/2010/main" val="364842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9" y="980729"/>
            <a:ext cx="542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ContaCam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Сохранение файла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215620" y="1556793"/>
            <a:ext cx="7840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завершения записи видеопотока файл с видеозаписью сохраняется по следующему пути: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22582C-4818-420A-92A9-71592C0C23D2}"/>
              </a:ext>
            </a:extLst>
          </p:cNvPr>
          <p:cNvSpPr txBox="1"/>
          <p:nvPr/>
        </p:nvSpPr>
        <p:spPr>
          <a:xfrm>
            <a:off x="2091761" y="2141568"/>
            <a:ext cx="804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Корневой каталог всех камер (слайд 5)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\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Имя камеры (слайд 7)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\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\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Месяц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\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Дата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5D707C-F370-4892-95A9-7BD574FC2416}"/>
              </a:ext>
            </a:extLst>
          </p:cNvPr>
          <p:cNvSpPr txBox="1"/>
          <p:nvPr/>
        </p:nvSpPr>
        <p:spPr>
          <a:xfrm>
            <a:off x="2215620" y="2570623"/>
            <a:ext cx="78007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Имя файла после автоматического сохранения представляет из себя: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0A43EE-E491-4B7A-9B0F-48EF6FC41E0B}"/>
              </a:ext>
            </a:extLst>
          </p:cNvPr>
          <p:cNvSpPr txBox="1"/>
          <p:nvPr/>
        </p:nvSpPr>
        <p:spPr>
          <a:xfrm>
            <a:off x="2215620" y="2909178"/>
            <a:ext cx="780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rec_[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]_[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месяц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]_[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день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]_[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время начала записи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].mp4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05B5B3-786F-43EB-B098-82620D8FB8EF}"/>
              </a:ext>
            </a:extLst>
          </p:cNvPr>
          <p:cNvSpPr txBox="1"/>
          <p:nvPr/>
        </p:nvSpPr>
        <p:spPr>
          <a:xfrm>
            <a:off x="2175590" y="3429001"/>
            <a:ext cx="7840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 копированием файла на флэш-накопитель для передачи в РЦОИ необходимо переименовать следующим образом: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C68145-93AB-4994-A82D-FD44F6272D81}"/>
              </a:ext>
            </a:extLst>
          </p:cNvPr>
          <p:cNvSpPr txBox="1"/>
          <p:nvPr/>
        </p:nvSpPr>
        <p:spPr>
          <a:xfrm>
            <a:off x="1969255" y="4025357"/>
            <a:ext cx="80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P78K[XXXX]A[YYYY]H[ZZ]R[FF].mp4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6B6709-BDE5-4B47-81E8-C0AAB79B7F1D}"/>
              </a:ext>
            </a:extLst>
          </p:cNvPr>
          <p:cNvSpPr txBox="1"/>
          <p:nvPr/>
        </p:nvSpPr>
        <p:spPr>
          <a:xfrm>
            <a:off x="2207569" y="4454822"/>
            <a:ext cx="784082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Где:</a:t>
            </a:r>
          </a:p>
          <a:p>
            <a:endParaRPr lang="ru-RU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[XXXX] – 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код ППЭ;</a:t>
            </a:r>
            <a:endParaRPr lang="en-US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[YYYY]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код аудитории;</a:t>
            </a:r>
            <a:endParaRPr lang="en-US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[ZZ]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номер камеры;</a:t>
            </a:r>
            <a:endParaRPr lang="en-US" sz="16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[FF]</a:t>
            </a:r>
            <a:r>
              <a:rPr lang="ru-RU" sz="16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номер записи.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7F4C9B-7270-491F-9DD7-89878EE192FF}"/>
              </a:ext>
            </a:extLst>
          </p:cNvPr>
          <p:cNvSpPr txBox="1"/>
          <p:nvPr/>
        </p:nvSpPr>
        <p:spPr>
          <a:xfrm>
            <a:off x="2143611" y="6146172"/>
            <a:ext cx="80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Например: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P78K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0305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0001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.mp4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1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7568" y="980729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6AEDB4-0CB1-4FEF-A8C6-B39655A25C5D}"/>
              </a:ext>
            </a:extLst>
          </p:cNvPr>
          <p:cNvSpPr txBox="1"/>
          <p:nvPr/>
        </p:nvSpPr>
        <p:spPr>
          <a:xfrm>
            <a:off x="2175590" y="1916832"/>
            <a:ext cx="7840821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переименования файла необходимо: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флэш-накопителе создать папку с датой экзамена, например: </a:t>
            </a:r>
            <a:r>
              <a:rPr lang="en-US" sz="20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20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2023-05-27</a:t>
            </a:r>
            <a:r>
              <a:rPr lang="en-US" sz="2000" b="1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скопировать переименованный файл в созданную</a:t>
            </a:r>
            <a:b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флэш-накопителе папку;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передать флэш-накопитель с файлом, содержащим видеозапись экзамена, члену ГЭК для доставки его в РЦОИ;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32323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32323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файл с видеозаписью копируется в РЦОИ в день проведения экзамена и флэш-накопитель возвращается члену ГЭК.</a:t>
            </a:r>
          </a:p>
        </p:txBody>
      </p:sp>
    </p:spTree>
    <p:extLst>
      <p:ext uri="{BB962C8B-B14F-4D97-AF65-F5344CB8AC3E}">
        <p14:creationId xmlns:p14="http://schemas.microsoft.com/office/powerpoint/2010/main" val="132764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19CAA5-7DE6-41DD-80BA-805493D66D13}"/>
              </a:ext>
            </a:extLst>
          </p:cNvPr>
          <p:cNvSpPr/>
          <p:nvPr/>
        </p:nvSpPr>
        <p:spPr>
          <a:xfrm>
            <a:off x="1524000" y="8791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9859212-212B-457B-A89B-7175399ADC4F}"/>
              </a:ext>
            </a:extLst>
          </p:cNvPr>
          <p:cNvGrpSpPr/>
          <p:nvPr/>
        </p:nvGrpSpPr>
        <p:grpSpPr>
          <a:xfrm>
            <a:off x="1703512" y="3068960"/>
            <a:ext cx="8784976" cy="655046"/>
            <a:chOff x="179512" y="2073619"/>
            <a:chExt cx="8784976" cy="655046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="" xmlns:a16="http://schemas.microsoft.com/office/drawing/2014/main" id="{61EB7C0D-A8A4-4716-A9DB-6A71CF435625}"/>
                </a:ext>
              </a:extLst>
            </p:cNvPr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4006CBE-AEF3-4684-9974-B6A405D179CD}"/>
                </a:ext>
              </a:extLst>
            </p:cNvPr>
            <p:cNvSpPr txBox="1"/>
            <p:nvPr/>
          </p:nvSpPr>
          <p:spPr>
            <a:xfrm>
              <a:off x="179512" y="2073619"/>
              <a:ext cx="410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ПОТЯВИН АНТОН ВЛАДИМИРОВИЧ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89D30E1-6414-48D5-BAAF-279FE566F801}"/>
                </a:ext>
              </a:extLst>
            </p:cNvPr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(921) 312-65-50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F0FCDC0-A9FF-43B6-848A-803C775F1082}"/>
                </a:ext>
              </a:extLst>
            </p:cNvPr>
            <p:cNvSpPr txBox="1"/>
            <p:nvPr/>
          </p:nvSpPr>
          <p:spPr>
            <a:xfrm>
              <a:off x="179512" y="2420888"/>
              <a:ext cx="3119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специалист по защите информации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47807DF4-75A8-40AF-AF1D-8E8F24072717}"/>
              </a:ext>
            </a:extLst>
          </p:cNvPr>
          <p:cNvGrpSpPr/>
          <p:nvPr/>
        </p:nvGrpSpPr>
        <p:grpSpPr>
          <a:xfrm>
            <a:off x="1703512" y="1988840"/>
            <a:ext cx="8784976" cy="655046"/>
            <a:chOff x="179512" y="2073619"/>
            <a:chExt cx="8784976" cy="655046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5262932F-7315-4158-AB53-AA43927DB948}"/>
                </a:ext>
              </a:extLst>
            </p:cNvPr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F8C2244-56D6-4BD9-9FF0-6E30B9F4055B}"/>
                </a:ext>
              </a:extLst>
            </p:cNvPr>
            <p:cNvSpPr txBox="1"/>
            <p:nvPr/>
          </p:nvSpPr>
          <p:spPr>
            <a:xfrm>
              <a:off x="179512" y="2073619"/>
              <a:ext cx="34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БРЫСОВ ВИТАЛИЙ ЛЬВОВИЧ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446D10F-7086-4683-B324-98BD2F8AA623}"/>
                </a:ext>
              </a:extLst>
            </p:cNvPr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2CC0339-9A3A-40D5-ACB0-D6A2F162A16A}"/>
                </a:ext>
              </a:extLst>
            </p:cNvPr>
            <p:cNvSpPr txBox="1"/>
            <p:nvPr/>
          </p:nvSpPr>
          <p:spPr>
            <a:xfrm>
              <a:off x="179512" y="2420888"/>
              <a:ext cx="485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заместитель директора по ОТС ГИА, руководитель РЦОИ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34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908778"/>
            <a:ext cx="3975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ЕГЭ. Формы проведения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AE2D166-7C80-4EE7-BAA7-663DAA34D990}"/>
              </a:ext>
            </a:extLst>
          </p:cNvPr>
          <p:cNvSpPr/>
          <p:nvPr/>
        </p:nvSpPr>
        <p:spPr>
          <a:xfrm>
            <a:off x="4727848" y="1988840"/>
            <a:ext cx="2736304" cy="936104"/>
          </a:xfrm>
          <a:prstGeom prst="roundRect">
            <a:avLst/>
          </a:prstGeom>
          <a:noFill/>
          <a:ln>
            <a:solidFill>
              <a:srgbClr val="28282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A42727"/>
                </a:solidFill>
                <a:latin typeface="Philosopher" panose="00000500000000000000" pitchFamily="2" charset="-52"/>
              </a:rPr>
              <a:t>ЕГЭ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86A66C0-BFF6-4B60-B37F-8BC3C5847E48}"/>
              </a:ext>
            </a:extLst>
          </p:cNvPr>
          <p:cNvSpPr/>
          <p:nvPr/>
        </p:nvSpPr>
        <p:spPr>
          <a:xfrm>
            <a:off x="1523492" y="4365104"/>
            <a:ext cx="3528392" cy="1440160"/>
          </a:xfrm>
          <a:prstGeom prst="roundRect">
            <a:avLst/>
          </a:prstGeom>
          <a:noFill/>
          <a:ln>
            <a:solidFill>
              <a:srgbClr val="28282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A42727"/>
                </a:solidFill>
                <a:latin typeface="Philosopher" panose="00000500000000000000" pitchFamily="2" charset="-52"/>
              </a:rPr>
              <a:t>Бумажная технология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CA5E2EEF-5899-4F02-887A-F4334756B028}"/>
              </a:ext>
            </a:extLst>
          </p:cNvPr>
          <p:cNvSpPr/>
          <p:nvPr/>
        </p:nvSpPr>
        <p:spPr>
          <a:xfrm>
            <a:off x="7140118" y="4365104"/>
            <a:ext cx="3528392" cy="1440160"/>
          </a:xfrm>
          <a:prstGeom prst="roundRect">
            <a:avLst/>
          </a:prstGeom>
          <a:noFill/>
          <a:ln>
            <a:solidFill>
              <a:srgbClr val="28282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A42727"/>
                </a:solidFill>
                <a:latin typeface="Philosopher" panose="00000500000000000000" pitchFamily="2" charset="-52"/>
              </a:rPr>
              <a:t>Стандартная технология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="" xmlns:a16="http://schemas.microsoft.com/office/drawing/2014/main" id="{48BB0ACF-A557-4D3D-95E6-C008829B3D58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rot="16200000" flipH="1">
            <a:off x="6780077" y="2240867"/>
            <a:ext cx="1440160" cy="2808314"/>
          </a:xfrm>
          <a:prstGeom prst="bentConnector3">
            <a:avLst/>
          </a:prstGeom>
          <a:ln w="25400">
            <a:solidFill>
              <a:srgbClr val="A42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="" xmlns:a16="http://schemas.microsoft.com/office/drawing/2014/main" id="{B93CC5C3-BD79-463B-B8A7-A010D63618D0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rot="5400000">
            <a:off x="3971764" y="2240868"/>
            <a:ext cx="1440160" cy="2808312"/>
          </a:xfrm>
          <a:prstGeom prst="bentConnector3">
            <a:avLst>
              <a:gd name="adj1" fmla="val 50000"/>
            </a:avLst>
          </a:prstGeom>
          <a:ln w="25400">
            <a:solidFill>
              <a:srgbClr val="A427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7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908778"/>
            <a:ext cx="91390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Особенности проведения ЕГЭ по стандартной технологии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1ED7B1-5465-426D-B464-639603B4E644}"/>
              </a:ext>
            </a:extLst>
          </p:cNvPr>
          <p:cNvSpPr txBox="1"/>
          <p:nvPr/>
        </p:nvSpPr>
        <p:spPr>
          <a:xfrm>
            <a:off x="335360" y="2420888"/>
            <a:ext cx="1152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Стандартная технология в ППЭ на дому применяется в следующих случаях: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Проведение устного экзамена по иностранным языкам;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Проведение экзамена по информатике </a:t>
            </a:r>
            <a:r>
              <a:rPr lang="ru-RU" sz="2000" dirty="0" smtClean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форме КЕГЭ;</a:t>
            </a:r>
          </a:p>
          <a:p>
            <a:pPr marL="800100" lvl="1" indent="-342900" algn="just">
              <a:buBlip>
                <a:blip r:embed="rId2"/>
              </a:buBlip>
            </a:pPr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Проведение экзамена по остальным предметам в случаях невозможности предоставления бумажных экзаменационных материалов.</a:t>
            </a:r>
          </a:p>
          <a:p>
            <a:pPr marL="342900" indent="-342900" algn="just">
              <a:buBlip>
                <a:blip r:embed="rId2"/>
              </a:buBlip>
            </a:pPr>
            <a:endParaRPr lang="ru-RU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При проведении ЕГЭ в ППЭ на дому все действия технического специалиста идентичны действиям технического специалиста в обычном ППЭ.</a:t>
            </a:r>
            <a:endParaRPr lang="en-US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0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1464" y="908778"/>
            <a:ext cx="11062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z="2600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Совмещение станций при проведении ЕГЭ по стандартной технологии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1ED7B1-5465-426D-B464-639603B4E644}"/>
              </a:ext>
            </a:extLst>
          </p:cNvPr>
          <p:cNvSpPr txBox="1"/>
          <p:nvPr/>
        </p:nvSpPr>
        <p:spPr>
          <a:xfrm>
            <a:off x="335360" y="1656239"/>
            <a:ext cx="115212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Для оптимизации использования технических средств в ППЭ на дому может быть допущено совмещение различных стаций, задействованных при проведении экзамена на одном компьютере.</a:t>
            </a:r>
          </a:p>
          <a:p>
            <a:pPr algn="just"/>
            <a:endParaRPr lang="ru-RU" sz="22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  <a:p>
            <a:pPr algn="just"/>
            <a:r>
              <a:rPr lang="ru-RU" sz="22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Минимальный набор станций:</a:t>
            </a:r>
          </a:p>
        </p:txBody>
      </p:sp>
      <p:pic>
        <p:nvPicPr>
          <p:cNvPr id="3" name="Рисунок 2" descr="Интернет со сплошной заливкой">
            <a:extLst>
              <a:ext uri="{FF2B5EF4-FFF2-40B4-BE49-F238E27FC236}">
                <a16:creationId xmlns="" xmlns:a16="http://schemas.microsoft.com/office/drawing/2014/main" id="{ED279A63-61D9-4DDB-B932-331FABE8B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916" y="3696111"/>
            <a:ext cx="914400" cy="914400"/>
          </a:xfrm>
          <a:prstGeom prst="rect">
            <a:avLst/>
          </a:prstGeom>
        </p:spPr>
      </p:pic>
      <p:pic>
        <p:nvPicPr>
          <p:cNvPr id="6" name="Рисунок 5" descr="Ноутбук со сплошной заливкой">
            <a:extLst>
              <a:ext uri="{FF2B5EF4-FFF2-40B4-BE49-F238E27FC236}">
                <a16:creationId xmlns="" xmlns:a16="http://schemas.microsoft.com/office/drawing/2014/main" id="{9AC04A30-D256-4A62-B18E-9764A299B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3696361"/>
            <a:ext cx="914400" cy="914400"/>
          </a:xfrm>
          <a:prstGeom prst="rect">
            <a:avLst/>
          </a:prstGeom>
        </p:spPr>
      </p:pic>
      <p:pic>
        <p:nvPicPr>
          <p:cNvPr id="8" name="Рисунок 7" descr="Ноутбук со сплошной заливкой">
            <a:extLst>
              <a:ext uri="{FF2B5EF4-FFF2-40B4-BE49-F238E27FC236}">
                <a16:creationId xmlns="" xmlns:a16="http://schemas.microsoft.com/office/drawing/2014/main" id="{82A1F36F-8217-4DAC-AF32-27AF8B9E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6684" y="369611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CD0ECA-4874-4B17-AC71-238200888511}"/>
              </a:ext>
            </a:extLst>
          </p:cNvPr>
          <p:cNvSpPr txBox="1"/>
          <p:nvPr/>
        </p:nvSpPr>
        <p:spPr>
          <a:xfrm>
            <a:off x="18474" y="4762046"/>
            <a:ext cx="389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с доступом в ЛК</a:t>
            </a:r>
            <a:endParaRPr lang="en-US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D780B3-07DB-49E8-B7CF-292F9D526D8D}"/>
              </a:ext>
            </a:extLst>
          </p:cNvPr>
          <p:cNvSpPr txBox="1"/>
          <p:nvPr/>
        </p:nvSpPr>
        <p:spPr>
          <a:xfrm>
            <a:off x="4146358" y="4707622"/>
            <a:ext cx="3899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ОСНОВНЫЕ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организатора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записи устных ответов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КЕГЭ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Штаба</a:t>
            </a:r>
            <a:endParaRPr lang="en-US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565409-0B5B-4BA3-B162-CBF4629398B7}"/>
              </a:ext>
            </a:extLst>
          </p:cNvPr>
          <p:cNvSpPr txBox="1"/>
          <p:nvPr/>
        </p:nvSpPr>
        <p:spPr>
          <a:xfrm>
            <a:off x="8274242" y="4752418"/>
            <a:ext cx="3899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РЕЗЕРВНЫЕ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организатора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записи устных ответов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КЕГЭ</a:t>
            </a:r>
          </a:p>
          <a:p>
            <a:pPr algn="ctr"/>
            <a:r>
              <a:rPr lang="ru-RU" sz="2000" dirty="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Станция Штаба</a:t>
            </a:r>
            <a:endParaRPr lang="en-US" sz="2000" dirty="0">
              <a:solidFill>
                <a:srgbClr val="282828"/>
              </a:solidFill>
              <a:latin typeface="Philosopher" panose="00000500000000000000" pitchFamily="2" charset="-52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4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730925B-7189-474E-99B3-55BC69E9265F}"/>
              </a:ext>
            </a:extLst>
          </p:cNvPr>
          <p:cNvSpPr/>
          <p:nvPr/>
        </p:nvSpPr>
        <p:spPr>
          <a:xfrm rot="870253">
            <a:off x="5126800" y="3376304"/>
            <a:ext cx="3888432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DD101-7B14-41FB-8C25-364040B78818}"/>
              </a:ext>
            </a:extLst>
          </p:cNvPr>
          <p:cNvSpPr txBox="1"/>
          <p:nvPr/>
        </p:nvSpPr>
        <p:spPr>
          <a:xfrm>
            <a:off x="5303913" y="3612240"/>
            <a:ext cx="314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Стол участника ГИА</a:t>
            </a:r>
          </a:p>
        </p:txBody>
      </p:sp>
      <p:pic>
        <p:nvPicPr>
          <p:cNvPr id="8" name="Рисунок 7" descr="Видеокамера">
            <a:extLst>
              <a:ext uri="{FF2B5EF4-FFF2-40B4-BE49-F238E27FC236}">
                <a16:creationId xmlns="" xmlns:a16="http://schemas.microsoft.com/office/drawing/2014/main" id="{189BAB99-0F9F-41E4-8959-5AB078F43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139">
            <a:off x="2355432" y="186937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959C89-9243-416C-9958-F69CC694B4B3}"/>
              </a:ext>
            </a:extLst>
          </p:cNvPr>
          <p:cNvSpPr txBox="1"/>
          <p:nvPr/>
        </p:nvSpPr>
        <p:spPr>
          <a:xfrm>
            <a:off x="4152703" y="5960383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Участник ГИА</a:t>
            </a: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="" xmlns:a16="http://schemas.microsoft.com/office/drawing/2014/main" id="{876B7DC8-6B28-47B0-B6A2-BBB395886E9C}"/>
              </a:ext>
            </a:extLst>
          </p:cNvPr>
          <p:cNvSpPr/>
          <p:nvPr/>
        </p:nvSpPr>
        <p:spPr>
          <a:xfrm rot="2246130">
            <a:off x="5949142" y="4144531"/>
            <a:ext cx="955802" cy="123333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F07CB9-AF1F-49AC-9F6D-ABBBA92EFC6B}"/>
              </a:ext>
            </a:extLst>
          </p:cNvPr>
          <p:cNvSpPr txBox="1"/>
          <p:nvPr/>
        </p:nvSpPr>
        <p:spPr>
          <a:xfrm>
            <a:off x="6054191" y="4530367"/>
            <a:ext cx="74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ЭМ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D7B8173-3A5D-4BD7-BA9D-929BE153B75D}"/>
              </a:ext>
            </a:extLst>
          </p:cNvPr>
          <p:cNvCxnSpPr>
            <a:cxnSpLocks/>
          </p:cNvCxnSpPr>
          <p:nvPr/>
        </p:nvCxnSpPr>
        <p:spPr>
          <a:xfrm>
            <a:off x="3143672" y="2628506"/>
            <a:ext cx="4098018" cy="391040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Мужчина">
            <a:extLst>
              <a:ext uri="{FF2B5EF4-FFF2-40B4-BE49-F238E27FC236}">
                <a16:creationId xmlns="" xmlns:a16="http://schemas.microsoft.com/office/drawing/2014/main" id="{F9D60D4A-77B1-4A65-AC13-9865B4814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5" y="5264695"/>
            <a:ext cx="1225155" cy="12251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EEF84891-497D-4BCD-9A77-DF338C7AF321}"/>
              </a:ext>
            </a:extLst>
          </p:cNvPr>
          <p:cNvCxnSpPr>
            <a:cxnSpLocks/>
          </p:cNvCxnSpPr>
          <p:nvPr/>
        </p:nvCxnSpPr>
        <p:spPr>
          <a:xfrm>
            <a:off x="3143672" y="2628507"/>
            <a:ext cx="7067128" cy="121456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Видеокамера">
            <a:extLst>
              <a:ext uri="{FF2B5EF4-FFF2-40B4-BE49-F238E27FC236}">
                <a16:creationId xmlns="" xmlns:a16="http://schemas.microsoft.com/office/drawing/2014/main" id="{DE045703-16B3-40E8-97CC-4CD942551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3666" flipH="1">
            <a:off x="8529157" y="1477606"/>
            <a:ext cx="914400" cy="9144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CAE51D-EE4D-47EB-A99B-882A0415A8A8}"/>
              </a:ext>
            </a:extLst>
          </p:cNvPr>
          <p:cNvCxnSpPr>
            <a:cxnSpLocks/>
          </p:cNvCxnSpPr>
          <p:nvPr/>
        </p:nvCxnSpPr>
        <p:spPr>
          <a:xfrm flipH="1">
            <a:off x="2559152" y="2393082"/>
            <a:ext cx="6201145" cy="17559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C28D3D3-3A78-4340-A44D-1A01F5DB67DE}"/>
              </a:ext>
            </a:extLst>
          </p:cNvPr>
          <p:cNvCxnSpPr>
            <a:cxnSpLocks/>
          </p:cNvCxnSpPr>
          <p:nvPr/>
        </p:nvCxnSpPr>
        <p:spPr>
          <a:xfrm>
            <a:off x="8760296" y="2393081"/>
            <a:ext cx="144016" cy="39949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загнутый угол 18">
            <a:extLst>
              <a:ext uri="{FF2B5EF4-FFF2-40B4-BE49-F238E27FC236}">
                <a16:creationId xmlns="" xmlns:a16="http://schemas.microsoft.com/office/drawing/2014/main" id="{E8E6A55D-2108-4D89-B781-C988C738CB58}"/>
              </a:ext>
            </a:extLst>
          </p:cNvPr>
          <p:cNvSpPr/>
          <p:nvPr/>
        </p:nvSpPr>
        <p:spPr>
          <a:xfrm rot="2246130">
            <a:off x="7308229" y="4358399"/>
            <a:ext cx="1566407" cy="13661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4CBD1B-CB35-4B02-B4AD-E44113324E1F}"/>
              </a:ext>
            </a:extLst>
          </p:cNvPr>
          <p:cNvSpPr txBox="1"/>
          <p:nvPr/>
        </p:nvSpPr>
        <p:spPr>
          <a:xfrm>
            <a:off x="7158423" y="4370343"/>
            <a:ext cx="183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ППЭ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и аудитории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609603-2331-4B87-AD5B-769D2AC242FE}"/>
              </a:ext>
            </a:extLst>
          </p:cNvPr>
          <p:cNvSpPr txBox="1"/>
          <p:nvPr/>
        </p:nvSpPr>
        <p:spPr>
          <a:xfrm>
            <a:off x="1271464" y="908778"/>
            <a:ext cx="9207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Расположение видеокамер. Стол участника. ДВЕ КАМЕРЫ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7109DD3-A636-4542-B7EF-CCDA4BB110A2}"/>
              </a:ext>
            </a:extLst>
          </p:cNvPr>
          <p:cNvSpPr/>
          <p:nvPr/>
        </p:nvSpPr>
        <p:spPr>
          <a:xfrm>
            <a:off x="375107" y="4591605"/>
            <a:ext cx="3384376" cy="1196748"/>
          </a:xfrm>
          <a:prstGeom prst="rect">
            <a:avLst/>
          </a:prstGeom>
          <a:solidFill>
            <a:srgbClr val="A42727"/>
          </a:solidFill>
          <a:ln>
            <a:solidFill>
              <a:srgbClr val="28282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hilosopher" panose="020B0604020202020204" charset="-52"/>
              </a:rPr>
              <a:t>ДВЕ КАМЕРЫ – ЖЕСТКОЕ ТРЕБОВАНИЕ РОСОБРНАДЗОРА!!!</a:t>
            </a:r>
          </a:p>
        </p:txBody>
      </p:sp>
    </p:spTree>
    <p:extLst>
      <p:ext uri="{BB962C8B-B14F-4D97-AF65-F5344CB8AC3E}">
        <p14:creationId xmlns:p14="http://schemas.microsoft.com/office/powerpoint/2010/main" val="346178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730925B-7189-474E-99B3-55BC69E9265F}"/>
              </a:ext>
            </a:extLst>
          </p:cNvPr>
          <p:cNvSpPr/>
          <p:nvPr/>
        </p:nvSpPr>
        <p:spPr>
          <a:xfrm rot="870253">
            <a:off x="5126800" y="3376304"/>
            <a:ext cx="3888432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DD101-7B14-41FB-8C25-364040B78818}"/>
              </a:ext>
            </a:extLst>
          </p:cNvPr>
          <p:cNvSpPr txBox="1"/>
          <p:nvPr/>
        </p:nvSpPr>
        <p:spPr>
          <a:xfrm>
            <a:off x="5303913" y="361224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Стол организатора ГИА</a:t>
            </a:r>
          </a:p>
        </p:txBody>
      </p:sp>
      <p:pic>
        <p:nvPicPr>
          <p:cNvPr id="8" name="Рисунок 7" descr="Видеокамера">
            <a:extLst>
              <a:ext uri="{FF2B5EF4-FFF2-40B4-BE49-F238E27FC236}">
                <a16:creationId xmlns="" xmlns:a16="http://schemas.microsoft.com/office/drawing/2014/main" id="{189BAB99-0F9F-41E4-8959-5AB078F43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139">
            <a:off x="2355432" y="1869371"/>
            <a:ext cx="914400" cy="914400"/>
          </a:xfrm>
          <a:prstGeom prst="rect">
            <a:avLst/>
          </a:prstGeom>
        </p:spPr>
      </p:pic>
      <p:sp>
        <p:nvSpPr>
          <p:cNvPr id="12" name="Прямоугольник: загнутый угол 11">
            <a:extLst>
              <a:ext uri="{FF2B5EF4-FFF2-40B4-BE49-F238E27FC236}">
                <a16:creationId xmlns="" xmlns:a16="http://schemas.microsoft.com/office/drawing/2014/main" id="{876B7DC8-6B28-47B0-B6A2-BBB395886E9C}"/>
              </a:ext>
            </a:extLst>
          </p:cNvPr>
          <p:cNvSpPr/>
          <p:nvPr/>
        </p:nvSpPr>
        <p:spPr>
          <a:xfrm rot="2246130">
            <a:off x="5949142" y="4144531"/>
            <a:ext cx="955802" cy="123333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F07CB9-AF1F-49AC-9F6D-ABBBA92EFC6B}"/>
              </a:ext>
            </a:extLst>
          </p:cNvPr>
          <p:cNvSpPr txBox="1"/>
          <p:nvPr/>
        </p:nvSpPr>
        <p:spPr>
          <a:xfrm>
            <a:off x="6054191" y="4530367"/>
            <a:ext cx="74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ЭМ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D7B8173-3A5D-4BD7-BA9D-929BE153B75D}"/>
              </a:ext>
            </a:extLst>
          </p:cNvPr>
          <p:cNvCxnSpPr>
            <a:cxnSpLocks/>
          </p:cNvCxnSpPr>
          <p:nvPr/>
        </p:nvCxnSpPr>
        <p:spPr>
          <a:xfrm>
            <a:off x="3143672" y="2628506"/>
            <a:ext cx="4098018" cy="391040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Мужчина">
            <a:extLst>
              <a:ext uri="{FF2B5EF4-FFF2-40B4-BE49-F238E27FC236}">
                <a16:creationId xmlns="" xmlns:a16="http://schemas.microsoft.com/office/drawing/2014/main" id="{F9D60D4A-77B1-4A65-AC13-9865B4814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5" y="5264695"/>
            <a:ext cx="1225155" cy="12251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EEF84891-497D-4BCD-9A77-DF338C7AF321}"/>
              </a:ext>
            </a:extLst>
          </p:cNvPr>
          <p:cNvCxnSpPr>
            <a:cxnSpLocks/>
          </p:cNvCxnSpPr>
          <p:nvPr/>
        </p:nvCxnSpPr>
        <p:spPr>
          <a:xfrm>
            <a:off x="3143672" y="2628507"/>
            <a:ext cx="7067128" cy="121456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Видеокамера">
            <a:extLst>
              <a:ext uri="{FF2B5EF4-FFF2-40B4-BE49-F238E27FC236}">
                <a16:creationId xmlns="" xmlns:a16="http://schemas.microsoft.com/office/drawing/2014/main" id="{DE045703-16B3-40E8-97CC-4CD942551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3666" flipH="1">
            <a:off x="8529157" y="1477606"/>
            <a:ext cx="914400" cy="9144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CAE51D-EE4D-47EB-A99B-882A0415A8A8}"/>
              </a:ext>
            </a:extLst>
          </p:cNvPr>
          <p:cNvCxnSpPr>
            <a:cxnSpLocks/>
          </p:cNvCxnSpPr>
          <p:nvPr/>
        </p:nvCxnSpPr>
        <p:spPr>
          <a:xfrm flipH="1">
            <a:off x="2559152" y="2393082"/>
            <a:ext cx="6201145" cy="17559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C28D3D3-3A78-4340-A44D-1A01F5DB67DE}"/>
              </a:ext>
            </a:extLst>
          </p:cNvPr>
          <p:cNvCxnSpPr>
            <a:cxnSpLocks/>
          </p:cNvCxnSpPr>
          <p:nvPr/>
        </p:nvCxnSpPr>
        <p:spPr>
          <a:xfrm>
            <a:off x="8760296" y="2393081"/>
            <a:ext cx="144016" cy="39949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загнутый угол 18">
            <a:extLst>
              <a:ext uri="{FF2B5EF4-FFF2-40B4-BE49-F238E27FC236}">
                <a16:creationId xmlns="" xmlns:a16="http://schemas.microsoft.com/office/drawing/2014/main" id="{E8E6A55D-2108-4D89-B781-C988C738CB58}"/>
              </a:ext>
            </a:extLst>
          </p:cNvPr>
          <p:cNvSpPr/>
          <p:nvPr/>
        </p:nvSpPr>
        <p:spPr>
          <a:xfrm rot="2246130">
            <a:off x="7308229" y="4358399"/>
            <a:ext cx="1566407" cy="13661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4CBD1B-CB35-4B02-B4AD-E44113324E1F}"/>
              </a:ext>
            </a:extLst>
          </p:cNvPr>
          <p:cNvSpPr txBox="1"/>
          <p:nvPr/>
        </p:nvSpPr>
        <p:spPr>
          <a:xfrm>
            <a:off x="7158423" y="4370343"/>
            <a:ext cx="183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ППЭ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и аудитории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609603-2331-4B87-AD5B-769D2AC242FE}"/>
              </a:ext>
            </a:extLst>
          </p:cNvPr>
          <p:cNvSpPr txBox="1"/>
          <p:nvPr/>
        </p:nvSpPr>
        <p:spPr>
          <a:xfrm>
            <a:off x="1271464" y="908778"/>
            <a:ext cx="97369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Расположение видеокамер. Стол организатора. Видно все ЭМ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6DD21AB-43FA-4F4B-9898-A32AAB52F16A}"/>
              </a:ext>
            </a:extLst>
          </p:cNvPr>
          <p:cNvSpPr txBox="1"/>
          <p:nvPr/>
        </p:nvSpPr>
        <p:spPr>
          <a:xfrm>
            <a:off x="1379080" y="5875246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Лица, привлекаемые к проведению ГИА</a:t>
            </a:r>
          </a:p>
        </p:txBody>
      </p:sp>
    </p:spTree>
    <p:extLst>
      <p:ext uri="{BB962C8B-B14F-4D97-AF65-F5344CB8AC3E}">
        <p14:creationId xmlns:p14="http://schemas.microsoft.com/office/powerpoint/2010/main" val="201302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730925B-7189-474E-99B3-55BC69E9265F}"/>
              </a:ext>
            </a:extLst>
          </p:cNvPr>
          <p:cNvSpPr/>
          <p:nvPr/>
        </p:nvSpPr>
        <p:spPr>
          <a:xfrm rot="870253">
            <a:off x="5126800" y="3376304"/>
            <a:ext cx="3888432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DD101-7B14-41FB-8C25-364040B78818}"/>
              </a:ext>
            </a:extLst>
          </p:cNvPr>
          <p:cNvSpPr txBox="1"/>
          <p:nvPr/>
        </p:nvSpPr>
        <p:spPr>
          <a:xfrm>
            <a:off x="5303913" y="3612240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Стол штаба ГИА</a:t>
            </a:r>
          </a:p>
        </p:txBody>
      </p:sp>
      <p:pic>
        <p:nvPicPr>
          <p:cNvPr id="8" name="Рисунок 7" descr="Видеокамера">
            <a:extLst>
              <a:ext uri="{FF2B5EF4-FFF2-40B4-BE49-F238E27FC236}">
                <a16:creationId xmlns="" xmlns:a16="http://schemas.microsoft.com/office/drawing/2014/main" id="{189BAB99-0F9F-41E4-8959-5AB078F43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139">
            <a:off x="2355432" y="186937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959C89-9243-416C-9958-F69CC694B4B3}"/>
              </a:ext>
            </a:extLst>
          </p:cNvPr>
          <p:cNvSpPr txBox="1"/>
          <p:nvPr/>
        </p:nvSpPr>
        <p:spPr>
          <a:xfrm>
            <a:off x="1379080" y="5875246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Лица, привлекаемые к проведению ГИА</a:t>
            </a: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="" xmlns:a16="http://schemas.microsoft.com/office/drawing/2014/main" id="{876B7DC8-6B28-47B0-B6A2-BBB395886E9C}"/>
              </a:ext>
            </a:extLst>
          </p:cNvPr>
          <p:cNvSpPr/>
          <p:nvPr/>
        </p:nvSpPr>
        <p:spPr>
          <a:xfrm rot="2246130">
            <a:off x="5949142" y="4144531"/>
            <a:ext cx="955802" cy="123333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F07CB9-AF1F-49AC-9F6D-ABBBA92EFC6B}"/>
              </a:ext>
            </a:extLst>
          </p:cNvPr>
          <p:cNvSpPr txBox="1"/>
          <p:nvPr/>
        </p:nvSpPr>
        <p:spPr>
          <a:xfrm>
            <a:off x="6054191" y="4530367"/>
            <a:ext cx="74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ЭМ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D7B8173-3A5D-4BD7-BA9D-929BE153B75D}"/>
              </a:ext>
            </a:extLst>
          </p:cNvPr>
          <p:cNvCxnSpPr>
            <a:cxnSpLocks/>
          </p:cNvCxnSpPr>
          <p:nvPr/>
        </p:nvCxnSpPr>
        <p:spPr>
          <a:xfrm>
            <a:off x="3143672" y="2628506"/>
            <a:ext cx="4098018" cy="391040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Мужчина">
            <a:extLst>
              <a:ext uri="{FF2B5EF4-FFF2-40B4-BE49-F238E27FC236}">
                <a16:creationId xmlns="" xmlns:a16="http://schemas.microsoft.com/office/drawing/2014/main" id="{F9D60D4A-77B1-4A65-AC13-9865B4814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5" y="5264695"/>
            <a:ext cx="1225155" cy="12251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EEF84891-497D-4BCD-9A77-DF338C7AF321}"/>
              </a:ext>
            </a:extLst>
          </p:cNvPr>
          <p:cNvCxnSpPr>
            <a:cxnSpLocks/>
          </p:cNvCxnSpPr>
          <p:nvPr/>
        </p:nvCxnSpPr>
        <p:spPr>
          <a:xfrm>
            <a:off x="3143672" y="2628507"/>
            <a:ext cx="7067128" cy="121456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Видеокамера">
            <a:extLst>
              <a:ext uri="{FF2B5EF4-FFF2-40B4-BE49-F238E27FC236}">
                <a16:creationId xmlns="" xmlns:a16="http://schemas.microsoft.com/office/drawing/2014/main" id="{DE045703-16B3-40E8-97CC-4CD942551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3666" flipH="1">
            <a:off x="8529157" y="1477606"/>
            <a:ext cx="914400" cy="9144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CAE51D-EE4D-47EB-A99B-882A0415A8A8}"/>
              </a:ext>
            </a:extLst>
          </p:cNvPr>
          <p:cNvCxnSpPr>
            <a:cxnSpLocks/>
          </p:cNvCxnSpPr>
          <p:nvPr/>
        </p:nvCxnSpPr>
        <p:spPr>
          <a:xfrm flipH="1">
            <a:off x="2559152" y="2393082"/>
            <a:ext cx="6201145" cy="17559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C28D3D3-3A78-4340-A44D-1A01F5DB67DE}"/>
              </a:ext>
            </a:extLst>
          </p:cNvPr>
          <p:cNvCxnSpPr>
            <a:cxnSpLocks/>
          </p:cNvCxnSpPr>
          <p:nvPr/>
        </p:nvCxnSpPr>
        <p:spPr>
          <a:xfrm>
            <a:off x="8760296" y="2393081"/>
            <a:ext cx="144016" cy="399499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загнутый угол 18">
            <a:extLst>
              <a:ext uri="{FF2B5EF4-FFF2-40B4-BE49-F238E27FC236}">
                <a16:creationId xmlns="" xmlns:a16="http://schemas.microsoft.com/office/drawing/2014/main" id="{E8E6A55D-2108-4D89-B781-C988C738CB58}"/>
              </a:ext>
            </a:extLst>
          </p:cNvPr>
          <p:cNvSpPr/>
          <p:nvPr/>
        </p:nvSpPr>
        <p:spPr>
          <a:xfrm rot="2246130">
            <a:off x="7308229" y="4358399"/>
            <a:ext cx="1566407" cy="13661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4CBD1B-CB35-4B02-B4AD-E44113324E1F}"/>
              </a:ext>
            </a:extLst>
          </p:cNvPr>
          <p:cNvSpPr txBox="1"/>
          <p:nvPr/>
        </p:nvSpPr>
        <p:spPr>
          <a:xfrm>
            <a:off x="7158423" y="4370343"/>
            <a:ext cx="183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Код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ППЭ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и аудитории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609603-2331-4B87-AD5B-769D2AC242FE}"/>
              </a:ext>
            </a:extLst>
          </p:cNvPr>
          <p:cNvSpPr txBox="1"/>
          <p:nvPr/>
        </p:nvSpPr>
        <p:spPr>
          <a:xfrm>
            <a:off x="1271464" y="908778"/>
            <a:ext cx="8576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Расположение видеокамер. Стол штаба. Видно все ЭМ</a:t>
            </a:r>
          </a:p>
        </p:txBody>
      </p:sp>
    </p:spTree>
    <p:extLst>
      <p:ext uri="{BB962C8B-B14F-4D97-AF65-F5344CB8AC3E}">
        <p14:creationId xmlns:p14="http://schemas.microsoft.com/office/powerpoint/2010/main" val="428382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90482480-1D23-4F68-A1E3-F13B3B1DF5FF}"/>
              </a:ext>
            </a:extLst>
          </p:cNvPr>
          <p:cNvGrpSpPr/>
          <p:nvPr/>
        </p:nvGrpSpPr>
        <p:grpSpPr>
          <a:xfrm>
            <a:off x="6926103" y="3142400"/>
            <a:ext cx="4125925" cy="2389779"/>
            <a:chOff x="7181368" y="3180788"/>
            <a:chExt cx="3224481" cy="212501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4730925B-7189-474E-99B3-55BC69E9265F}"/>
                </a:ext>
              </a:extLst>
            </p:cNvPr>
            <p:cNvSpPr/>
            <p:nvPr/>
          </p:nvSpPr>
          <p:spPr>
            <a:xfrm>
              <a:off x="7181368" y="3180788"/>
              <a:ext cx="3224481" cy="18112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7A5EEB57-3BA7-4674-A6CA-A7B641AA60DF}"/>
                </a:ext>
              </a:extLst>
            </p:cNvPr>
            <p:cNvGrpSpPr/>
            <p:nvPr/>
          </p:nvGrpSpPr>
          <p:grpSpPr>
            <a:xfrm>
              <a:off x="8403072" y="4072464"/>
              <a:ext cx="955802" cy="1233339"/>
              <a:chOff x="5921418" y="4479449"/>
              <a:chExt cx="955802" cy="1233339"/>
            </a:xfrm>
          </p:grpSpPr>
          <p:sp>
            <p:nvSpPr>
              <p:cNvPr id="12" name="Прямоугольник: загнутый угол 11">
                <a:extLst>
                  <a:ext uri="{FF2B5EF4-FFF2-40B4-BE49-F238E27FC236}">
                    <a16:creationId xmlns="" xmlns:a16="http://schemas.microsoft.com/office/drawing/2014/main" id="{876B7DC8-6B28-47B0-B6A2-BBB395886E9C}"/>
                  </a:ext>
                </a:extLst>
              </p:cNvPr>
              <p:cNvSpPr/>
              <p:nvPr/>
            </p:nvSpPr>
            <p:spPr>
              <a:xfrm rot="2246130">
                <a:off x="5921418" y="4479449"/>
                <a:ext cx="955802" cy="1233339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AF07CB9-AF1F-49AC-9F6D-ABBBA92EFC6B}"/>
                  </a:ext>
                </a:extLst>
              </p:cNvPr>
              <p:cNvSpPr txBox="1"/>
              <p:nvPr/>
            </p:nvSpPr>
            <p:spPr>
              <a:xfrm>
                <a:off x="6054191" y="4530367"/>
                <a:ext cx="745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Philosopher" panose="00000500000000000000" pitchFamily="2" charset="-52"/>
                    <a:ea typeface="Cambria" panose="02040503050406030204" pitchFamily="18" charset="0"/>
                  </a:rPr>
                  <a:t>ЭМ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1DD101-7B14-41FB-8C25-364040B78818}"/>
              </a:ext>
            </a:extLst>
          </p:cNvPr>
          <p:cNvSpPr txBox="1"/>
          <p:nvPr/>
        </p:nvSpPr>
        <p:spPr>
          <a:xfrm>
            <a:off x="7214119" y="3158556"/>
            <a:ext cx="3837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Стол </a:t>
            </a:r>
            <a:b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штаба/организатора  ГИА</a:t>
            </a:r>
          </a:p>
        </p:txBody>
      </p:sp>
      <p:pic>
        <p:nvPicPr>
          <p:cNvPr id="8" name="Рисунок 7" descr="Видеокамера">
            <a:extLst>
              <a:ext uri="{FF2B5EF4-FFF2-40B4-BE49-F238E27FC236}">
                <a16:creationId xmlns="" xmlns:a16="http://schemas.microsoft.com/office/drawing/2014/main" id="{189BAB99-0F9F-41E4-8959-5AB078F43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4139">
            <a:off x="197090" y="1572933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959C89-9243-416C-9958-F69CC694B4B3}"/>
              </a:ext>
            </a:extLst>
          </p:cNvPr>
          <p:cNvSpPr txBox="1"/>
          <p:nvPr/>
        </p:nvSpPr>
        <p:spPr>
          <a:xfrm>
            <a:off x="1379080" y="5875246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Лица, привлекаемые к проведению ГИА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D7B8173-3A5D-4BD7-BA9D-929BE153B75D}"/>
              </a:ext>
            </a:extLst>
          </p:cNvPr>
          <p:cNvCxnSpPr>
            <a:cxnSpLocks/>
          </p:cNvCxnSpPr>
          <p:nvPr/>
        </p:nvCxnSpPr>
        <p:spPr>
          <a:xfrm>
            <a:off x="973018" y="2384095"/>
            <a:ext cx="3497287" cy="410575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Мужчина">
            <a:extLst>
              <a:ext uri="{FF2B5EF4-FFF2-40B4-BE49-F238E27FC236}">
                <a16:creationId xmlns="" xmlns:a16="http://schemas.microsoft.com/office/drawing/2014/main" id="{F9D60D4A-77B1-4A65-AC13-9865B4814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5" y="5264695"/>
            <a:ext cx="1225155" cy="122515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EEF84891-497D-4BCD-9A77-DF338C7AF32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075965" y="2206832"/>
            <a:ext cx="10636659" cy="71811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Видеокамера">
            <a:extLst>
              <a:ext uri="{FF2B5EF4-FFF2-40B4-BE49-F238E27FC236}">
                <a16:creationId xmlns="" xmlns:a16="http://schemas.microsoft.com/office/drawing/2014/main" id="{DE045703-16B3-40E8-97CC-4CD9425513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3666" flipH="1">
            <a:off x="11047856" y="1437466"/>
            <a:ext cx="914400" cy="91440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2CAE51D-EE4D-47EB-A99B-882A0415A8A8}"/>
              </a:ext>
            </a:extLst>
          </p:cNvPr>
          <p:cNvCxnSpPr>
            <a:cxnSpLocks/>
          </p:cNvCxnSpPr>
          <p:nvPr/>
        </p:nvCxnSpPr>
        <p:spPr>
          <a:xfrm flipH="1">
            <a:off x="335360" y="2231048"/>
            <a:ext cx="11002460" cy="6392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C28D3D3-3A78-4340-A44D-1A01F5DB67DE}"/>
              </a:ext>
            </a:extLst>
          </p:cNvPr>
          <p:cNvCxnSpPr>
            <a:cxnSpLocks/>
          </p:cNvCxnSpPr>
          <p:nvPr/>
        </p:nvCxnSpPr>
        <p:spPr>
          <a:xfrm flipH="1">
            <a:off x="10285430" y="2253444"/>
            <a:ext cx="1054615" cy="39911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609603-2331-4B87-AD5B-769D2AC242FE}"/>
              </a:ext>
            </a:extLst>
          </p:cNvPr>
          <p:cNvSpPr txBox="1"/>
          <p:nvPr/>
        </p:nvSpPr>
        <p:spPr>
          <a:xfrm>
            <a:off x="1271464" y="908778"/>
            <a:ext cx="715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600" b="1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Расположение видеокамер. Компоновка ППЭ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27D4FAD4-47BE-4BA7-9AB0-5FF26BEB3FC6}"/>
              </a:ext>
            </a:extLst>
          </p:cNvPr>
          <p:cNvGrpSpPr/>
          <p:nvPr/>
        </p:nvGrpSpPr>
        <p:grpSpPr>
          <a:xfrm>
            <a:off x="3354774" y="3027435"/>
            <a:ext cx="3224481" cy="1811244"/>
            <a:chOff x="7181368" y="3180788"/>
            <a:chExt cx="3224481" cy="181124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5604764-E266-4056-9F03-51DA9D13E0FF}"/>
                </a:ext>
              </a:extLst>
            </p:cNvPr>
            <p:cNvSpPr/>
            <p:nvPr/>
          </p:nvSpPr>
          <p:spPr>
            <a:xfrm>
              <a:off x="7181368" y="3180788"/>
              <a:ext cx="3224481" cy="18112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36DA958-99C1-435B-A4D0-BFDECA48C587}"/>
                </a:ext>
              </a:extLst>
            </p:cNvPr>
            <p:cNvGrpSpPr/>
            <p:nvPr/>
          </p:nvGrpSpPr>
          <p:grpSpPr>
            <a:xfrm>
              <a:off x="7623183" y="3595204"/>
              <a:ext cx="955802" cy="1233339"/>
              <a:chOff x="5141529" y="4002189"/>
              <a:chExt cx="955802" cy="1233339"/>
            </a:xfrm>
          </p:grpSpPr>
          <p:sp>
            <p:nvSpPr>
              <p:cNvPr id="34" name="Прямоугольник: загнутый угол 33">
                <a:extLst>
                  <a:ext uri="{FF2B5EF4-FFF2-40B4-BE49-F238E27FC236}">
                    <a16:creationId xmlns="" xmlns:a16="http://schemas.microsoft.com/office/drawing/2014/main" id="{10D835D2-BE26-4AB2-AECC-E726E6AB16A8}"/>
                  </a:ext>
                </a:extLst>
              </p:cNvPr>
              <p:cNvSpPr/>
              <p:nvPr/>
            </p:nvSpPr>
            <p:spPr>
              <a:xfrm rot="2246130">
                <a:off x="5141529" y="4002189"/>
                <a:ext cx="955802" cy="1233339"/>
              </a:xfrm>
              <a:prstGeom prst="foldedCorne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AF01D6F3-FA0B-4632-AA0E-00D27995B57F}"/>
                  </a:ext>
                </a:extLst>
              </p:cNvPr>
              <p:cNvSpPr txBox="1"/>
              <p:nvPr/>
            </p:nvSpPr>
            <p:spPr>
              <a:xfrm>
                <a:off x="5218170" y="4374021"/>
                <a:ext cx="745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tx2">
                        <a:lumMod val="75000"/>
                      </a:schemeClr>
                    </a:solidFill>
                    <a:latin typeface="Philosopher" panose="00000500000000000000" pitchFamily="2" charset="-52"/>
                    <a:ea typeface="Cambria" panose="02040503050406030204" pitchFamily="18" charset="0"/>
                  </a:rPr>
                  <a:t>ЭМ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3351641-7C9A-4369-A7F6-2FC930A3A051}"/>
              </a:ext>
            </a:extLst>
          </p:cNvPr>
          <p:cNvSpPr txBox="1"/>
          <p:nvPr/>
        </p:nvSpPr>
        <p:spPr>
          <a:xfrm>
            <a:off x="3589781" y="2892812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hilosopher" panose="00000500000000000000" pitchFamily="2" charset="-52"/>
                <a:ea typeface="Cambria" panose="02040503050406030204" pitchFamily="18" charset="0"/>
              </a:rPr>
              <a:t>Стол участника ГИА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AFF7C630-1605-4B03-A6BB-286FDE440671}"/>
              </a:ext>
            </a:extLst>
          </p:cNvPr>
          <p:cNvGrpSpPr/>
          <p:nvPr/>
        </p:nvGrpSpPr>
        <p:grpSpPr>
          <a:xfrm>
            <a:off x="4811089" y="3753916"/>
            <a:ext cx="1837554" cy="1366112"/>
            <a:chOff x="7158423" y="4358398"/>
            <a:chExt cx="1837554" cy="1366112"/>
          </a:xfrm>
        </p:grpSpPr>
        <p:sp>
          <p:nvSpPr>
            <p:cNvPr id="19" name="Прямоугольник: загнутый угол 18">
              <a:extLst>
                <a:ext uri="{FF2B5EF4-FFF2-40B4-BE49-F238E27FC236}">
                  <a16:creationId xmlns="" xmlns:a16="http://schemas.microsoft.com/office/drawing/2014/main" id="{E8E6A55D-2108-4D89-B781-C988C738CB58}"/>
                </a:ext>
              </a:extLst>
            </p:cNvPr>
            <p:cNvSpPr/>
            <p:nvPr/>
          </p:nvSpPr>
          <p:spPr>
            <a:xfrm rot="2246130">
              <a:off x="7307766" y="4358398"/>
              <a:ext cx="1566407" cy="1366112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74CBD1B-CB35-4B02-B4AD-E44113324E1F}"/>
                </a:ext>
              </a:extLst>
            </p:cNvPr>
            <p:cNvSpPr txBox="1"/>
            <p:nvPr/>
          </p:nvSpPr>
          <p:spPr>
            <a:xfrm>
              <a:off x="7158423" y="4370343"/>
              <a:ext cx="18375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Philosopher" panose="00000500000000000000" pitchFamily="2" charset="-52"/>
                  <a:ea typeface="Cambria" panose="02040503050406030204" pitchFamily="18" charset="0"/>
                </a:rPr>
                <a:t>Код</a:t>
              </a:r>
              <a:b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Philosopher" panose="00000500000000000000" pitchFamily="2" charset="-52"/>
                  <a:ea typeface="Cambria" panose="02040503050406030204" pitchFamily="18" charset="0"/>
                </a:rPr>
              </a:b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Philosopher" panose="00000500000000000000" pitchFamily="2" charset="-52"/>
                  <a:ea typeface="Cambria" panose="02040503050406030204" pitchFamily="18" charset="0"/>
                </a:rPr>
                <a:t>ППЭ</a:t>
              </a:r>
            </a:p>
            <a:p>
              <a:pPr algn="ctr"/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Philosopher" panose="00000500000000000000" pitchFamily="2" charset="-52"/>
                  <a:ea typeface="Cambria" panose="02040503050406030204" pitchFamily="18" charset="0"/>
                </a:rPr>
                <a:t>и аудитории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724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27049</TotalTime>
  <Words>948</Words>
  <Application>Microsoft Office PowerPoint</Application>
  <PresentationFormat>Широкоэкранный</PresentationFormat>
  <Paragraphs>139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Wingdings</vt:lpstr>
      <vt:lpstr>Cambria</vt:lpstr>
      <vt:lpstr>Calibri</vt:lpstr>
      <vt:lpstr>Philosopher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1085</cp:revision>
  <cp:lastPrinted>2019-02-18T10:07:19Z</cp:lastPrinted>
  <dcterms:created xsi:type="dcterms:W3CDTF">2010-03-02T09:36:00Z</dcterms:created>
  <dcterms:modified xsi:type="dcterms:W3CDTF">2024-02-29T08:39:21Z</dcterms:modified>
</cp:coreProperties>
</file>