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765" r:id="rId3"/>
    <p:sldId id="597" r:id="rId4"/>
    <p:sldId id="598" r:id="rId5"/>
    <p:sldId id="766" r:id="rId6"/>
    <p:sldId id="767" r:id="rId7"/>
    <p:sldId id="559" r:id="rId8"/>
    <p:sldId id="768" r:id="rId9"/>
    <p:sldId id="687" r:id="rId10"/>
    <p:sldId id="688" r:id="rId11"/>
    <p:sldId id="769" r:id="rId12"/>
    <p:sldId id="689" r:id="rId13"/>
    <p:sldId id="761" r:id="rId14"/>
    <p:sldId id="756" r:id="rId15"/>
    <p:sldId id="757" r:id="rId16"/>
    <p:sldId id="694" r:id="rId17"/>
    <p:sldId id="771" r:id="rId18"/>
    <p:sldId id="758" r:id="rId19"/>
    <p:sldId id="759" r:id="rId20"/>
    <p:sldId id="760" r:id="rId21"/>
    <p:sldId id="637" r:id="rId22"/>
    <p:sldId id="585" r:id="rId23"/>
    <p:sldId id="587" r:id="rId24"/>
    <p:sldId id="762" r:id="rId25"/>
    <p:sldId id="764" r:id="rId26"/>
    <p:sldId id="727" r:id="rId27"/>
    <p:sldId id="728" r:id="rId28"/>
    <p:sldId id="583" r:id="rId29"/>
    <p:sldId id="584" r:id="rId30"/>
    <p:sldId id="770" r:id="rId3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3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Акт по форме ППЭ-21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Отметка в БР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Отметка в форме ППЭ-05-02-ГВЭ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Уведомление о явке в КО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ScaleY="44927" custLinFactNeighborY="47826"/>
      <dgm:spPr>
        <a:solidFill>
          <a:schemeClr val="accent3">
            <a:lumMod val="75000"/>
          </a:schemeClr>
        </a:solidFill>
      </dgm:spPr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Акт по форме ППЭ-22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Отметка в БР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3">
                  <a:lumMod val="50000"/>
                </a:schemeClr>
              </a:solidFill>
            </a:rPr>
            <a:t>Отметка в форме ППЭ-05-02-ГВЭ</a:t>
          </a:r>
          <a:endParaRPr lang="ru-RU" sz="2200" b="1" dirty="0">
            <a:solidFill>
              <a:schemeClr val="accent3">
                <a:lumMod val="50000"/>
              </a:schemeClr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3">
            <a:lumMod val="75000"/>
          </a:schemeClr>
        </a:solidFill>
      </dgm:spPr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8B05BE-15CF-4E19-8417-80BF512D00D7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74807-8425-4C96-A38B-383A7291B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70AC9-7B79-4FE6-95A9-5D57BB1FC385}" type="datetimeFigureOut">
              <a:rPr lang="ru-RU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7FDAA7-F7D2-43DF-B111-B362600D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1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3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7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50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1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97B2-173B-4611-80E7-B2E86C03B68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3B64-5889-455D-85F1-CF6E5DB3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6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DE2E-9E80-4937-93EE-436DEF9770E1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4D2A-1B9F-40A2-BB70-4677C2656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A3EE-9E31-4526-90A0-E997381BFD53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8A07-7304-4B54-8DA1-96DF65256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7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22.02.2024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574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D6B1-9BD9-47C7-8E5C-7C550C71F6C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464-63DD-4907-BDE2-C60FC1B9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6BBC-70D6-455C-8E3F-E3DEA9F59A62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3A17-45CC-47A2-B0A1-1DB1B2361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3E19-1C25-488E-9F84-FEA91E2ED555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E56-CEDB-4CCF-9F4E-1DD583AE4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BFB-953C-4B1A-807E-414ECDCB4FFF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180E-E215-4E75-A2C9-0508DCFED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3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CB9-AB38-4AE2-9958-C55E1357FBD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548F-BD88-4F62-8871-72D3C91D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6D59-93C2-4819-B14E-2DF6F5721087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307-28E4-4896-8835-31D3289A6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184-AEFF-4557-B22A-29BDC2CA10E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E486-BD3F-4D82-84A1-7B8E093AB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96B-FAB2-4C8F-B85C-1D3F5DE45C4C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778C-05FC-48ED-B18B-F40426C49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04FCE-0E2E-4CE9-8947-9822F6718316}" type="datetime1">
              <a:rPr lang="ru-RU" smtClean="0"/>
              <a:pPr>
                <a:defRPr/>
              </a:pPr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AFF4E8-EA15-4C78-BBA6-14B011743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107504" y="2564904"/>
            <a:ext cx="8928992" cy="1795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ОРГАНИЗАЦИЯ ПРОВЕДЕНИЯ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ГОСУДАРСТВЕННОЙ </a:t>
            </a:r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ИТОГОВОЙ </a:t>
            </a:r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АТТЕСТАЦИИ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форме государственного выпускного экзамена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11 классе</a:t>
            </a:r>
            <a:endParaRPr lang="ru-RU" sz="3600" b="1" kern="10" dirty="0">
              <a:solidFill>
                <a:srgbClr val="00620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 идентификации личности участника ГИА передается участнику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экзамена,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который сдаёт его организатору на входе в аудиторию.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окончании экзамена организатор в аудитории сдаёт данную форму руководителю ППЭ вместе с остальными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материалами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989" t="30153" r="41559" b="11555"/>
          <a:stretch/>
        </p:blipFill>
        <p:spPr bwMode="auto">
          <a:xfrm>
            <a:off x="755576" y="1124744"/>
            <a:ext cx="5256585" cy="32194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4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3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ГВЭ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аудитории ППЭ</a:t>
            </a:r>
            <a:r>
              <a:rPr lang="en-US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9</a:t>
            </a:r>
            <a:r>
              <a:rPr lang="en-US" sz="2200" b="1" cap="all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00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436096" y="2132856"/>
            <a:ext cx="2497438" cy="909999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входа в аудитори</a:t>
            </a:r>
            <a:r>
              <a:rPr lang="ru-RU" sz="1600" dirty="0">
                <a:solidFill>
                  <a:srgbClr val="C00000"/>
                </a:solidFill>
              </a:rPr>
              <a:t>ю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23528" y="4869160"/>
            <a:ext cx="2361444" cy="930404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организатора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3" t="27679" r="54475" b="37319"/>
          <a:stretch/>
        </p:blipFill>
        <p:spPr>
          <a:xfrm>
            <a:off x="467544" y="1413702"/>
            <a:ext cx="4803352" cy="23483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113" t="29000" r="39763" b="30400"/>
          <a:stretch/>
        </p:blipFill>
        <p:spPr>
          <a:xfrm>
            <a:off x="2684972" y="3959803"/>
            <a:ext cx="6264696" cy="25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2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901" t="28999" r="39762" b="9401"/>
          <a:stretch/>
        </p:blipFill>
        <p:spPr>
          <a:xfrm>
            <a:off x="1043608" y="1647888"/>
            <a:ext cx="7383724" cy="47084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4" name="Овал 3"/>
          <p:cNvSpPr/>
          <p:nvPr/>
        </p:nvSpPr>
        <p:spPr>
          <a:xfrm rot="5400000">
            <a:off x="4391980" y="4113076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4008" y="1345942"/>
            <a:ext cx="249124" cy="264301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25950" y="976610"/>
            <a:ext cx="308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Отметка о явке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8131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101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форма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ППЭ-12-02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88" y="1437853"/>
            <a:ext cx="8839200" cy="49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24408" y="5781799"/>
            <a:ext cx="54006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528664" y="3261519"/>
            <a:ext cx="2736304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08784" y="3261519"/>
            <a:ext cx="302433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32920" y="3261519"/>
            <a:ext cx="266429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-36512" y="2852936"/>
            <a:ext cx="43204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Здесь данные полностью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85" y="2145739"/>
            <a:ext cx="2951660" cy="4173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93" y="2260070"/>
            <a:ext cx="2808344" cy="3970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2727">
            <a:off x="483335" y="2223785"/>
            <a:ext cx="2983255" cy="42180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8513"/>
            <a:ext cx="9144000" cy="614263"/>
          </a:xfrm>
        </p:spPr>
        <p:txBody>
          <a:bodyPr/>
          <a:lstStyle/>
          <a:p>
            <a:r>
              <a:rPr lang="ru-RU" sz="3600" b="1" dirty="0" smtClean="0"/>
              <a:t>Комплект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134076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dirty="0">
                <a:latin typeface="+mj-lt"/>
              </a:rPr>
              <a:t>Б</a:t>
            </a:r>
            <a:r>
              <a:rPr lang="ru-RU" sz="1600" dirty="0" smtClean="0">
                <a:latin typeface="+mj-lt"/>
              </a:rPr>
              <a:t>ланки ГВЭ-11 выдаются в ППЭ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комплектом, который связан между собой кодом работы: всего 2 бланка (односторонний бланк регистрации, односторонний бланк ответов Лист 1). Дополнительный бланк ответов – тоже односторонний.</a:t>
            </a:r>
            <a:endParaRPr lang="ru-RU" sz="1600" dirty="0">
              <a:effectLst/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 rot="20665821">
            <a:off x="2263093" y="2599042"/>
            <a:ext cx="797006" cy="3138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18337" y="2780664"/>
            <a:ext cx="1110647" cy="283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93399" y="2693797"/>
            <a:ext cx="767636" cy="285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5"/>
          </p:cNvCxnSpPr>
          <p:nvPr/>
        </p:nvCxnSpPr>
        <p:spPr>
          <a:xfrm flipV="1">
            <a:off x="5848617" y="2922583"/>
            <a:ext cx="2395791" cy="147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5268" y="4026550"/>
            <a:ext cx="2108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односторонний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4077490"/>
            <a:ext cx="1928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односторонний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8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5"/>
          <a:stretch/>
        </p:blipFill>
        <p:spPr>
          <a:xfrm>
            <a:off x="411329" y="1268759"/>
            <a:ext cx="6768752" cy="231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771369" y="3281716"/>
            <a:ext cx="5956442" cy="2913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192" y="4005064"/>
            <a:ext cx="829278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latin typeface="+mj-lt"/>
              </a:rPr>
              <a:t>Б</a:t>
            </a:r>
            <a:r>
              <a:rPr lang="ru-RU" b="1" dirty="0" smtClean="0">
                <a:latin typeface="+mj-lt"/>
              </a:rPr>
              <a:t>ланки ГВЭ-11 </a:t>
            </a:r>
            <a:r>
              <a:rPr lang="ru-RU" b="1" dirty="0">
                <a:latin typeface="+mj-lt"/>
              </a:rPr>
              <a:t>заполняются </a:t>
            </a:r>
            <a:r>
              <a:rPr lang="ru-RU" b="1" dirty="0" err="1">
                <a:latin typeface="+mj-lt"/>
              </a:rPr>
              <a:t>гелевой</a:t>
            </a:r>
            <a:r>
              <a:rPr lang="ru-RU" b="1" dirty="0">
                <a:latin typeface="+mj-lt"/>
              </a:rPr>
              <a:t> или капиллярной ручкой черного цвета.  </a:t>
            </a:r>
            <a:r>
              <a:rPr lang="ru-RU" b="1" dirty="0" smtClean="0">
                <a:latin typeface="+mj-lt"/>
              </a:rPr>
              <a:t> </a:t>
            </a:r>
            <a:endParaRPr lang="ru-RU" b="1" dirty="0">
              <a:latin typeface="+mj-lt"/>
            </a:endParaRPr>
          </a:p>
          <a:p>
            <a:pPr algn="just">
              <a:spcBef>
                <a:spcPts val="1200"/>
              </a:spcBef>
            </a:pPr>
            <a:r>
              <a:rPr lang="ru-RU" b="1" dirty="0">
                <a:latin typeface="+mj-lt"/>
              </a:rPr>
              <a:t>Участник экзамена должен изображать </a:t>
            </a:r>
            <a:r>
              <a:rPr lang="ru-RU" b="1" dirty="0" smtClean="0">
                <a:latin typeface="+mj-lt"/>
              </a:rPr>
              <a:t>каждую </a:t>
            </a:r>
            <a:r>
              <a:rPr lang="ru-RU" b="1" dirty="0">
                <a:latin typeface="+mj-lt"/>
              </a:rPr>
              <a:t>цифру и букву во всех заполняемых полях </a:t>
            </a:r>
            <a:r>
              <a:rPr lang="ru-RU" b="1" dirty="0" smtClean="0">
                <a:latin typeface="+mj-lt"/>
              </a:rPr>
              <a:t>БР, </a:t>
            </a:r>
            <a:r>
              <a:rPr lang="ru-RU" b="1" dirty="0">
                <a:latin typeface="+mj-lt"/>
              </a:rPr>
              <a:t>тщательно копируя образец ее написания из строки с образцами написания </a:t>
            </a:r>
            <a:r>
              <a:rPr lang="ru-RU" b="1" dirty="0" smtClean="0">
                <a:latin typeface="+mj-lt"/>
              </a:rPr>
              <a:t>символов. Каждое </a:t>
            </a:r>
            <a:r>
              <a:rPr lang="ru-RU" b="1" dirty="0">
                <a:latin typeface="+mj-lt"/>
              </a:rPr>
              <a:t>поле в бланках заполняется, начиная с первой </a:t>
            </a:r>
            <a:r>
              <a:rPr lang="ru-RU" b="1" dirty="0" smtClean="0">
                <a:latin typeface="+mj-lt"/>
              </a:rPr>
              <a:t>позиции.</a:t>
            </a:r>
          </a:p>
          <a:p>
            <a:pPr algn="just">
              <a:spcBef>
                <a:spcPts val="1200"/>
              </a:spcBef>
            </a:pPr>
            <a:r>
              <a:rPr lang="ru-RU" b="1" dirty="0" smtClean="0">
                <a:latin typeface="+mj-lt"/>
              </a:rPr>
              <a:t>Если </a:t>
            </a:r>
            <a:r>
              <a:rPr lang="ru-RU" b="1" dirty="0">
                <a:latin typeface="+mj-lt"/>
              </a:rPr>
              <a:t>участник экзамена не </a:t>
            </a:r>
            <a:r>
              <a:rPr lang="ru-RU" b="1" dirty="0" smtClean="0">
                <a:latin typeface="+mj-lt"/>
              </a:rPr>
              <a:t>знает, как заполнить какое-то поле, </a:t>
            </a:r>
            <a:r>
              <a:rPr lang="ru-RU" b="1" dirty="0">
                <a:latin typeface="+mj-lt"/>
              </a:rPr>
              <a:t>он должен оставить это поле пустым (не делать прочерков).</a:t>
            </a:r>
            <a:endParaRPr lang="ru-RU" b="1" dirty="0">
              <a:effectLst/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9" y="2640364"/>
            <a:ext cx="1224136" cy="5429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2127025"/>
            <a:ext cx="1574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Код работы заполняется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автоматически,одинаковый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всех бланках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комплекта</a:t>
            </a:r>
          </a:p>
        </p:txBody>
      </p:sp>
    </p:spTree>
    <p:extLst>
      <p:ext uri="{BB962C8B-B14F-4D97-AF65-F5344CB8AC3E}">
        <p14:creationId xmlns:p14="http://schemas.microsoft.com/office/powerpoint/2010/main" val="393734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0" y="908720"/>
            <a:ext cx="684076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0" y="2874641"/>
            <a:ext cx="6840760" cy="29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5292080" y="5085184"/>
            <a:ext cx="1872208" cy="6480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50"/>
          <a:stretch/>
        </p:blipFill>
        <p:spPr>
          <a:xfrm>
            <a:off x="435523" y="3789040"/>
            <a:ext cx="8251277" cy="163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2689" y="19888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latin typeface="+mj-lt"/>
              </a:rPr>
              <a:t>В случае необходимости изменить данные в бланке регистрации (неверно написано ФИО или номер документа) можно зачеркнуть и писать в свободных клетках правее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598276" y="5046729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850304" y="5046728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076600" y="5048134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275856" y="5051473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72200" y="5057751"/>
            <a:ext cx="173524" cy="254479"/>
          </a:xfrm>
          <a:custGeom>
            <a:avLst/>
            <a:gdLst>
              <a:gd name="connsiteX0" fmla="*/ 37956 w 162177"/>
              <a:gd name="connsiteY0" fmla="*/ 72462 h 296748"/>
              <a:gd name="connsiteX1" fmla="*/ 55209 w 162177"/>
              <a:gd name="connsiteY1" fmla="*/ 65561 h 296748"/>
              <a:gd name="connsiteX2" fmla="*/ 62110 w 162177"/>
              <a:gd name="connsiteY2" fmla="*/ 51758 h 296748"/>
              <a:gd name="connsiteX3" fmla="*/ 75913 w 162177"/>
              <a:gd name="connsiteY3" fmla="*/ 34505 h 296748"/>
              <a:gd name="connsiteX4" fmla="*/ 103517 w 162177"/>
              <a:gd name="connsiteY4" fmla="*/ 3450 h 296748"/>
              <a:gd name="connsiteX5" fmla="*/ 113869 w 162177"/>
              <a:gd name="connsiteY5" fmla="*/ 0 h 296748"/>
              <a:gd name="connsiteX6" fmla="*/ 96616 w 162177"/>
              <a:gd name="connsiteY6" fmla="*/ 17253 h 296748"/>
              <a:gd name="connsiteX7" fmla="*/ 58660 w 162177"/>
              <a:gd name="connsiteY7" fmla="*/ 41407 h 296748"/>
              <a:gd name="connsiteX8" fmla="*/ 41407 w 162177"/>
              <a:gd name="connsiteY8" fmla="*/ 51758 h 296748"/>
              <a:gd name="connsiteX9" fmla="*/ 27605 w 162177"/>
              <a:gd name="connsiteY9" fmla="*/ 58659 h 296748"/>
              <a:gd name="connsiteX10" fmla="*/ 20704 w 162177"/>
              <a:gd name="connsiteY10" fmla="*/ 72462 h 296748"/>
              <a:gd name="connsiteX11" fmla="*/ 17253 w 162177"/>
              <a:gd name="connsiteY11" fmla="*/ 82813 h 296748"/>
              <a:gd name="connsiteX12" fmla="*/ 27605 w 162177"/>
              <a:gd name="connsiteY12" fmla="*/ 75912 h 296748"/>
              <a:gd name="connsiteX13" fmla="*/ 62110 w 162177"/>
              <a:gd name="connsiteY13" fmla="*/ 37956 h 296748"/>
              <a:gd name="connsiteX14" fmla="*/ 79363 w 162177"/>
              <a:gd name="connsiteY14" fmla="*/ 24154 h 296748"/>
              <a:gd name="connsiteX15" fmla="*/ 103517 w 162177"/>
              <a:gd name="connsiteY15" fmla="*/ 13802 h 296748"/>
              <a:gd name="connsiteX16" fmla="*/ 120770 w 162177"/>
              <a:gd name="connsiteY16" fmla="*/ 6901 h 296748"/>
              <a:gd name="connsiteX17" fmla="*/ 120770 w 162177"/>
              <a:gd name="connsiteY17" fmla="*/ 55209 h 296748"/>
              <a:gd name="connsiteX18" fmla="*/ 106968 w 162177"/>
              <a:gd name="connsiteY18" fmla="*/ 65561 h 296748"/>
              <a:gd name="connsiteX19" fmla="*/ 96616 w 162177"/>
              <a:gd name="connsiteY19" fmla="*/ 72462 h 296748"/>
              <a:gd name="connsiteX20" fmla="*/ 82814 w 162177"/>
              <a:gd name="connsiteY20" fmla="*/ 82813 h 296748"/>
              <a:gd name="connsiteX21" fmla="*/ 34506 w 162177"/>
              <a:gd name="connsiteY21" fmla="*/ 110418 h 296748"/>
              <a:gd name="connsiteX22" fmla="*/ 0 w 162177"/>
              <a:gd name="connsiteY22" fmla="*/ 134572 h 296748"/>
              <a:gd name="connsiteX23" fmla="*/ 17253 w 162177"/>
              <a:gd name="connsiteY23" fmla="*/ 120770 h 296748"/>
              <a:gd name="connsiteX24" fmla="*/ 31055 w 162177"/>
              <a:gd name="connsiteY24" fmla="*/ 113868 h 296748"/>
              <a:gd name="connsiteX25" fmla="*/ 72462 w 162177"/>
              <a:gd name="connsiteY25" fmla="*/ 96616 h 296748"/>
              <a:gd name="connsiteX26" fmla="*/ 103517 w 162177"/>
              <a:gd name="connsiteY26" fmla="*/ 82813 h 296748"/>
              <a:gd name="connsiteX27" fmla="*/ 113869 w 162177"/>
              <a:gd name="connsiteY27" fmla="*/ 75912 h 296748"/>
              <a:gd name="connsiteX28" fmla="*/ 120770 w 162177"/>
              <a:gd name="connsiteY28" fmla="*/ 96616 h 296748"/>
              <a:gd name="connsiteX29" fmla="*/ 96616 w 162177"/>
              <a:gd name="connsiteY29" fmla="*/ 131121 h 296748"/>
              <a:gd name="connsiteX30" fmla="*/ 89715 w 162177"/>
              <a:gd name="connsiteY30" fmla="*/ 141473 h 296748"/>
              <a:gd name="connsiteX31" fmla="*/ 69012 w 162177"/>
              <a:gd name="connsiteY31" fmla="*/ 158726 h 296748"/>
              <a:gd name="connsiteX32" fmla="*/ 62110 w 162177"/>
              <a:gd name="connsiteY32" fmla="*/ 165627 h 296748"/>
              <a:gd name="connsiteX33" fmla="*/ 17253 w 162177"/>
              <a:gd name="connsiteY33" fmla="*/ 203583 h 296748"/>
              <a:gd name="connsiteX34" fmla="*/ 20704 w 162177"/>
              <a:gd name="connsiteY34" fmla="*/ 179429 h 296748"/>
              <a:gd name="connsiteX35" fmla="*/ 34506 w 162177"/>
              <a:gd name="connsiteY35" fmla="*/ 162176 h 296748"/>
              <a:gd name="connsiteX36" fmla="*/ 72462 w 162177"/>
              <a:gd name="connsiteY36" fmla="*/ 124220 h 296748"/>
              <a:gd name="connsiteX37" fmla="*/ 100067 w 162177"/>
              <a:gd name="connsiteY37" fmla="*/ 106967 h 296748"/>
              <a:gd name="connsiteX38" fmla="*/ 106968 w 162177"/>
              <a:gd name="connsiteY38" fmla="*/ 96616 h 296748"/>
              <a:gd name="connsiteX39" fmla="*/ 127671 w 162177"/>
              <a:gd name="connsiteY39" fmla="*/ 89714 h 296748"/>
              <a:gd name="connsiteX40" fmla="*/ 158726 w 162177"/>
              <a:gd name="connsiteY40" fmla="*/ 96616 h 296748"/>
              <a:gd name="connsiteX41" fmla="*/ 155276 w 162177"/>
              <a:gd name="connsiteY41" fmla="*/ 106967 h 296748"/>
              <a:gd name="connsiteX42" fmla="*/ 134572 w 162177"/>
              <a:gd name="connsiteY42" fmla="*/ 141473 h 296748"/>
              <a:gd name="connsiteX43" fmla="*/ 96616 w 162177"/>
              <a:gd name="connsiteY43" fmla="*/ 182880 h 296748"/>
              <a:gd name="connsiteX44" fmla="*/ 82814 w 162177"/>
              <a:gd name="connsiteY44" fmla="*/ 196682 h 296748"/>
              <a:gd name="connsiteX45" fmla="*/ 117319 w 162177"/>
              <a:gd name="connsiteY45" fmla="*/ 193231 h 296748"/>
              <a:gd name="connsiteX46" fmla="*/ 134572 w 162177"/>
              <a:gd name="connsiteY46" fmla="*/ 189781 h 296748"/>
              <a:gd name="connsiteX47" fmla="*/ 144924 w 162177"/>
              <a:gd name="connsiteY47" fmla="*/ 186330 h 296748"/>
              <a:gd name="connsiteX48" fmla="*/ 162177 w 162177"/>
              <a:gd name="connsiteY48" fmla="*/ 182880 h 296748"/>
              <a:gd name="connsiteX49" fmla="*/ 155276 w 162177"/>
              <a:gd name="connsiteY49" fmla="*/ 200133 h 296748"/>
              <a:gd name="connsiteX50" fmla="*/ 138023 w 162177"/>
              <a:gd name="connsiteY50" fmla="*/ 220836 h 296748"/>
              <a:gd name="connsiteX51" fmla="*/ 131122 w 162177"/>
              <a:gd name="connsiteY51" fmla="*/ 238089 h 296748"/>
              <a:gd name="connsiteX52" fmla="*/ 120770 w 162177"/>
              <a:gd name="connsiteY52" fmla="*/ 248441 h 296748"/>
              <a:gd name="connsiteX53" fmla="*/ 100067 w 162177"/>
              <a:gd name="connsiteY53" fmla="*/ 272594 h 296748"/>
              <a:gd name="connsiteX54" fmla="*/ 89715 w 162177"/>
              <a:gd name="connsiteY54" fmla="*/ 286397 h 296748"/>
              <a:gd name="connsiteX55" fmla="*/ 79363 w 162177"/>
              <a:gd name="connsiteY55" fmla="*/ 296748 h 296748"/>
              <a:gd name="connsiteX56" fmla="*/ 86264 w 162177"/>
              <a:gd name="connsiteY56" fmla="*/ 282946 h 296748"/>
              <a:gd name="connsiteX57" fmla="*/ 93166 w 162177"/>
              <a:gd name="connsiteY57" fmla="*/ 276045 h 296748"/>
              <a:gd name="connsiteX58" fmla="*/ 103517 w 162177"/>
              <a:gd name="connsiteY58" fmla="*/ 262243 h 296748"/>
              <a:gd name="connsiteX59" fmla="*/ 103517 w 162177"/>
              <a:gd name="connsiteY59" fmla="*/ 217385 h 296748"/>
              <a:gd name="connsiteX60" fmla="*/ 100067 w 162177"/>
              <a:gd name="connsiteY60" fmla="*/ 213935 h 2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177" h="296748">
                <a:moveTo>
                  <a:pt x="37956" y="72462"/>
                </a:moveTo>
                <a:cubicBezTo>
                  <a:pt x="43707" y="70162"/>
                  <a:pt x="50506" y="69592"/>
                  <a:pt x="55209" y="65561"/>
                </a:cubicBezTo>
                <a:cubicBezTo>
                  <a:pt x="59115" y="62213"/>
                  <a:pt x="59558" y="56224"/>
                  <a:pt x="62110" y="51758"/>
                </a:cubicBezTo>
                <a:cubicBezTo>
                  <a:pt x="72725" y="33183"/>
                  <a:pt x="64583" y="48668"/>
                  <a:pt x="75913" y="34505"/>
                </a:cubicBezTo>
                <a:cubicBezTo>
                  <a:pt x="84281" y="24045"/>
                  <a:pt x="89172" y="8231"/>
                  <a:pt x="103517" y="3450"/>
                </a:cubicBezTo>
                <a:lnTo>
                  <a:pt x="113869" y="0"/>
                </a:lnTo>
                <a:cubicBezTo>
                  <a:pt x="108118" y="5751"/>
                  <a:pt x="103478" y="12886"/>
                  <a:pt x="96616" y="17253"/>
                </a:cubicBezTo>
                <a:lnTo>
                  <a:pt x="58660" y="41407"/>
                </a:lnTo>
                <a:cubicBezTo>
                  <a:pt x="52973" y="44961"/>
                  <a:pt x="47406" y="48759"/>
                  <a:pt x="41407" y="51758"/>
                </a:cubicBezTo>
                <a:lnTo>
                  <a:pt x="27605" y="58659"/>
                </a:lnTo>
                <a:cubicBezTo>
                  <a:pt x="25305" y="63260"/>
                  <a:pt x="22730" y="67734"/>
                  <a:pt x="20704" y="72462"/>
                </a:cubicBezTo>
                <a:cubicBezTo>
                  <a:pt x="19271" y="75805"/>
                  <a:pt x="14000" y="81187"/>
                  <a:pt x="17253" y="82813"/>
                </a:cubicBezTo>
                <a:cubicBezTo>
                  <a:pt x="20962" y="84667"/>
                  <a:pt x="24154" y="78212"/>
                  <a:pt x="27605" y="75912"/>
                </a:cubicBezTo>
                <a:cubicBezTo>
                  <a:pt x="41724" y="54735"/>
                  <a:pt x="31576" y="68490"/>
                  <a:pt x="62110" y="37956"/>
                </a:cubicBezTo>
                <a:cubicBezTo>
                  <a:pt x="69664" y="30402"/>
                  <a:pt x="69212" y="29954"/>
                  <a:pt x="79363" y="24154"/>
                </a:cubicBezTo>
                <a:cubicBezTo>
                  <a:pt x="94779" y="15345"/>
                  <a:pt x="89446" y="19079"/>
                  <a:pt x="103517" y="13802"/>
                </a:cubicBezTo>
                <a:cubicBezTo>
                  <a:pt x="109317" y="11627"/>
                  <a:pt x="115019" y="9201"/>
                  <a:pt x="120770" y="6901"/>
                </a:cubicBezTo>
                <a:cubicBezTo>
                  <a:pt x="143611" y="14513"/>
                  <a:pt x="140672" y="9717"/>
                  <a:pt x="120770" y="55209"/>
                </a:cubicBezTo>
                <a:cubicBezTo>
                  <a:pt x="118465" y="60478"/>
                  <a:pt x="111648" y="62218"/>
                  <a:pt x="106968" y="65561"/>
                </a:cubicBezTo>
                <a:cubicBezTo>
                  <a:pt x="103593" y="67971"/>
                  <a:pt x="99991" y="70052"/>
                  <a:pt x="96616" y="72462"/>
                </a:cubicBezTo>
                <a:cubicBezTo>
                  <a:pt x="91936" y="75804"/>
                  <a:pt x="87721" y="79814"/>
                  <a:pt x="82814" y="82813"/>
                </a:cubicBezTo>
                <a:cubicBezTo>
                  <a:pt x="66989" y="92484"/>
                  <a:pt x="49700" y="99782"/>
                  <a:pt x="34506" y="110418"/>
                </a:cubicBezTo>
                <a:cubicBezTo>
                  <a:pt x="-5589" y="138484"/>
                  <a:pt x="31063" y="126805"/>
                  <a:pt x="0" y="134572"/>
                </a:cubicBezTo>
                <a:cubicBezTo>
                  <a:pt x="5751" y="129971"/>
                  <a:pt x="11125" y="124855"/>
                  <a:pt x="17253" y="120770"/>
                </a:cubicBezTo>
                <a:cubicBezTo>
                  <a:pt x="21533" y="117917"/>
                  <a:pt x="26342" y="115930"/>
                  <a:pt x="31055" y="113868"/>
                </a:cubicBezTo>
                <a:cubicBezTo>
                  <a:pt x="44754" y="107875"/>
                  <a:pt x="58636" y="102309"/>
                  <a:pt x="72462" y="96616"/>
                </a:cubicBezTo>
                <a:cubicBezTo>
                  <a:pt x="85688" y="91170"/>
                  <a:pt x="91485" y="89689"/>
                  <a:pt x="103517" y="82813"/>
                </a:cubicBezTo>
                <a:cubicBezTo>
                  <a:pt x="107118" y="80755"/>
                  <a:pt x="110418" y="78212"/>
                  <a:pt x="113869" y="75912"/>
                </a:cubicBezTo>
                <a:cubicBezTo>
                  <a:pt x="116169" y="82813"/>
                  <a:pt x="120046" y="89377"/>
                  <a:pt x="120770" y="96616"/>
                </a:cubicBezTo>
                <a:cubicBezTo>
                  <a:pt x="122404" y="112963"/>
                  <a:pt x="105335" y="121312"/>
                  <a:pt x="96616" y="131121"/>
                </a:cubicBezTo>
                <a:cubicBezTo>
                  <a:pt x="93861" y="134221"/>
                  <a:pt x="92647" y="138540"/>
                  <a:pt x="89715" y="141473"/>
                </a:cubicBezTo>
                <a:cubicBezTo>
                  <a:pt x="83363" y="147825"/>
                  <a:pt x="75773" y="152811"/>
                  <a:pt x="69012" y="158726"/>
                </a:cubicBezTo>
                <a:cubicBezTo>
                  <a:pt x="66564" y="160868"/>
                  <a:pt x="64628" y="163567"/>
                  <a:pt x="62110" y="165627"/>
                </a:cubicBezTo>
                <a:cubicBezTo>
                  <a:pt x="17882" y="201813"/>
                  <a:pt x="44316" y="176520"/>
                  <a:pt x="17253" y="203583"/>
                </a:cubicBezTo>
                <a:cubicBezTo>
                  <a:pt x="18403" y="195532"/>
                  <a:pt x="17576" y="186936"/>
                  <a:pt x="20704" y="179429"/>
                </a:cubicBezTo>
                <a:cubicBezTo>
                  <a:pt x="23537" y="172631"/>
                  <a:pt x="29469" y="167549"/>
                  <a:pt x="34506" y="162176"/>
                </a:cubicBezTo>
                <a:cubicBezTo>
                  <a:pt x="46743" y="149123"/>
                  <a:pt x="59810" y="136872"/>
                  <a:pt x="72462" y="124220"/>
                </a:cubicBezTo>
                <a:cubicBezTo>
                  <a:pt x="89618" y="107064"/>
                  <a:pt x="79952" y="111996"/>
                  <a:pt x="100067" y="106967"/>
                </a:cubicBezTo>
                <a:cubicBezTo>
                  <a:pt x="102367" y="103517"/>
                  <a:pt x="103452" y="98814"/>
                  <a:pt x="106968" y="96616"/>
                </a:cubicBezTo>
                <a:cubicBezTo>
                  <a:pt x="113137" y="92760"/>
                  <a:pt x="127671" y="89714"/>
                  <a:pt x="127671" y="89714"/>
                </a:cubicBezTo>
                <a:cubicBezTo>
                  <a:pt x="138023" y="92015"/>
                  <a:pt x="149734" y="90996"/>
                  <a:pt x="158726" y="96616"/>
                </a:cubicBezTo>
                <a:cubicBezTo>
                  <a:pt x="161810" y="98544"/>
                  <a:pt x="157000" y="103765"/>
                  <a:pt x="155276" y="106967"/>
                </a:cubicBezTo>
                <a:cubicBezTo>
                  <a:pt x="148917" y="118777"/>
                  <a:pt x="143159" y="131169"/>
                  <a:pt x="134572" y="141473"/>
                </a:cubicBezTo>
                <a:cubicBezTo>
                  <a:pt x="111073" y="169671"/>
                  <a:pt x="123668" y="155827"/>
                  <a:pt x="96616" y="182880"/>
                </a:cubicBezTo>
                <a:lnTo>
                  <a:pt x="82814" y="196682"/>
                </a:lnTo>
                <a:cubicBezTo>
                  <a:pt x="101846" y="203026"/>
                  <a:pt x="87974" y="200568"/>
                  <a:pt x="117319" y="193231"/>
                </a:cubicBezTo>
                <a:cubicBezTo>
                  <a:pt x="123009" y="191808"/>
                  <a:pt x="128882" y="191203"/>
                  <a:pt x="134572" y="189781"/>
                </a:cubicBezTo>
                <a:cubicBezTo>
                  <a:pt x="138101" y="188899"/>
                  <a:pt x="141395" y="187212"/>
                  <a:pt x="144924" y="186330"/>
                </a:cubicBezTo>
                <a:cubicBezTo>
                  <a:pt x="150614" y="184908"/>
                  <a:pt x="156426" y="184030"/>
                  <a:pt x="162177" y="182880"/>
                </a:cubicBezTo>
                <a:cubicBezTo>
                  <a:pt x="159877" y="188631"/>
                  <a:pt x="158559" y="194881"/>
                  <a:pt x="155276" y="200133"/>
                </a:cubicBezTo>
                <a:cubicBezTo>
                  <a:pt x="136196" y="230660"/>
                  <a:pt x="152556" y="191769"/>
                  <a:pt x="138023" y="220836"/>
                </a:cubicBezTo>
                <a:cubicBezTo>
                  <a:pt x="135253" y="226376"/>
                  <a:pt x="134405" y="232836"/>
                  <a:pt x="131122" y="238089"/>
                </a:cubicBezTo>
                <a:cubicBezTo>
                  <a:pt x="128536" y="242227"/>
                  <a:pt x="124035" y="244814"/>
                  <a:pt x="120770" y="248441"/>
                </a:cubicBezTo>
                <a:cubicBezTo>
                  <a:pt x="113676" y="256323"/>
                  <a:pt x="106782" y="264387"/>
                  <a:pt x="100067" y="272594"/>
                </a:cubicBezTo>
                <a:cubicBezTo>
                  <a:pt x="96425" y="277045"/>
                  <a:pt x="93458" y="282030"/>
                  <a:pt x="89715" y="286397"/>
                </a:cubicBezTo>
                <a:cubicBezTo>
                  <a:pt x="86539" y="290102"/>
                  <a:pt x="82814" y="293298"/>
                  <a:pt x="79363" y="296748"/>
                </a:cubicBezTo>
                <a:cubicBezTo>
                  <a:pt x="81663" y="292147"/>
                  <a:pt x="83411" y="287226"/>
                  <a:pt x="86264" y="282946"/>
                </a:cubicBezTo>
                <a:cubicBezTo>
                  <a:pt x="88069" y="280239"/>
                  <a:pt x="91083" y="278544"/>
                  <a:pt x="93166" y="276045"/>
                </a:cubicBezTo>
                <a:cubicBezTo>
                  <a:pt x="96848" y="271627"/>
                  <a:pt x="100067" y="266844"/>
                  <a:pt x="103517" y="262243"/>
                </a:cubicBezTo>
                <a:cubicBezTo>
                  <a:pt x="107813" y="240763"/>
                  <a:pt x="109235" y="243115"/>
                  <a:pt x="103517" y="217385"/>
                </a:cubicBezTo>
                <a:cubicBezTo>
                  <a:pt x="103164" y="215797"/>
                  <a:pt x="101217" y="215085"/>
                  <a:pt x="100067" y="21393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035" y="896087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 регистрации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052443"/>
            <a:ext cx="871296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Бланк регистрации</a:t>
            </a:r>
            <a:r>
              <a:rPr lang="ru-RU" sz="28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Поля «Резерв 1», «Резерв 2» и «Резерв 3» не заполняются.</a:t>
            </a:r>
          </a:p>
          <a:p>
            <a:endParaRPr lang="ru-RU" sz="1100" dirty="0" smtClean="0"/>
          </a:p>
          <a:p>
            <a:r>
              <a:rPr lang="ru-RU" sz="2400" dirty="0" smtClean="0"/>
              <a:t>Внизу бланка организатор ставит подпись, </a:t>
            </a:r>
            <a:r>
              <a:rPr lang="ru-RU" sz="2400" b="1" dirty="0" smtClean="0"/>
              <a:t>только подтверждая</a:t>
            </a:r>
            <a:r>
              <a:rPr lang="ru-RU" sz="2400" dirty="0" smtClean="0"/>
              <a:t> метку «Удален» или «Не закончил»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9" b="4851"/>
          <a:stretch/>
        </p:blipFill>
        <p:spPr>
          <a:xfrm>
            <a:off x="2433032" y="3590705"/>
            <a:ext cx="6384358" cy="161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553816" y="4613062"/>
            <a:ext cx="6222521" cy="616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12341"/>
            <a:ext cx="172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Бланк ГВЭ</a:t>
            </a:r>
            <a:r>
              <a:rPr lang="en-US" b="1" dirty="0" smtClean="0"/>
              <a:t>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29742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Бланк ответов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№2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ГВЭ</a:t>
            </a:r>
            <a:r>
              <a:rPr lang="en-US" sz="2800" b="1" dirty="0" smtClean="0">
                <a:solidFill>
                  <a:srgbClr val="FF0000"/>
                </a:solidFill>
              </a:rPr>
              <a:t>-11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Один </a:t>
            </a:r>
            <a:r>
              <a:rPr lang="ru-RU" dirty="0" smtClean="0">
                <a:solidFill>
                  <a:srgbClr val="FF0000"/>
                </a:solidFill>
              </a:rPr>
              <a:t>односторонний</a:t>
            </a:r>
            <a:r>
              <a:rPr lang="ru-RU" dirty="0" smtClean="0"/>
              <a:t> </a:t>
            </a:r>
            <a:r>
              <a:rPr lang="ru-RU" dirty="0" smtClean="0"/>
              <a:t>бланк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84" y="982145"/>
            <a:ext cx="3922363" cy="5550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олилиния 33"/>
          <p:cNvSpPr/>
          <p:nvPr/>
        </p:nvSpPr>
        <p:spPr>
          <a:xfrm>
            <a:off x="4827167" y="2850510"/>
            <a:ext cx="2553145" cy="3098770"/>
          </a:xfrm>
          <a:custGeom>
            <a:avLst/>
            <a:gdLst>
              <a:gd name="connsiteX0" fmla="*/ 302480 w 2481137"/>
              <a:gd name="connsiteY0" fmla="*/ 237246 h 2882746"/>
              <a:gd name="connsiteX1" fmla="*/ 2290306 w 2481137"/>
              <a:gd name="connsiteY1" fmla="*/ 221344 h 2882746"/>
              <a:gd name="connsiteX2" fmla="*/ 330 w 2481137"/>
              <a:gd name="connsiteY2" fmla="*/ 2574930 h 2882746"/>
              <a:gd name="connsiteX3" fmla="*/ 2481137 w 2481137"/>
              <a:gd name="connsiteY3" fmla="*/ 2877080 h 288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137" h="2882746">
                <a:moveTo>
                  <a:pt x="302480" y="237246"/>
                </a:moveTo>
                <a:cubicBezTo>
                  <a:pt x="1321572" y="34488"/>
                  <a:pt x="2340664" y="-168270"/>
                  <a:pt x="2290306" y="221344"/>
                </a:cubicBezTo>
                <a:cubicBezTo>
                  <a:pt x="2239948" y="610958"/>
                  <a:pt x="-31475" y="2132307"/>
                  <a:pt x="330" y="2574930"/>
                </a:cubicBezTo>
                <a:cubicBezTo>
                  <a:pt x="32135" y="3017553"/>
                  <a:pt x="2050441" y="2841299"/>
                  <a:pt x="2481137" y="28770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364088" y="4293096"/>
            <a:ext cx="13337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57179" y="3721940"/>
            <a:ext cx="2128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При сборе бланков организатор ставит прочерк </a:t>
            </a:r>
            <a:r>
              <a:rPr lang="en-US" dirty="0" smtClean="0">
                <a:latin typeface="+mj-lt"/>
              </a:rPr>
              <a:t>Z </a:t>
            </a:r>
            <a:r>
              <a:rPr lang="ru-RU" dirty="0" smtClean="0">
                <a:latin typeface="+mj-lt"/>
              </a:rPr>
              <a:t>в незаполненных областях бланка</a:t>
            </a:r>
            <a:endParaRPr lang="ru-RU" dirty="0">
              <a:latin typeface="+mj-l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771800" y="4581128"/>
            <a:ext cx="2376264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4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87624" y="2924944"/>
            <a:ext cx="7272808" cy="4269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БЛАНКИ И ФОРМЫ ГВЭ-11</a:t>
            </a:r>
            <a:endParaRPr lang="ru-RU" sz="3600" b="1" kern="10" dirty="0">
              <a:solidFill>
                <a:srgbClr val="00620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51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497" y="836712"/>
            <a:ext cx="9108504" cy="57606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ea typeface="+mn-ea"/>
                <a:cs typeface="Arial" charset="0"/>
              </a:rPr>
              <a:t>Выдача ДБО на ГВЭ-11</a:t>
            </a:r>
            <a:endParaRPr lang="ru-RU" sz="3600" b="1" cap="all" dirty="0">
              <a:ea typeface="+mn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678" y="1358451"/>
            <a:ext cx="8994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Если участнику </a:t>
            </a:r>
            <a:r>
              <a:rPr lang="ru-RU" b="1" u="sng" dirty="0" smtClean="0">
                <a:latin typeface="+mj-lt"/>
              </a:rPr>
              <a:t>ВЫДАЕТСЯ</a:t>
            </a:r>
            <a:r>
              <a:rPr lang="ru-RU" b="1" dirty="0" smtClean="0">
                <a:latin typeface="+mj-lt"/>
              </a:rPr>
              <a:t> ДБО, </a:t>
            </a:r>
            <a:r>
              <a:rPr lang="ru-RU" b="1" u="sng" dirty="0" smtClean="0">
                <a:latin typeface="+mj-lt"/>
              </a:rPr>
              <a:t>организатор</a:t>
            </a:r>
            <a:r>
              <a:rPr lang="ru-RU" b="1" dirty="0" smtClean="0">
                <a:latin typeface="+mj-lt"/>
              </a:rPr>
              <a:t> переносит код работы участника на ДБО, заполняет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номер листа. Участник вписывает  коды, название предмета, ВАРИАНТ.</a:t>
            </a:r>
            <a:endParaRPr lang="ru-RU" b="1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060127" cy="4330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04782"/>
            <a:ext cx="3065373" cy="43377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483768" y="2564904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40152" y="2564904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3968" y="2348880"/>
            <a:ext cx="2232248" cy="2479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2" idx="5"/>
            <a:endCxn id="23" idx="2"/>
          </p:cNvCxnSpPr>
          <p:nvPr/>
        </p:nvCxnSpPr>
        <p:spPr>
          <a:xfrm flipV="1">
            <a:off x="3098395" y="2708920"/>
            <a:ext cx="2841757" cy="10183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960250" y="2708920"/>
            <a:ext cx="204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ГВЭ</a:t>
            </a:r>
            <a:r>
              <a:rPr lang="en-US" b="1" dirty="0" smtClean="0"/>
              <a:t>-11 </a:t>
            </a:r>
            <a:r>
              <a:rPr lang="ru-RU" b="1" dirty="0" smtClean="0"/>
              <a:t>ведомость выдачи ДБО не используется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485313"/>
            <a:ext cx="54006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n-lt"/>
              </a:rPr>
              <a:t>Действия организатора при выдаче ДБО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n-lt"/>
              </a:rPr>
              <a:t>Удостовериться</a:t>
            </a:r>
            <a:r>
              <a:rPr lang="ru-RU" sz="1400" b="1" dirty="0">
                <a:latin typeface="+mn-lt"/>
              </a:rPr>
              <a:t>, что Бланк ответов заполнен полностью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n-lt"/>
              </a:rPr>
              <a:t>Вписать номер кода работы с бланка комплекта в ДБО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n-lt"/>
              </a:rPr>
              <a:t>Вписать номер листа в ДБО (начиная с «2»)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n-lt"/>
              </a:rPr>
              <a:t>Проверить заполнение участником кодировочных полей ДБО</a:t>
            </a:r>
          </a:p>
        </p:txBody>
      </p:sp>
    </p:spTree>
    <p:extLst>
      <p:ext uri="{BB962C8B-B14F-4D97-AF65-F5344CB8AC3E}">
        <p14:creationId xmlns:p14="http://schemas.microsoft.com/office/powerpoint/2010/main" val="10828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5773" t="34473" r="3153" b="15220"/>
          <a:stretch/>
        </p:blipFill>
        <p:spPr bwMode="auto">
          <a:xfrm>
            <a:off x="467544" y="2996953"/>
            <a:ext cx="7776864" cy="337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098196" y="4144059"/>
            <a:ext cx="104360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351" y="1022800"/>
            <a:ext cx="8308449" cy="87053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ГВЭ ЭМ и черновиков, заполнить форму ППЭ-12-04МАШ черной 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гелевой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ручкой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2877" y="2877989"/>
            <a:ext cx="16411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901" y="2155016"/>
            <a:ext cx="627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</p:spTree>
    <p:extLst>
      <p:ext uri="{BB962C8B-B14F-4D97-AF65-F5344CB8AC3E}">
        <p14:creationId xmlns:p14="http://schemas.microsoft.com/office/powerpoint/2010/main" val="2819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837216"/>
              </p:ext>
            </p:extLst>
          </p:nvPr>
        </p:nvGraphicFramePr>
        <p:xfrm>
          <a:off x="179512" y="1484784"/>
          <a:ext cx="8784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5" y="4941168"/>
            <a:ext cx="7741731" cy="1358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5857363" y="5341713"/>
            <a:ext cx="2592288" cy="8955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3568" y="5357931"/>
            <a:ext cx="2592288" cy="8793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76064"/>
          </a:xfrm>
        </p:spPr>
        <p:txBody>
          <a:bodyPr/>
          <a:lstStyle/>
          <a:p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Экзамен не закончен </a:t>
            </a:r>
            <a:r>
              <a:rPr lang="ru-RU" alt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участником по </a:t>
            </a:r>
            <a:r>
              <a:rPr lang="ru-RU" altLang="ru-RU" sz="2000" b="1" cap="all" dirty="0">
                <a:solidFill>
                  <a:srgbClr val="C00000"/>
                </a:solidFill>
                <a:latin typeface="Cambria" pitchFamily="18" charset="0"/>
              </a:rPr>
              <a:t>уважительной причине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03815"/>
              </p:ext>
            </p:extLst>
          </p:nvPr>
        </p:nvGraphicFramePr>
        <p:xfrm>
          <a:off x="179512" y="1484784"/>
          <a:ext cx="87849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29" y="5373217"/>
            <a:ext cx="6085547" cy="1142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6012160" y="5839534"/>
            <a:ext cx="2037721" cy="5698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5839535"/>
            <a:ext cx="1453495" cy="516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38" t="25762" r="60600" b="9839"/>
          <a:stretch/>
        </p:blipFill>
        <p:spPr>
          <a:xfrm>
            <a:off x="128105" y="1628800"/>
            <a:ext cx="4442579" cy="4752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0625" t="27600" r="41338" b="9401"/>
          <a:stretch/>
        </p:blipFill>
        <p:spPr>
          <a:xfrm>
            <a:off x="4550082" y="2276872"/>
            <a:ext cx="4685321" cy="34563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9881"/>
            <a:ext cx="4932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Протокол 13-01-ГВЭ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27985" y="2780928"/>
            <a:ext cx="4536504" cy="14681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3645024"/>
            <a:ext cx="3923928" cy="6040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63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2485" b="3801"/>
          <a:stretch/>
        </p:blipFill>
        <p:spPr>
          <a:xfrm>
            <a:off x="4854072" y="1383794"/>
            <a:ext cx="3904207" cy="511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3970" b="8000"/>
          <a:stretch/>
        </p:blipFill>
        <p:spPr>
          <a:xfrm>
            <a:off x="424955" y="1417638"/>
            <a:ext cx="4004428" cy="5139137"/>
          </a:xfrm>
          <a:prstGeom prst="rect">
            <a:avLst/>
          </a:prstGeom>
        </p:spPr>
      </p:pic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56040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(ППЭ-18МАШ-СПб)</a:t>
            </a:r>
            <a:endParaRPr lang="ru-RU" altLang="ru-RU" sz="24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005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058E-4447-45B2-A2BC-A4C17BB82C73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2752918" y="3227166"/>
            <a:ext cx="3180940" cy="970587"/>
          </a:xfrm>
          <a:prstGeom prst="borderCallout1">
            <a:avLst>
              <a:gd name="adj1" fmla="val 1342"/>
              <a:gd name="adj2" fmla="val 24176"/>
              <a:gd name="adj3" fmla="val -58674"/>
              <a:gd name="adj4" fmla="val -440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удостоверения, кодировки, дату, время ОН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2139138" y="307699"/>
            <a:ext cx="576062" cy="408236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3820593" y="5252173"/>
            <a:ext cx="2066955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3820594" y="5627836"/>
            <a:ext cx="2066955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6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3029" b="38450"/>
          <a:stretch/>
        </p:blipFill>
        <p:spPr>
          <a:xfrm>
            <a:off x="224397" y="1848101"/>
            <a:ext cx="7155915" cy="383502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718548" y="1776663"/>
            <a:ext cx="44574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804248" y="1848101"/>
            <a:ext cx="213742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477135" y="1643063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107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68A65-3C9F-4476-8432-E7AB22B9855D}" type="slidenum">
              <a:rPr lang="ru-RU" altLang="ru-RU" smtClean="0">
                <a:cs typeface="Arial" charset="0"/>
              </a:rPr>
              <a:pPr/>
              <a:t>26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135083" y="2420888"/>
            <a:ext cx="357190" cy="316835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0" y="4020581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62986" y="1844824"/>
            <a:ext cx="3472909" cy="512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3970" b="38450"/>
          <a:stretch/>
        </p:blipFill>
        <p:spPr>
          <a:xfrm>
            <a:off x="395536" y="1226748"/>
            <a:ext cx="6201622" cy="4794540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 flipV="1">
            <a:off x="6126336" y="1268760"/>
            <a:ext cx="245864" cy="2131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1197322"/>
            <a:ext cx="469081" cy="431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948264" y="1052736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21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F8CCF-57D1-4E7F-A133-3E664DC54D40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444208" y="1772817"/>
            <a:ext cx="357190" cy="427789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19696" y="3612125"/>
            <a:ext cx="1428760" cy="59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67544" y="1159606"/>
            <a:ext cx="2736304" cy="644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14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документов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1916832"/>
            <a:ext cx="8308449" cy="4048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приемки-передачи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ППЭ-14-01-ГВЭ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191688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проведения ГВЭ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ППЭ-13-01-ГВЭ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924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общественного наблюдения о проведении ГИА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ППЭ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924992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6039" y="342904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Акты об удалении с экзамена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 уведомлением о необходимости явки в Комитет по образованию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342904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6039" y="39331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Акты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досрочном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завершении экзамена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93310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039" y="443716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443716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44371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коррекции персональных данных участников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</a:t>
            </a:r>
            <a:b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аудитории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501322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4995813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проведения ГВЭ в аудитории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ППЭ-05-02-ГВЭ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(в порядке увеличения номеров аудиторий)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551728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165" y="5511129"/>
            <a:ext cx="8543355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учета времени отсутствия участников ГИА в аудитории 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(в порядке увеличения номеров аудиторий )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документов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ППЭ-14-02-ГВЭ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191688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идентификации личности участника ГИА при отсутствии у него документа, удостоверяющего личность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10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6039" y="2924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Список работников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ППЭ-07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2924992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11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039" y="342904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Контроль изменения состава работников в день экзамена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ППЭ-19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42904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12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039" y="39331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Справки инспекции (в случае присутствия инспекторов в ППЭ)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3933104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13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039" y="443716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Служебные записки, если они оформлялись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4437160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14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039" y="494121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Апелляции по вопросам установленного порядка проведения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ГИА,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если они оформлялись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838" y="4941216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15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039" y="54452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Протоколы рассмотрения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апелляции, если они оформлялись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2838" y="5445272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16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6039" y="594932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Отчет члена ГЭК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2838" y="5949328"/>
            <a:ext cx="432000" cy="4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17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материалов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834" y="2703488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 в аудитории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703488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36295" y="2701696"/>
            <a:ext cx="1719074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2834" y="3356992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учета времени отсутствия участников ГИА в аудитории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ППЭ-12-04МАШ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356992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36296" y="3356992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аудиторию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2834" y="4005064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ППЭ-14-02-ГВЭ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005064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36295" y="4005064"/>
            <a:ext cx="1719072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2834" y="4653136"/>
            <a:ext cx="6533461" cy="4016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проведения ГВЭ в ППЭ (</a:t>
            </a:r>
            <a:r>
              <a:rPr lang="ru-RU" sz="1500" b="1">
                <a:solidFill>
                  <a:srgbClr val="C00000"/>
                </a:solidFill>
                <a:latin typeface="Cambria" panose="02040503050406030204" pitchFamily="18" charset="0"/>
              </a:rPr>
              <a:t>ППЭ-13-01-ГВЭ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4653136"/>
            <a:ext cx="540000" cy="4016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36296" y="4653136"/>
            <a:ext cx="1719072" cy="401638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1 на ППЭ</a:t>
            </a:r>
            <a:endParaRPr lang="ru-RU" sz="15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512" y="213285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146" y="2013242"/>
            <a:ext cx="729371" cy="73673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701755" y="5170415"/>
            <a:ext cx="6533466" cy="49083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Контроль изменения состава работников в день экзамена (</a:t>
            </a:r>
            <a:r>
              <a:rPr lang="ru-RU" sz="1500" b="1">
                <a:solidFill>
                  <a:srgbClr val="FF0000"/>
                </a:solidFill>
                <a:latin typeface="Cambria" panose="02040503050406030204" pitchFamily="18" charset="0"/>
              </a:rPr>
              <a:t>ППЭ-19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1760" y="5170415"/>
            <a:ext cx="540000" cy="4908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35223" y="5170415"/>
            <a:ext cx="1719069" cy="490833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1755" y="5805264"/>
            <a:ext cx="6533465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Отчет члена Государственной экзаменационной комиссии в ППЭ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ППЭ-10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1758" y="5805264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35221" y="5805264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</p:spTree>
    <p:extLst>
      <p:ext uri="{BB962C8B-B14F-4D97-AF65-F5344CB8AC3E}">
        <p14:creationId xmlns:p14="http://schemas.microsoft.com/office/powerpoint/2010/main" val="30944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Сопроводительный лист к материалам ГВЭ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" t="21316" r="71478" b="23000"/>
          <a:stretch/>
        </p:blipFill>
        <p:spPr>
          <a:xfrm>
            <a:off x="1907704" y="1596906"/>
            <a:ext cx="4392488" cy="512456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471640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Бланк апелляции о нарушении установленного порядка проведения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349" y="1471640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7812" y="1471640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2132856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Протокол рассмотрения апелляции о нарушении установленного порядка проведения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ГИА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4349" y="2132856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812" y="2132856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2780928"/>
            <a:ext cx="6533464" cy="39993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 удалении участника ГИА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ППЭ-21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4349" y="2780928"/>
            <a:ext cx="540000" cy="3999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9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47812" y="2780928"/>
            <a:ext cx="1719069" cy="399935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3304423"/>
            <a:ext cx="6533464" cy="39993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 досрочном завершении экзамена (</a:t>
            </a:r>
            <a:r>
              <a:rPr lang="ru-RU" sz="15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ППЭ-22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4349" y="3304423"/>
            <a:ext cx="540000" cy="3999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0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47812" y="3304423"/>
            <a:ext cx="1719069" cy="399935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6553200" y="5612907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06226" y="3821716"/>
            <a:ext cx="6533464" cy="39875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 идентификации личности участника ГИА (</a:t>
            </a:r>
            <a:r>
              <a:rPr lang="ru-RU" sz="1500" b="1">
                <a:solidFill>
                  <a:srgbClr val="C00000"/>
                </a:solidFill>
                <a:latin typeface="Cambria" panose="02040503050406030204" pitchFamily="18" charset="0"/>
              </a:rPr>
              <a:t>ППЭ-20</a:t>
            </a:r>
            <a:r>
              <a:rPr lang="ru-RU" sz="15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6227" y="3821716"/>
            <a:ext cx="540000" cy="39875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39690" y="3821716"/>
            <a:ext cx="1719069" cy="398757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4349" y="980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файла на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291" y="642684"/>
            <a:ext cx="798022" cy="80608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696432" y="4892756"/>
            <a:ext cx="6533464" cy="4361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недопуске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участника в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6432" y="4892756"/>
            <a:ext cx="540000" cy="436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29896" y="4892756"/>
            <a:ext cx="1719069" cy="43615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на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3989" y="5471834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Сопроводительный лист к экзаменационным материалам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3989" y="5465484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06556" y="5478185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необходимом кол-ве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1600" y="6119906"/>
            <a:ext cx="653346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Акт общественного наблюдения о проведении ГИА в ППЭ  (</a:t>
            </a:r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ППЭ-18МАШ-СПб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1600" y="6113556"/>
            <a:ext cx="540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24167" y="6126257"/>
            <a:ext cx="171906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необходимом кол-ве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60512" y="4291986"/>
            <a:ext cx="61926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Печать из сборника форм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68760"/>
            <a:ext cx="4032981" cy="580926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Акт готовности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ппэ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75" t="22000" r="68901" b="10801"/>
          <a:stretch/>
        </p:blipFill>
        <p:spPr>
          <a:xfrm>
            <a:off x="323528" y="823311"/>
            <a:ext cx="4645496" cy="58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283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ПРИЕМА-ПЕРЕДАЧИ ЭМ </a:t>
            </a:r>
            <a:r>
              <a:rPr lang="ru-RU" sz="2200" b="1" cap="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ППЭ-14-01-ГВЭ</a:t>
            </a:r>
            <a:endParaRPr lang="ru-RU" sz="2200" b="1" cap="all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476" t="29001" r="52362" b="31800"/>
          <a:stretch/>
        </p:blipFill>
        <p:spPr>
          <a:xfrm>
            <a:off x="0" y="1916832"/>
            <a:ext cx="4852825" cy="266429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38" t="26088" r="56265" b="8681"/>
          <a:stretch/>
        </p:blipFill>
        <p:spPr>
          <a:xfrm>
            <a:off x="4545630" y="1643021"/>
            <a:ext cx="4598370" cy="47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7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1141662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Вход сотрудников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10784" t="26410" r="16359" b="8863"/>
          <a:stretch>
            <a:fillRect/>
          </a:stretch>
        </p:blipFill>
        <p:spPr bwMode="auto">
          <a:xfrm>
            <a:off x="4283967" y="1700808"/>
            <a:ext cx="4721939" cy="357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5292" t="25726" r="62634" b="22036"/>
          <a:stretch/>
        </p:blipFill>
        <p:spPr bwMode="auto">
          <a:xfrm>
            <a:off x="467544" y="1052736"/>
            <a:ext cx="3672407" cy="48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531804" y="5681440"/>
            <a:ext cx="4042792" cy="4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539" t="24800" r="46062" b="8001"/>
          <a:stretch/>
        </p:blipFill>
        <p:spPr>
          <a:xfrm>
            <a:off x="755576" y="1342397"/>
            <a:ext cx="7128792" cy="53465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402832" cy="508918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Учет эм</a:t>
            </a:r>
          </a:p>
        </p:txBody>
      </p:sp>
      <p:sp>
        <p:nvSpPr>
          <p:cNvPr id="7" name="Овал 6"/>
          <p:cNvSpPr/>
          <p:nvPr/>
        </p:nvSpPr>
        <p:spPr>
          <a:xfrm>
            <a:off x="5534339" y="2276872"/>
            <a:ext cx="2037721" cy="9361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2" y="2276872"/>
            <a:ext cx="2218609" cy="8316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1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07504" y="1009211"/>
            <a:ext cx="46353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Вход участников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135194" y="1383003"/>
            <a:ext cx="4392488" cy="10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 предъявлении паспорта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При наличии в списках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распределения</a:t>
            </a:r>
          </a:p>
          <a:p>
            <a:pPr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4851" r="5455" b="5900"/>
          <a:stretch/>
        </p:blipFill>
        <p:spPr>
          <a:xfrm>
            <a:off x="4771894" y="908720"/>
            <a:ext cx="4056030" cy="565184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901" t="28999" r="56300" b="9401"/>
          <a:stretch/>
        </p:blipFill>
        <p:spPr>
          <a:xfrm>
            <a:off x="343506" y="2506325"/>
            <a:ext cx="4163372" cy="381642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7986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33305</TotalTime>
  <Words>857</Words>
  <Application>Microsoft Office PowerPoint</Application>
  <PresentationFormat>Экран (4:3)</PresentationFormat>
  <Paragraphs>207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готовности ппэ</vt:lpstr>
      <vt:lpstr>АКТ ПРИЕМА-ПЕРЕДАЧИ ЭМ ППЭ-14-01-ГВЭ</vt:lpstr>
      <vt:lpstr>Вход сотрудников</vt:lpstr>
      <vt:lpstr>Учет эм</vt:lpstr>
      <vt:lpstr>Вход участников</vt:lpstr>
      <vt:lpstr>Презентация PowerPoint</vt:lpstr>
      <vt:lpstr>Допуск участников ГВЭ в аудитории ППЭ (с 900)</vt:lpstr>
      <vt:lpstr>Презентация PowerPoint</vt:lpstr>
      <vt:lpstr>форма ППЭ-12-02 </vt:lpstr>
      <vt:lpstr>Комплект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ДБО на ГВЭ-11</vt:lpstr>
      <vt:lpstr>Презентация PowerPoint</vt:lpstr>
      <vt:lpstr>Удаление участника с экзамена</vt:lpstr>
      <vt:lpstr>Экзамен не закончен участником по уважительной причине</vt:lpstr>
      <vt:lpstr>Презентация PowerPoint</vt:lpstr>
      <vt:lpstr>АКТ ОБЩЕСТВЕННОГО НАБЛЮДЕНИЯ (ППЭ-18МАШ-СПб)</vt:lpstr>
      <vt:lpstr>Презентация PowerPoint</vt:lpstr>
      <vt:lpstr>Презентация PowerPoint</vt:lpstr>
      <vt:lpstr>Презентация PowerPoint</vt:lpstr>
      <vt:lpstr>Презентация PowerPoint</vt:lpstr>
      <vt:lpstr>Сопроводительный лист к материалам ГВЭ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986</cp:revision>
  <cp:lastPrinted>2022-01-28T10:53:07Z</cp:lastPrinted>
  <dcterms:created xsi:type="dcterms:W3CDTF">2009-04-24T07:03:57Z</dcterms:created>
  <dcterms:modified xsi:type="dcterms:W3CDTF">2024-02-22T11:06:53Z</dcterms:modified>
</cp:coreProperties>
</file>