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543" r:id="rId3"/>
    <p:sldId id="545" r:id="rId4"/>
    <p:sldId id="265" r:id="rId5"/>
    <p:sldId id="548" r:id="rId6"/>
    <p:sldId id="476" r:id="rId7"/>
    <p:sldId id="515" r:id="rId8"/>
    <p:sldId id="540" r:id="rId9"/>
    <p:sldId id="551" r:id="rId10"/>
    <p:sldId id="541" r:id="rId11"/>
    <p:sldId id="552" r:id="rId12"/>
    <p:sldId id="509" r:id="rId13"/>
    <p:sldId id="506" r:id="rId14"/>
    <p:sldId id="456" r:id="rId15"/>
    <p:sldId id="508" r:id="rId16"/>
    <p:sldId id="511" r:id="rId17"/>
    <p:sldId id="510" r:id="rId18"/>
    <p:sldId id="555" r:id="rId19"/>
    <p:sldId id="505" r:id="rId20"/>
    <p:sldId id="556" r:id="rId21"/>
    <p:sldId id="553" r:id="rId22"/>
    <p:sldId id="542" r:id="rId23"/>
    <p:sldId id="528" r:id="rId24"/>
    <p:sldId id="512" r:id="rId25"/>
    <p:sldId id="513" r:id="rId26"/>
    <p:sldId id="340" r:id="rId27"/>
    <p:sldId id="516" r:id="rId28"/>
    <p:sldId id="554" r:id="rId29"/>
    <p:sldId id="514" r:id="rId30"/>
    <p:sldId id="529" r:id="rId31"/>
    <p:sldId id="494" r:id="rId32"/>
    <p:sldId id="517" r:id="rId33"/>
    <p:sldId id="518" r:id="rId34"/>
    <p:sldId id="523" r:id="rId35"/>
    <p:sldId id="557" r:id="rId36"/>
    <p:sldId id="547" r:id="rId37"/>
    <p:sldId id="558" r:id="rId38"/>
    <p:sldId id="559" r:id="rId39"/>
    <p:sldId id="560" r:id="rId40"/>
    <p:sldId id="561" r:id="rId41"/>
  </p:sldIdLst>
  <p:sldSz cx="9144000" cy="6858000" type="screen4x3"/>
  <p:notesSz cx="6738938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1892" autoAdjust="0"/>
  </p:normalViewPr>
  <p:slideViewPr>
    <p:cSldViewPr>
      <p:cViewPr varScale="1">
        <p:scale>
          <a:sx n="107" d="100"/>
          <a:sy n="107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4C22122-3987-4139-8F11-5E6657838DC8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98B93F-5A5C-4196-8AA7-B5F9F2F8C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4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17496-54B3-4988-81A8-F80B8B3E35D1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F1BCE4-BA09-47CA-AA8B-90F207056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35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1BCE4-BA09-47CA-AA8B-90F20705619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42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855A-DFDF-4C5A-8D15-812E1E150AF1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6156-0F8F-477D-9FFA-BA5D3BD40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3087-B943-4DFB-92F0-625FD8C36BF4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EE13-2FC7-4EB2-B9C9-CA7C08C97E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805E-D2FE-4E22-AF46-BEE3EF710A85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3CA3-8380-4ACA-B423-D797AB738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CD50-F5D0-4BB8-A866-E2533EF847AA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F660-8108-4874-8F20-9E4F0B5F9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6C8D-BA72-4C1D-9D5C-2272EA0FA1F0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6538-B7C3-4882-8C47-3705D2EDE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2A53-9494-447C-9054-96F5AAFD00A3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B47D-E778-4BBF-B7C3-249C71879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CFC4-8083-438B-B502-774D45A257D0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32CC-732C-47D9-92FB-1E084C671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A8DC-6129-4335-B89F-447AAF4EA9D3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8BBE-60BE-47BC-BA32-BAA8BD02CC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7484-BBF6-4C9B-A101-D653C28B2897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722A-4EAF-4CEB-B564-475F8021F6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8306-4478-4627-92EA-AEB7320D1CC1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8335-3D40-4015-9BE1-8AD5B86C2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DEF3-4E46-425F-B83D-617592D7AD92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9892-7204-4703-ABDE-6C896D5AC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FF6DE-62F3-4CEE-852E-D16C5C2DEB2C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C1C010-68D7-4FB2-A5AB-D9943B6A6A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tp://ege.spb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3518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accent2"/>
                </a:solidFill>
              </a:rPr>
              <a:t>ОРГАНИЗАЦИЯ ПРОВЕДЕНИЯ </a:t>
            </a:r>
            <a:r>
              <a:rPr lang="ru-RU" sz="4000" b="1" dirty="0" smtClean="0">
                <a:solidFill>
                  <a:schemeClr val="accent2"/>
                </a:solidFill>
              </a:rPr>
              <a:t>ГИА9</a:t>
            </a:r>
          </a:p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accent2"/>
                </a:solidFill>
              </a:rPr>
              <a:t>ПО </a:t>
            </a:r>
            <a:r>
              <a:rPr lang="ru-RU" sz="4000" b="1" dirty="0">
                <a:solidFill>
                  <a:schemeClr val="accent2"/>
                </a:solidFill>
              </a:rPr>
              <a:t>ИНФОРМАТИКЕ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8072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15.1 Среда исполнителя</a:t>
            </a:r>
          </a:p>
        </p:txBody>
      </p:sp>
      <p:graphicFrame>
        <p:nvGraphicFramePr>
          <p:cNvPr id="8" name="Group 3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031496"/>
              </p:ext>
            </p:extLst>
          </p:nvPr>
        </p:nvGraphicFramePr>
        <p:xfrm>
          <a:off x="457200" y="1600200"/>
          <a:ext cx="4191000" cy="449389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 Writer 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MS Word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2007 и выше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Office Writer 4.1.2 и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выше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PascalABC.NET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Блокнот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Кумир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Кумир 2.1 и выше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Среда "Исполнители" К.Ю. Полякова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 Writer 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50505"/>
              </p:ext>
            </p:extLst>
          </p:nvPr>
        </p:nvGraphicFramePr>
        <p:xfrm>
          <a:off x="5652120" y="1600200"/>
          <a:ext cx="3312368" cy="1103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51314983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Выбор </a:t>
                      </a:r>
                      <a:r>
                        <a:rPr lang="ru-RU" sz="2400" u="none" strike="noStrike" dirty="0" smtClean="0">
                          <a:effectLst/>
                        </a:rPr>
                        <a:t>«MS </a:t>
                      </a:r>
                      <a:r>
                        <a:rPr lang="ru-RU" sz="2400" u="none" strike="noStrike" dirty="0" err="1" smtClean="0">
                          <a:effectLst/>
                        </a:rPr>
                        <a:t>Word</a:t>
                      </a:r>
                      <a:r>
                        <a:rPr lang="ru-RU" sz="2400" u="none" strike="noStrike" dirty="0" smtClean="0">
                          <a:effectLst/>
                        </a:rPr>
                        <a:t>» </a:t>
                      </a:r>
                      <a:r>
                        <a:rPr lang="ru-RU" sz="2400" u="none" strike="noStrike" dirty="0">
                          <a:effectLst/>
                        </a:rPr>
                        <a:t>будет прочитан как </a:t>
                      </a:r>
                      <a:r>
                        <a:rPr lang="ru-RU" sz="2400" u="none" strike="noStrike" dirty="0" smtClean="0">
                          <a:effectLst/>
                        </a:rPr>
                        <a:t>«MS </a:t>
                      </a:r>
                      <a:r>
                        <a:rPr lang="ru-RU" sz="2400" u="none" strike="noStrike" dirty="0" err="1">
                          <a:effectLst/>
                        </a:rPr>
                        <a:t>Word</a:t>
                      </a:r>
                      <a:r>
                        <a:rPr lang="ru-RU" sz="2400" u="none" strike="noStrike" dirty="0">
                          <a:effectLst/>
                        </a:rPr>
                        <a:t> 2007 и </a:t>
                      </a:r>
                      <a:r>
                        <a:rPr lang="ru-RU" sz="2400" u="none" strike="noStrike" dirty="0" smtClean="0">
                          <a:effectLst/>
                        </a:rPr>
                        <a:t>выше»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2" marR="6672" marT="6672" marB="0" anchor="b"/>
                </a:tc>
                <a:extLst>
                  <a:ext uri="{0D108BD9-81ED-4DB2-BD59-A6C34878D82A}">
                    <a16:rowId xmlns:a16="http://schemas.microsoft.com/office/drawing/2014/main" xmlns="" val="1186044532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826124" y="206084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898980" y="40050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880829"/>
              </p:ext>
            </p:extLst>
          </p:nvPr>
        </p:nvGraphicFramePr>
        <p:xfrm>
          <a:off x="5652120" y="3478056"/>
          <a:ext cx="3240360" cy="1103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51314983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Выбор </a:t>
                      </a:r>
                      <a:r>
                        <a:rPr lang="ru-RU" sz="2400" u="none" strike="noStrike" dirty="0" smtClean="0">
                          <a:effectLst/>
                        </a:rPr>
                        <a:t>«Кумир» </a:t>
                      </a:r>
                      <a:r>
                        <a:rPr lang="ru-RU" sz="2400" u="none" strike="noStrike" dirty="0">
                          <a:effectLst/>
                        </a:rPr>
                        <a:t>будет прочитан как </a:t>
                      </a:r>
                      <a:r>
                        <a:rPr lang="ru-RU" sz="2400" u="none" strike="noStrike" dirty="0" smtClean="0">
                          <a:effectLst/>
                        </a:rPr>
                        <a:t>«Кумир 2.1 </a:t>
                      </a:r>
                      <a:r>
                        <a:rPr lang="ru-RU" sz="2400" u="none" strike="noStrike" dirty="0">
                          <a:effectLst/>
                        </a:rPr>
                        <a:t>и </a:t>
                      </a:r>
                      <a:r>
                        <a:rPr lang="ru-RU" sz="2400" u="none" strike="noStrike" dirty="0" smtClean="0">
                          <a:effectLst/>
                        </a:rPr>
                        <a:t>выше»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2" marR="6672" marT="6672" marB="0" anchor="b"/>
                </a:tc>
                <a:extLst>
                  <a:ext uri="{0D108BD9-81ED-4DB2-BD59-A6C34878D82A}">
                    <a16:rowId xmlns:a16="http://schemas.microsoft.com/office/drawing/2014/main" xmlns="" val="11860445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8072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15.2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Среда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программирования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oup 391"/>
          <p:cNvGraphicFramePr>
            <a:graphicFrameLocks/>
          </p:cNvGraphicFramePr>
          <p:nvPr/>
        </p:nvGraphicFramePr>
        <p:xfrm>
          <a:off x="457200" y="1600200"/>
          <a:ext cx="4038600" cy="475488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Basic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256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Dev-C++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 Basic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 Pascal 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Code (язык Basic)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PascalABC.NET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Python 3 и выше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QBasic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Quick Basic (Qb64)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QuickBasic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4.5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Turbo Pascal 7.0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Кумир 2.1 и выше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4" name="Group 394"/>
          <p:cNvGraphicFramePr>
            <a:graphicFrameLocks/>
          </p:cNvGraphicFramePr>
          <p:nvPr/>
        </p:nvGraphicFramePr>
        <p:xfrm>
          <a:off x="4648200" y="1600200"/>
          <a:ext cx="4038600" cy="4608513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Visual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Studio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Community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Basic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Basic 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Basic 6.0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C#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 Visual Studio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Python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 +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Wing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IDE 101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Code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Blocks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Mingw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GCC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Pascal+Geany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Java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 IDE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Eclipse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ПОДГОТОВКИ АУДИТОРИЙ ДЛЯ ЭКЗАМЕНА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 процессе подготовки на каждом рабочем месте участника технический специалист: 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освобождает рабочий стол компьютера от программ и ярлыков, не используемых на экзамене;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создает директорию для размещения материалов экзамена (файлов заданий и файлов ответов участника ГИА) – рабочую директорию. Место расположения и название папки должны быть выбраны исходя из возможностей используемого на экзамене программного обеспечения;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устанавливает ПО в соответствии с выбором участников;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настраивает программное обеспечение так, чтобы файлы по умолчанию сохранялись в рабочую директорию;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создает на «рабочем столе» ярлыки (ссылки) для запуска всех элементов программного обеспечения и перехода в рабочую директорию.</a:t>
            </a:r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C08DCC4-72AC-47F0-A8D3-8BB34425300B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ПОДГОТОВКИ АУДИТОРИЙ ДЛЯ ЭКЗАМЕНА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Перед началом экзамена технический специалист на каждом рабочем месте участника блокирует на физическом уровне выход в Интернет и в локальную сеть.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 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 аудитории 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По итогам проверки готовности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технический специалист 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и руководитель ППЭ составляют протокол технической готовности ППЭ по форме ППЭ-01-01-И и приобщают его к документам экзамена.</a:t>
            </a:r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0D0962C-13A3-4BCC-9DE4-665508A7CBDF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58306"/>
              </p:ext>
            </p:extLst>
          </p:nvPr>
        </p:nvGraphicFramePr>
        <p:xfrm>
          <a:off x="4499992" y="601971"/>
          <a:ext cx="4324291" cy="611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667214" imgH="8019731" progId="Acrobat.Document.DC">
                  <p:embed/>
                </p:oleObj>
              </mc:Choice>
              <mc:Fallback>
                <p:oleObj name="Acrobat Document" r:id="rId3" imgW="5667214" imgH="80197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601971"/>
                        <a:ext cx="4324291" cy="6119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4286250" cy="114300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 ГОТОВНОСТИ ППЭ</a:t>
            </a:r>
          </a:p>
        </p:txBody>
      </p:sp>
      <p:sp>
        <p:nvSpPr>
          <p:cNvPr id="286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AA53E-A8E5-4B69-BC66-F0C463CB56D7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5013176"/>
            <a:ext cx="3960440" cy="57606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ПОДГОТОВКИ АУДИТОРИЙ ДЛЯ ЭКЗАМЕНА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9698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6FEE87F-F0C6-4374-B28D-4808E4084D51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787899"/>
              </p:ext>
            </p:extLst>
          </p:nvPr>
        </p:nvGraphicFramePr>
        <p:xfrm>
          <a:off x="1043608" y="1696592"/>
          <a:ext cx="6852493" cy="484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Acrobat Document" r:id="rId4" imgW="8019856" imgH="5667139" progId="Acrobat.Document.DC">
                  <p:embed/>
                </p:oleObj>
              </mc:Choice>
              <mc:Fallback>
                <p:oleObj name="Acrobat Document" r:id="rId4" imgW="8019856" imgH="56671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696592"/>
                        <a:ext cx="6852493" cy="484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30722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Проведение 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072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93244F-B5B6-49C4-917F-0F09805C9D9B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53735"/>
                </a:solidFill>
                <a:latin typeface="Cambria" pitchFamily="18" charset="0"/>
              </a:rPr>
              <a:t>В ДЕНЬ ПРОВЕДЕНИЯ ЭКЗАМЕНА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специалист: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Прибывает в ППЭ не позднее чем за 1 час 30 минут (8:30) до начала экзамена.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Получает от руководителя ППЭ носитель информации с файлами для части 2 КИМ по информатике не позднее, чем за 1 час 15 минут (8:45) до начала экзамена. </a:t>
            </a:r>
            <a:endParaRPr lang="en-US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Получает от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организатора в аудитории ППЭ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учета ответов на задания практической части ГИА по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информатике»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(форма ППЭ-05-03-И). 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На каждом рабочем месте участника проверяет блокировку на физическом уровне выхода в Интернет и в локальную сеть.</a:t>
            </a:r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CC939A-6C3B-4A95-BF1A-83F298D675B9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53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Задания для выполнения на компьютере (ОГЭ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ГВЭ по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информатике) передаются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виде защищенного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файла</a:t>
            </a: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, т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ехнический специалист выполняет расшифровку и копирование защищенного файла на компьютеры в аудиториях.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Файл будет передан в ППОИ не позднее, чем в 8.00 в день экзамена. Пароль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к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файлу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будет передан в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9.00 в день экзамена. 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Схему передачи файла и пароля в ППЭ определяет район.</a:t>
            </a:r>
            <a:endParaRPr lang="ru-RU" sz="2000" b="1" dirty="0">
              <a:solidFill>
                <a:srgbClr val="6633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2906" y="908720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К ОГЭ ПО ОТДЕЛЬНЫМ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15901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КОМПЛЕКТА ПО ДЛЯ ПРОВЕДЕНИЯ ОГЭ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89209" y="21328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ОГЭ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11 Работа с поиском текста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12 Работа с поиском файлов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Ответы на задания 11 и 12</a:t>
            </a:r>
            <a:r>
              <a:rPr lang="en-US" sz="2000" b="1" dirty="0" smtClean="0">
                <a:solidFill>
                  <a:srgbClr val="632523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выполняются на компьютере но записываются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Бланк ответов №1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Вариант 13.1 Создать презентацию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Вариант 13.2 Работа в текстовом редакторе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Задание 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14. Работа с электронной таблицей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Вариант 15.1 Среда исполнителя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Вариант 15.2 Среда программирования</a:t>
            </a:r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38E2E0A-F788-4336-BC27-6AF950CBC526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19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1650" y="1079976"/>
            <a:ext cx="8229600" cy="984885"/>
          </a:xfr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СРОКИ ПРОВЕДЕНИЯ ОГЭ В 202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ГОДУ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МИНПРОСВЕЩЕНИЯ РОССИЙСКОЙ ФЕДЕРАЦИИ ОТ 1</a:t>
            </a:r>
            <a:r>
              <a:rPr lang="en-US" sz="1800" b="1" dirty="0" smtClean="0">
                <a:solidFill>
                  <a:srgbClr val="700000"/>
                </a:solidFill>
                <a:latin typeface="Cambria" pitchFamily="18" charset="0"/>
              </a:rPr>
              <a:t>8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.1</a:t>
            </a:r>
            <a:r>
              <a:rPr lang="en-US" sz="1800" b="1" dirty="0" smtClean="0">
                <a:solidFill>
                  <a:srgbClr val="700000"/>
                </a:solidFill>
                <a:latin typeface="Cambria" pitchFamily="18" charset="0"/>
              </a:rPr>
              <a:t>2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.202</a:t>
            </a:r>
            <a:r>
              <a:rPr lang="en-US" sz="1800" b="1" dirty="0" smtClean="0">
                <a:solidFill>
                  <a:srgbClr val="700000"/>
                </a:solidFill>
                <a:latin typeface="Cambria" pitchFamily="18" charset="0"/>
              </a:rPr>
              <a:t>3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 №9</a:t>
            </a:r>
            <a:r>
              <a:rPr lang="en-US" sz="1800" b="1" dirty="0" smtClean="0">
                <a:solidFill>
                  <a:srgbClr val="700000"/>
                </a:solidFill>
                <a:latin typeface="Cambria" pitchFamily="18" charset="0"/>
              </a:rPr>
              <a:t>54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/</a:t>
            </a:r>
            <a:r>
              <a:rPr lang="en-US" sz="1800" b="1" dirty="0" smtClean="0">
                <a:solidFill>
                  <a:srgbClr val="700000"/>
                </a:solidFill>
                <a:latin typeface="Cambria" pitchFamily="18" charset="0"/>
              </a:rPr>
              <a:t>2117</a:t>
            </a: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12494"/>
              </p:ext>
            </p:extLst>
          </p:nvPr>
        </p:nvGraphicFramePr>
        <p:xfrm>
          <a:off x="652463" y="2205038"/>
          <a:ext cx="7929562" cy="1151953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ОГЭ/ГВЭ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03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информатика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участника*)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460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352282-47FB-4C95-A8C2-AAC04A31FD4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995936" y="4804242"/>
            <a:ext cx="4195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32523"/>
                </a:solidFill>
              </a:rPr>
              <a:t>ГВЭ проходит в те же дни</a:t>
            </a:r>
            <a:endParaRPr lang="ru-RU" b="1" dirty="0">
              <a:solidFill>
                <a:srgbClr val="6325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463" y="4293096"/>
            <a:ext cx="368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 состоянию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22.01.2024</a:t>
            </a:r>
          </a:p>
        </p:txBody>
      </p:sp>
    </p:spTree>
    <p:extLst>
      <p:ext uri="{BB962C8B-B14F-4D97-AF65-F5344CB8AC3E}">
        <p14:creationId xmlns:p14="http://schemas.microsoft.com/office/powerpoint/2010/main" val="5564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КОМПЛЕКТА ПО ДЛЯ ПРОВЕДЕНИЯ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ГВЭ9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89209" y="21328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11 Работа с таблицей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12.1 Создать презентацию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12.2 Работа в текстовом редакторе</a:t>
            </a:r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38E2E0A-F788-4336-BC27-6AF950CBC526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20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КОМПЛЕКТА ПО ДЛЯ ПРОВЕДЕНИЯ ОГЭ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38E2E0A-F788-4336-BC27-6AF950CBC526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21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39750" y="1988840"/>
            <a:ext cx="80645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solidFill>
                  <a:srgbClr val="632523"/>
                </a:solidFill>
              </a:rPr>
              <a:t>При выполнении заданий с развернутым ответом используется программное обеспечение, которое использовалось в образовательном учреждении при освоении учебной программы по информатике и ИКТ, то есть используемое программное обеспечение должно быть знакомо учащимся.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632523"/>
                </a:solidFill>
              </a:rPr>
              <a:t>Часть </a:t>
            </a:r>
            <a:r>
              <a:rPr lang="ru-RU" altLang="ru-RU" sz="2000" dirty="0" smtClean="0">
                <a:solidFill>
                  <a:srgbClr val="632523"/>
                </a:solidFill>
              </a:rPr>
              <a:t>2 выполняется </a:t>
            </a:r>
            <a:r>
              <a:rPr lang="ru-RU" altLang="ru-RU" sz="2000" dirty="0">
                <a:solidFill>
                  <a:srgbClr val="632523"/>
                </a:solidFill>
              </a:rPr>
              <a:t>на компьютере. </a:t>
            </a:r>
            <a:endParaRPr lang="ru-RU" altLang="ru-RU" sz="2000" dirty="0" smtClean="0">
              <a:solidFill>
                <a:srgbClr val="632523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632523"/>
                </a:solidFill>
              </a:rPr>
              <a:t>Задания 11 и 12 (часть </a:t>
            </a:r>
            <a:r>
              <a:rPr lang="en-US" altLang="ru-RU" sz="2000" dirty="0" smtClean="0">
                <a:solidFill>
                  <a:srgbClr val="632523"/>
                </a:solidFill>
              </a:rPr>
              <a:t>2</a:t>
            </a:r>
            <a:r>
              <a:rPr lang="ru-RU" altLang="ru-RU" sz="2000" dirty="0" smtClean="0">
                <a:solidFill>
                  <a:srgbClr val="632523"/>
                </a:solidFill>
              </a:rPr>
              <a:t>) выполняются на компьютере, а ответ записывается в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 №1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632523"/>
                </a:solidFill>
              </a:rPr>
              <a:t>Для </a:t>
            </a:r>
            <a:r>
              <a:rPr lang="ru-RU" altLang="ru-RU" sz="2000" dirty="0">
                <a:solidFill>
                  <a:srgbClr val="632523"/>
                </a:solidFill>
              </a:rPr>
              <a:t>выполнения заданий части 2 участникам ГИА выдается инструкция.</a:t>
            </a:r>
            <a:endParaRPr lang="ru-RU" sz="2000" dirty="0">
              <a:solidFill>
                <a:srgbClr val="632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body" idx="1"/>
          </p:nvPr>
        </p:nvSpPr>
        <p:spPr>
          <a:xfrm>
            <a:off x="250824" y="1628775"/>
            <a:ext cx="3817119" cy="360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копирует на компьютеры задания части 2 ОГЭ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 ГВЭ, если проводится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4515" name="AutoShape 3" descr="%D0%B2%D0%B0%D1%80%D0%B8%D0%B0%D0%BD%D1%82%D1%8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4516" name="AutoShape 4" descr="%D0%B2%D0%B0%D1%80%D0%B8%D0%B0%D0%BD%D1%82%D1%8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07950" y="765175"/>
            <a:ext cx="8928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632523"/>
                </a:solidFill>
                <a:latin typeface="Calibri" pitchFamily="34" charset="0"/>
              </a:rPr>
              <a:t>В ДЕНЬ ПРОВЕДЕНИЯ ЭКЗАМЕНА</a:t>
            </a:r>
            <a:endParaRPr lang="ru-RU" sz="2400" dirty="0">
              <a:solidFill>
                <a:srgbClr val="632523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352" y="1485900"/>
            <a:ext cx="4950604" cy="3315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2" y="3581400"/>
            <a:ext cx="2705478" cy="297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85725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Продолжительность </a:t>
            </a:r>
            <a:r>
              <a:rPr lang="ru-RU" altLang="ru-RU" sz="2200" b="1" cap="all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экзаменА</a:t>
            </a:r>
            <a:endParaRPr lang="ru-RU" altLang="ru-RU" sz="2200" b="1" cap="all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34818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295A096-F624-4B9B-A708-FE54765C1549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16014"/>
              </p:ext>
            </p:extLst>
          </p:nvPr>
        </p:nvGraphicFramePr>
        <p:xfrm>
          <a:off x="539750" y="1700213"/>
          <a:ext cx="8229600" cy="124301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 (ОГЭ)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89383"/>
              </p:ext>
            </p:extLst>
          </p:nvPr>
        </p:nvGraphicFramePr>
        <p:xfrm>
          <a:off x="539750" y="2940052"/>
          <a:ext cx="8229600" cy="87153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4640182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482591218"/>
                    </a:ext>
                  </a:extLst>
                </a:gridCol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ГВЭ)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9839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smtClean="0">
                <a:solidFill>
                  <a:srgbClr val="953735"/>
                </a:solidFill>
                <a:latin typeface="Cambria" pitchFamily="18" charset="0"/>
              </a:rPr>
              <a:t>ПРОВЕДЕНИЕ ЭКЗАМЕНА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специалист: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Находится в аудитории с момента начала экзамена до его окончания в аудитории.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 ходе инструктажа участников перед началом экзамена зачитывает инструкцию по технике безопасности (в том числе для опоздавших участников*). </a:t>
            </a:r>
            <a:endParaRPr lang="ru-RU" sz="20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 ходе экзамена устраняет технические сбои в случае их возникновения.</a:t>
            </a:r>
          </a:p>
          <a:p>
            <a:pPr marL="0" indent="0">
              <a:buNone/>
            </a:pPr>
            <a:endParaRPr lang="ru-RU" sz="2000" b="1" dirty="0">
              <a:solidFill>
                <a:srgbClr val="632523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*Опоздавшему участнику инструкция по ТБ зачитывается у стола организатора в аудитории. </a:t>
            </a:r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6E57FA-8750-4FEC-80D8-6956CEDF12F1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smtClean="0">
                <a:solidFill>
                  <a:srgbClr val="953735"/>
                </a:solidFill>
                <a:latin typeface="Cambria" pitchFamily="18" charset="0"/>
              </a:rPr>
              <a:t>ПРОВЕДЕНИЕ ЭКЗАМЕНА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При возникновении технических сбоев участник ГИА обращается к организатору или техническому специалисту в аудитории. 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Если технический сбой не устраним за короткое время (3-5 минут), то участнику ГИА должен быть предложен резервный компьютер. 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Если вынужденный перерыв в работе участника ГИА составляет более 20 минут, то данный участник ГИА вправе принять решение об аннулировании своих результатов и переносе экзамена на резервный день. 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Время начала и окончания вынужденного перерыва в работе учащегося фиксируется, общее время, отведенное на выполнение участником работы, может быть увеличено на 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это количество минут.</a:t>
            </a: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2C02DF-7684-41A7-8867-41F7439B73AB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4" name="Нашивка 4"/>
          <p:cNvSpPr/>
          <p:nvPr/>
        </p:nvSpPr>
        <p:spPr bwMode="auto">
          <a:xfrm>
            <a:off x="457200" y="3333750"/>
            <a:ext cx="441325" cy="190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dirty="0"/>
              <a:t>6</a:t>
            </a:r>
          </a:p>
        </p:txBody>
      </p:sp>
      <p:grpSp>
        <p:nvGrpSpPr>
          <p:cNvPr id="37891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СБОР МАТЕРИАЛОВ В АУДИТОРИИ</a:t>
              </a:r>
              <a:endPara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378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56F52B-CEA8-434F-A16F-41536C07F96C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smtClean="0">
                <a:solidFill>
                  <a:srgbClr val="953735"/>
                </a:solidFill>
                <a:latin typeface="Cambria" pitchFamily="18" charset="0"/>
              </a:rPr>
              <a:t>ЗАВЕРШЕНИЕ ЭКЗАМЕНА УЧАСТНИКОМ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Технический специалист в присутствии участника экзамена должен скопировать файл(ы) на съемный носитель.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В случае если участник выполнял несколько заданий, должны быть скопированы файлы по числу выполненных заданий.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В случае если участник выполнял только одно задание, должен быть скопирован один файл.</a:t>
            </a:r>
          </a:p>
          <a:p>
            <a:pPr algn="ctr">
              <a:buFont typeface="Arial" charset="0"/>
              <a:buNone/>
            </a:pP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endParaRPr lang="ru-RU" sz="2000" b="1" dirty="0">
              <a:solidFill>
                <a:srgbClr val="632523"/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Е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сли ученик удален с экзамена, его файлы </a:t>
            </a:r>
            <a:b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(при наличии) копируются для передачи в РЦОИ.</a:t>
            </a:r>
          </a:p>
        </p:txBody>
      </p:sp>
      <p:sp>
        <p:nvSpPr>
          <p:cNvPr id="40963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1A46B0E-BD4A-42BD-83AC-0B91FB5D0B2A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smtClean="0">
                <a:solidFill>
                  <a:srgbClr val="953735"/>
                </a:solidFill>
                <a:latin typeface="Cambria" pitchFamily="18" charset="0"/>
              </a:rPr>
              <a:t>ЗАВЕРШЕНИЕ ЭКЗАМЕНА УЧАСТНИКОМ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В случае если участник не приступал к выполнению практической части, его файлы не копируются, в бланк №2 вписывается: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«Задание №13 – не выполнял»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«Задание №14 – не выполнял»</a:t>
            </a:r>
          </a:p>
          <a:p>
            <a:r>
              <a:rPr lang="ru-RU" sz="2000" dirty="0">
                <a:solidFill>
                  <a:srgbClr val="632523"/>
                </a:solidFill>
                <a:latin typeface="Cambria" pitchFamily="18" charset="0"/>
              </a:rPr>
              <a:t>«Задание №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15 </a:t>
            </a:r>
            <a:r>
              <a:rPr lang="ru-RU" sz="2000" dirty="0">
                <a:solidFill>
                  <a:srgbClr val="632523"/>
                </a:solidFill>
                <a:latin typeface="Cambria" pitchFamily="18" charset="0"/>
              </a:rPr>
              <a:t>– не выполнял»</a:t>
            </a:r>
          </a:p>
          <a:p>
            <a:pPr marL="0" indent="0">
              <a:buNone/>
            </a:pPr>
            <a:endParaRPr lang="ru-RU" sz="2000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40963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1A46B0E-BD4A-42BD-83AC-0B91FB5D0B2A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28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33518"/>
            <a:ext cx="8229600" cy="6492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53735"/>
                </a:solidFill>
                <a:latin typeface="Cambria" pitchFamily="18" charset="0"/>
              </a:rPr>
              <a:t>ЗАВЕРШЕНИЕ ЭКЗАМЕНА УЧАСТНИКОМ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После выполнения части 2 участник экзамена под контролем специалиста по проведению инструктажа переименовывает свои ответы в соответствии с номером бланка ответов №2.</a:t>
            </a:r>
          </a:p>
          <a:p>
            <a:pPr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Наименование файла, содержащего ответ на задания №</a:t>
            </a:r>
            <a:r>
              <a:rPr lang="ru-RU" sz="2000" dirty="0">
                <a:solidFill>
                  <a:srgbClr val="632523"/>
                </a:solidFill>
                <a:latin typeface="Cambria" pitchFamily="18" charset="0"/>
              </a:rPr>
              <a:t>13-15 (№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11-12, если </a:t>
            </a:r>
            <a:r>
              <a:rPr lang="ru-RU" sz="2000" dirty="0">
                <a:solidFill>
                  <a:srgbClr val="632523"/>
                </a:solidFill>
                <a:latin typeface="Cambria" pitchFamily="18" charset="0"/>
              </a:rPr>
              <a:t>ГВЭ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),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должно иметь вид: </a:t>
            </a:r>
          </a:p>
          <a:p>
            <a:pPr>
              <a:buFont typeface="Arial" charset="0"/>
              <a:buNone/>
              <a:tabLst>
                <a:tab pos="6724650" algn="l"/>
              </a:tabLst>
            </a:pPr>
            <a:r>
              <a:rPr lang="ru-RU" sz="1800" b="1" dirty="0" smtClean="0">
                <a:solidFill>
                  <a:srgbClr val="632523"/>
                </a:solidFill>
                <a:latin typeface="Cambria" pitchFamily="18" charset="0"/>
              </a:rPr>
              <a:t>&lt;№бланка 2&gt;-&lt;№ задания (13-1 или 13-2,14, 15-1 или </a:t>
            </a:r>
          </a:p>
          <a:p>
            <a:pPr>
              <a:buFont typeface="Arial" charset="0"/>
              <a:buNone/>
              <a:tabLst>
                <a:tab pos="6724650" algn="l"/>
              </a:tabLst>
            </a:pPr>
            <a:r>
              <a:rPr lang="ru-RU" sz="1800" b="1" dirty="0">
                <a:solidFill>
                  <a:srgbClr val="632523"/>
                </a:solidFill>
                <a:latin typeface="Cambria" pitchFamily="18" charset="0"/>
              </a:rPr>
              <a:t> </a:t>
            </a:r>
            <a:r>
              <a:rPr lang="ru-RU" sz="1800" b="1" dirty="0" smtClean="0">
                <a:solidFill>
                  <a:srgbClr val="632523"/>
                </a:solidFill>
                <a:latin typeface="Cambria" pitchFamily="18" charset="0"/>
              </a:rPr>
              <a:t>     15-2)&gt;.&lt;расширение файла&gt;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После переименования файлов участник экзамена вписывает в бланк ответов №2 следующее:</a:t>
            </a:r>
          </a:p>
          <a:p>
            <a:pPr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«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13 –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выполнил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MS Power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Point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»</a:t>
            </a:r>
          </a:p>
          <a:p>
            <a:pPr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«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Задание 14 – выполнил </a:t>
            </a:r>
            <a:r>
              <a:rPr lang="en-US" sz="2000" b="1" dirty="0">
                <a:solidFill>
                  <a:srgbClr val="632523"/>
                </a:solidFill>
                <a:latin typeface="Cambria" pitchFamily="18" charset="0"/>
              </a:rPr>
              <a:t>MS Excel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» </a:t>
            </a:r>
            <a:endParaRPr lang="ru-RU" sz="2000" dirty="0">
              <a:solidFill>
                <a:srgbClr val="632523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«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</a:t>
            </a:r>
            <a:r>
              <a:rPr lang="en-US" sz="2000" b="1" dirty="0">
                <a:solidFill>
                  <a:srgbClr val="632523"/>
                </a:solidFill>
                <a:latin typeface="Cambria" pitchFamily="18" charset="0"/>
              </a:rPr>
              <a:t>15-1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(или 15-2) – выполнил </a:t>
            </a:r>
            <a:r>
              <a:rPr lang="en-US" sz="2000" b="1" dirty="0">
                <a:solidFill>
                  <a:srgbClr val="632523"/>
                </a:solidFill>
                <a:latin typeface="Cambria" pitchFamily="18" charset="0"/>
              </a:rPr>
              <a:t>PascalABC.NET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»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Если участник экзамена не выполнял одно из заданий, в строку с номером задания вписывается «не выполнял».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Пример: «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Задание 13 – не выполнял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».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3891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AB98413-7174-4B8E-8AFE-53D5E4990CB0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29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3713" y="1037113"/>
            <a:ext cx="8229600" cy="98488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СРОКИ ПРОВЕДЕНИЯ ОГЭ В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202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ГОДУ</a:t>
            </a:r>
            <a:br>
              <a:rPr lang="ru-RU" sz="22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700000"/>
                </a:solidFill>
                <a:latin typeface="Cambria" pitchFamily="18" charset="0"/>
              </a:rPr>
              <a:t>ОПРЕДЕЛЕНЫ ПРИКАЗОМ МИНПРОСВЕЩЕНИЯ РОССИЙСКОЙ ФЕДЕРАЦИИ ОТ 16.11.2022 №990/1144</a:t>
            </a: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48718"/>
              </p:ext>
            </p:extLst>
          </p:nvPr>
        </p:nvGraphicFramePr>
        <p:xfrm>
          <a:off x="357188" y="2133600"/>
          <a:ext cx="8501062" cy="1472565"/>
        </p:xfrm>
        <a:graphic>
          <a:graphicData uri="http://schemas.openxmlformats.org/drawingml/2006/table">
            <a:tbl>
              <a:tblPr/>
              <a:tblGrid>
                <a:gridCol w="257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ОГЭ/ГВЭ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27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информатика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участник)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11 июня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информатика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15953 участника)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14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Информатика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6589 участников)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3558632"/>
                  </a:ext>
                </a:extLst>
              </a:tr>
            </a:tbl>
          </a:graphicData>
        </a:graphic>
      </p:graphicFrame>
      <p:sp>
        <p:nvSpPr>
          <p:cNvPr id="2051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53D8521-6231-46B6-A37D-A9C0FECBA80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76566" y="4593448"/>
            <a:ext cx="828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632523"/>
                </a:solidFill>
              </a:rPr>
              <a:t>Зарегистрировано</a:t>
            </a:r>
            <a:r>
              <a:rPr lang="ru-RU" dirty="0" smtClean="0">
                <a:solidFill>
                  <a:srgbClr val="632523"/>
                </a:solidFill>
              </a:rPr>
              <a:t>:</a:t>
            </a:r>
          </a:p>
          <a:p>
            <a:r>
              <a:rPr lang="ru-RU" dirty="0" smtClean="0">
                <a:solidFill>
                  <a:srgbClr val="632523"/>
                </a:solidFill>
              </a:rPr>
              <a:t>В 2024 году – 22556 участников (по состоянию на 22.01.2024)</a:t>
            </a:r>
            <a:endParaRPr lang="ru-RU" dirty="0">
              <a:solidFill>
                <a:srgbClr val="632523"/>
              </a:solidFill>
            </a:endParaRPr>
          </a:p>
          <a:p>
            <a:r>
              <a:rPr lang="ru-RU" dirty="0">
                <a:solidFill>
                  <a:srgbClr val="632523"/>
                </a:solidFill>
              </a:rPr>
              <a:t>В 20</a:t>
            </a:r>
            <a:r>
              <a:rPr lang="en-US" dirty="0">
                <a:solidFill>
                  <a:srgbClr val="632523"/>
                </a:solidFill>
              </a:rPr>
              <a:t>23</a:t>
            </a:r>
            <a:r>
              <a:rPr lang="ru-RU" dirty="0">
                <a:solidFill>
                  <a:srgbClr val="632523"/>
                </a:solidFill>
              </a:rPr>
              <a:t> году – </a:t>
            </a:r>
            <a:r>
              <a:rPr lang="en-US" dirty="0">
                <a:solidFill>
                  <a:srgbClr val="632523"/>
                </a:solidFill>
              </a:rPr>
              <a:t>19305</a:t>
            </a:r>
            <a:r>
              <a:rPr lang="ru-RU" dirty="0">
                <a:solidFill>
                  <a:srgbClr val="632523"/>
                </a:solidFill>
              </a:rPr>
              <a:t> участников (по состоянию на </a:t>
            </a:r>
            <a:r>
              <a:rPr lang="en-US" dirty="0">
                <a:solidFill>
                  <a:srgbClr val="632523"/>
                </a:solidFill>
              </a:rPr>
              <a:t>21</a:t>
            </a:r>
            <a:r>
              <a:rPr lang="ru-RU" dirty="0">
                <a:solidFill>
                  <a:srgbClr val="632523"/>
                </a:solidFill>
              </a:rPr>
              <a:t>.0</a:t>
            </a:r>
            <a:r>
              <a:rPr lang="en-US" dirty="0">
                <a:solidFill>
                  <a:srgbClr val="632523"/>
                </a:solidFill>
              </a:rPr>
              <a:t>2</a:t>
            </a:r>
            <a:r>
              <a:rPr lang="ru-RU" dirty="0">
                <a:solidFill>
                  <a:srgbClr val="632523"/>
                </a:solidFill>
              </a:rPr>
              <a:t>.20</a:t>
            </a:r>
            <a:r>
              <a:rPr lang="en-US" dirty="0">
                <a:solidFill>
                  <a:srgbClr val="632523"/>
                </a:solidFill>
              </a:rPr>
              <a:t>23</a:t>
            </a:r>
            <a:r>
              <a:rPr lang="ru-RU" dirty="0">
                <a:solidFill>
                  <a:srgbClr val="632523"/>
                </a:solidFill>
              </a:rPr>
              <a:t>)</a:t>
            </a:r>
            <a:endParaRPr lang="ru-RU" dirty="0" smtClean="0">
              <a:solidFill>
                <a:srgbClr val="632523"/>
              </a:solidFill>
            </a:endParaRPr>
          </a:p>
          <a:p>
            <a:r>
              <a:rPr lang="ru-RU" dirty="0">
                <a:solidFill>
                  <a:srgbClr val="632523"/>
                </a:solidFill>
              </a:rPr>
              <a:t>В 202</a:t>
            </a:r>
            <a:r>
              <a:rPr lang="en-US" dirty="0">
                <a:solidFill>
                  <a:srgbClr val="632523"/>
                </a:solidFill>
              </a:rPr>
              <a:t>2</a:t>
            </a:r>
            <a:r>
              <a:rPr lang="ru-RU" dirty="0">
                <a:solidFill>
                  <a:srgbClr val="632523"/>
                </a:solidFill>
              </a:rPr>
              <a:t> году – </a:t>
            </a:r>
            <a:r>
              <a:rPr lang="en-US" dirty="0">
                <a:solidFill>
                  <a:srgbClr val="632523"/>
                </a:solidFill>
              </a:rPr>
              <a:t>18015 </a:t>
            </a:r>
            <a:r>
              <a:rPr lang="ru-RU" dirty="0">
                <a:solidFill>
                  <a:srgbClr val="632523"/>
                </a:solidFill>
              </a:rPr>
              <a:t>участников (по состоянию на 05.02.202</a:t>
            </a:r>
            <a:r>
              <a:rPr lang="en-US" dirty="0">
                <a:solidFill>
                  <a:srgbClr val="632523"/>
                </a:solidFill>
              </a:rPr>
              <a:t>2</a:t>
            </a:r>
            <a:r>
              <a:rPr lang="ru-RU" dirty="0">
                <a:solidFill>
                  <a:srgbClr val="632523"/>
                </a:solidFill>
              </a:rPr>
              <a:t>)</a:t>
            </a:r>
            <a:endParaRPr lang="en-US" dirty="0">
              <a:solidFill>
                <a:srgbClr val="632523"/>
              </a:solidFill>
            </a:endParaRPr>
          </a:p>
          <a:p>
            <a:r>
              <a:rPr lang="ru-RU" dirty="0" smtClean="0">
                <a:solidFill>
                  <a:srgbClr val="632523"/>
                </a:solidFill>
              </a:rPr>
              <a:t>В </a:t>
            </a:r>
            <a:r>
              <a:rPr lang="ru-RU" dirty="0">
                <a:solidFill>
                  <a:srgbClr val="632523"/>
                </a:solidFill>
              </a:rPr>
              <a:t>2019 году </a:t>
            </a:r>
            <a:r>
              <a:rPr lang="ru-RU" dirty="0" smtClean="0">
                <a:solidFill>
                  <a:srgbClr val="632523"/>
                </a:solidFill>
              </a:rPr>
              <a:t>– 13 929 участников (по состоянию на 18.03.2019)</a:t>
            </a:r>
          </a:p>
          <a:p>
            <a:r>
              <a:rPr lang="ru-RU" dirty="0">
                <a:solidFill>
                  <a:srgbClr val="632523"/>
                </a:solidFill>
              </a:rPr>
              <a:t>В 2018 году – 11 390 участников (по состоянию на 16.04.2018)</a:t>
            </a:r>
          </a:p>
          <a:p>
            <a:endParaRPr lang="ru-RU" dirty="0">
              <a:solidFill>
                <a:srgbClr val="6325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123208"/>
            <a:ext cx="2985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32523"/>
                </a:solidFill>
              </a:rPr>
              <a:t>ГВЭ проходит в те же дни</a:t>
            </a:r>
          </a:p>
        </p:txBody>
      </p:sp>
    </p:spTree>
    <p:extLst>
      <p:ext uri="{BB962C8B-B14F-4D97-AF65-F5344CB8AC3E}">
        <p14:creationId xmlns:p14="http://schemas.microsoft.com/office/powerpoint/2010/main" val="18832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856662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Наименование файла, содержащего ответ на задания №13-15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32523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632523"/>
                </a:solidFill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(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№11-12, если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ГВЭ), должно иметь вид: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solidFill>
                  <a:srgbClr val="632523"/>
                </a:solidFill>
                <a:latin typeface="Cambria" pitchFamily="18" charset="0"/>
              </a:rPr>
              <a:t>       </a:t>
            </a:r>
            <a:r>
              <a:rPr lang="ru-RU" sz="1800" b="1" dirty="0" smtClean="0">
                <a:solidFill>
                  <a:srgbClr val="632523"/>
                </a:solidFill>
                <a:latin typeface="Cambria" pitchFamily="18" charset="0"/>
              </a:rPr>
              <a:t>&lt;№ бланка 2&gt;-&lt;№ задания (13-1 или 13-2, 14, 15-1 или 15-2 (или </a:t>
            </a:r>
            <a:r>
              <a:rPr lang="ru-RU" sz="1800" b="1" dirty="0" smtClean="0">
                <a:solidFill>
                  <a:srgbClr val="632523"/>
                </a:solidFill>
                <a:latin typeface="Cambria" pitchFamily="18" charset="0"/>
              </a:rPr>
              <a:t>11-12 </a:t>
            </a:r>
            <a:r>
              <a:rPr lang="ru-RU" sz="1800" b="1" dirty="0" smtClean="0">
                <a:solidFill>
                  <a:srgbClr val="632523"/>
                </a:solidFill>
                <a:latin typeface="Cambria" pitchFamily="18" charset="0"/>
              </a:rPr>
              <a:t>ГВЭ))&gt;.&lt;расширение файла&gt;</a:t>
            </a:r>
            <a:r>
              <a:rPr lang="ru-RU" sz="1800" dirty="0" smtClean="0">
                <a:solidFill>
                  <a:srgbClr val="632523"/>
                </a:solidFill>
                <a:latin typeface="Cambria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	Если среда разработки (например, </a:t>
            </a:r>
            <a:r>
              <a:rPr lang="ru-RU" sz="2000" dirty="0" err="1" smtClean="0">
                <a:solidFill>
                  <a:srgbClr val="632523"/>
                </a:solidFill>
                <a:latin typeface="Cambria" pitchFamily="18" charset="0"/>
              </a:rPr>
              <a:t>Visual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</a:t>
            </a:r>
            <a:r>
              <a:rPr lang="ru-RU" sz="2000" dirty="0" err="1" smtClean="0">
                <a:solidFill>
                  <a:srgbClr val="632523"/>
                </a:solidFill>
                <a:latin typeface="Cambria" pitchFamily="18" charset="0"/>
              </a:rPr>
              <a:t>Studio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) создаёт несколько файлов, эти файлы не нужно переименовывать. Все файлы проекта должны быть сжаты в архив в формате </a:t>
            </a:r>
            <a:r>
              <a:rPr lang="ru-RU" sz="2000" dirty="0" err="1" smtClean="0">
                <a:solidFill>
                  <a:srgbClr val="632523"/>
                </a:solidFill>
                <a:latin typeface="Cambria" pitchFamily="18" charset="0"/>
              </a:rPr>
              <a:t>zip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(</a:t>
            </a:r>
            <a:r>
              <a:rPr lang="ru-RU" sz="2000" b="1" u="sng" dirty="0" smtClean="0">
                <a:solidFill>
                  <a:srgbClr val="632523"/>
                </a:solidFill>
                <a:latin typeface="Cambria" pitchFamily="18" charset="0"/>
              </a:rPr>
              <a:t>именно </a:t>
            </a:r>
            <a:r>
              <a:rPr lang="ru-RU" sz="2000" b="1" u="sng" dirty="0" err="1" smtClean="0">
                <a:solidFill>
                  <a:srgbClr val="632523"/>
                </a:solidFill>
                <a:latin typeface="Cambria" pitchFamily="18" charset="0"/>
              </a:rPr>
              <a:t>zip</a:t>
            </a:r>
            <a:r>
              <a:rPr lang="ru-RU" sz="2000" b="1" u="sng" dirty="0" smtClean="0">
                <a:solidFill>
                  <a:srgbClr val="632523"/>
                </a:solidFill>
                <a:latin typeface="Cambria" pitchFamily="18" charset="0"/>
              </a:rPr>
              <a:t>!!!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), а название архива строится в соответствии с требованиями к наименованию файлов, например: "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xххххххxxxxx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-15-2.zip", где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xххххххxxxxx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номер бланка №2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.  </a:t>
            </a:r>
          </a:p>
        </p:txBody>
      </p:sp>
      <p:sp>
        <p:nvSpPr>
          <p:cNvPr id="41986" name="Заголовок 1"/>
          <p:cNvSpPr>
            <a:spLocks/>
          </p:cNvSpPr>
          <p:nvPr/>
        </p:nvSpPr>
        <p:spPr bwMode="auto">
          <a:xfrm>
            <a:off x="457200" y="9080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953735"/>
                </a:solidFill>
              </a:rPr>
              <a:t>ЗАВЕРШЕНИЕ ЭКЗАМЕНА УЧАСТНИКОМ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619" r="33458" b="4610"/>
          <a:stretch>
            <a:fillRect/>
          </a:stretch>
        </p:blipFill>
        <p:spPr>
          <a:xfrm>
            <a:off x="1964531" y="341864"/>
            <a:ext cx="4357687" cy="6215063"/>
          </a:xfrm>
        </p:spPr>
      </p:pic>
      <p:sp>
        <p:nvSpPr>
          <p:cNvPr id="5" name="Овал 4"/>
          <p:cNvSpPr/>
          <p:nvPr/>
        </p:nvSpPr>
        <p:spPr>
          <a:xfrm>
            <a:off x="2239338" y="1988840"/>
            <a:ext cx="3143250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657395" y="1466000"/>
            <a:ext cx="2643188" cy="14287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</a:rPr>
              <a:t>№№ заданий и отметки о выполнении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994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DD17C-C9F8-4528-B291-C66386955C32}" type="slidenum">
              <a:rPr lang="ru-RU" altLang="ru-RU" smtClean="0">
                <a:cs typeface="Arial" charset="0"/>
              </a:rPr>
              <a:pPr/>
              <a:t>31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53735"/>
                </a:solidFill>
                <a:latin typeface="Cambria" pitchFamily="18" charset="0"/>
              </a:rPr>
              <a:t>ЗАВЕРШЕНИЕ ЭКЗАМЕНА УЧАСТНИКОМ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 в присутствии участника экзамена отмечает выполненные участником ГИА задания в «Ведомости учета ответов на задания практической части ГИА по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информатике»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(форма ППЭ-05-03-И);</a:t>
            </a:r>
          </a:p>
          <a:p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Участник экзамена сдает бланки №1 и №2 и расписывается в «Ведомости учета ответов на задания практической части ГИА по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информатике»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(форма ППЭ-05-03-И).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в присутствии участника экзамена ставит в Ведомости(форма ППЭ-05-03-И) свою подпись после подписи участника ГИА.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</a:t>
            </a:r>
            <a:r>
              <a:rPr lang="ru-RU" sz="2000" dirty="0">
                <a:solidFill>
                  <a:srgbClr val="632523"/>
                </a:solidFill>
                <a:latin typeface="Cambria" pitchFamily="18" charset="0"/>
              </a:rPr>
              <a:t> в присутствии участника экзамена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проверяет, что ответ на задания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 записан участником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БЛАНКЕ ОТВЕТОВ  №1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.</a:t>
            </a:r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43011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4FC6EEF-9297-4482-BE8C-2CB78AEFFFDB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32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r>
              <a:rPr lang="ru-RU" sz="2400" b="1" smtClean="0">
                <a:solidFill>
                  <a:srgbClr val="953735"/>
                </a:solidFill>
                <a:latin typeface="Cambria" pitchFamily="18" charset="0"/>
              </a:rPr>
              <a:t>ЗАВЕРШЕНИЕ ЭКЗАМЕНА В АУДИТОРИИ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2627313" y="1484313"/>
            <a:ext cx="6348412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проверяет корректность и количество файлов ответов из аудитории в соответствии с «Ведомость учета ответов на задания практической части ГИА по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информатике»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(форма ППЭ-05-03-И)</a:t>
            </a:r>
            <a:r>
              <a:rPr lang="ru-RU" sz="2000" dirty="0" smtClean="0">
                <a:solidFill>
                  <a:srgbClr val="632523"/>
                </a:solidFill>
                <a:latin typeface="Arial" charset="0"/>
              </a:rPr>
              <a:t>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>
                <a:solidFill>
                  <a:srgbClr val="632523"/>
                </a:solidFill>
                <a:latin typeface="Cambria" pitchFamily="18" charset="0"/>
              </a:rPr>
              <a:t>специалист </a:t>
            </a:r>
            <a:r>
              <a:rPr lang="ru-RU" sz="2000" dirty="0" smtClean="0">
                <a:solidFill>
                  <a:srgbClr val="632523"/>
                </a:solidFill>
                <a:latin typeface="Cambria" pitchFamily="18" charset="0"/>
              </a:rPr>
              <a:t>передает файлы ответов на съемном носителе вместе с ведомостями ППЭ-05-03-И из аудиторий ППЭ в штабе ППЭ ответственному техническому специалисту для копирования на центральный компьютер ППЭ в присутствии руководителя ППЭ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632523"/>
                </a:solidFill>
                <a:latin typeface="Arial" charset="0"/>
              </a:rPr>
              <a:t> </a:t>
            </a:r>
          </a:p>
          <a:p>
            <a:endParaRPr lang="ru-RU" sz="2000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A7427E-0DE4-4284-A15C-7907DEB43DBB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33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7338"/>
            <a:ext cx="2014860" cy="345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43BD9-FEC7-4B0A-ACA8-A6AA4CC786BD}" type="slidenum">
              <a:rPr lang="ru-RU" altLang="ru-RU" smtClean="0">
                <a:cs typeface="Arial" charset="0"/>
              </a:rPr>
              <a:pPr/>
              <a:t>34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4442"/>
            <a:ext cx="8023564" cy="567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43BD9-FEC7-4B0A-ACA8-A6AA4CC786BD}" type="slidenum">
              <a:rPr lang="ru-RU" altLang="ru-RU" smtClean="0">
                <a:cs typeface="Arial" charset="0"/>
              </a:rPr>
              <a:pPr/>
              <a:t>35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639352" cy="54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36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72816"/>
            <a:ext cx="6768752" cy="224676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ПО расположено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открытом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FTP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  <a:hlinkClick r:id="rId2"/>
              </a:rPr>
              <a:t>ftp://ege.spb.ru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логин: app2016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пароль: a216Fsk071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Папка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«9 класс Информатика»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37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53735"/>
                </a:solidFill>
              </a:rPr>
              <a:t>ЗАВЕРШЕНИЕ ЭКЗАМЕНА В ППЭ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>
                <a:solidFill>
                  <a:srgbClr val="632523"/>
                </a:solidFill>
              </a:rPr>
              <a:t>Ответственный технический специалист в присутствии специалиста по проведению инструктажа и руководителя ППЭ</a:t>
            </a:r>
            <a:r>
              <a:rPr lang="ru-RU" dirty="0" smtClean="0">
                <a:solidFill>
                  <a:srgbClr val="632523"/>
                </a:solidFill>
              </a:rPr>
              <a:t>:</a:t>
            </a:r>
          </a:p>
          <a:p>
            <a:pPr>
              <a:buFont typeface="Arial" charset="0"/>
              <a:buNone/>
            </a:pPr>
            <a:endParaRPr lang="ru-RU" dirty="0">
              <a:solidFill>
                <a:srgbClr val="632523"/>
              </a:solidFill>
            </a:endParaRPr>
          </a:p>
          <a:p>
            <a:r>
              <a:rPr lang="ru-RU" b="1" dirty="0">
                <a:solidFill>
                  <a:srgbClr val="632523"/>
                </a:solidFill>
              </a:rPr>
              <a:t>принимает съемный носитель</a:t>
            </a:r>
            <a:r>
              <a:rPr lang="ru-RU" dirty="0">
                <a:solidFill>
                  <a:srgbClr val="632523"/>
                </a:solidFill>
              </a:rPr>
              <a:t> с файлами ответов</a:t>
            </a:r>
            <a:r>
              <a:rPr lang="ru-RU" dirty="0" smtClean="0">
                <a:solidFill>
                  <a:srgbClr val="632523"/>
                </a:solidFill>
              </a:rPr>
              <a:t>;</a:t>
            </a:r>
          </a:p>
          <a:p>
            <a:endParaRPr lang="ru-RU" dirty="0">
              <a:solidFill>
                <a:srgbClr val="632523"/>
              </a:solidFill>
            </a:endParaRPr>
          </a:p>
          <a:p>
            <a:r>
              <a:rPr lang="ru-RU" b="1" dirty="0">
                <a:solidFill>
                  <a:srgbClr val="632523"/>
                </a:solidFill>
              </a:rPr>
              <a:t>копирует файлы ответов</a:t>
            </a:r>
            <a:r>
              <a:rPr lang="ru-RU" dirty="0">
                <a:solidFill>
                  <a:srgbClr val="632523"/>
                </a:solidFill>
              </a:rPr>
              <a:t> на центральный компьютер ППЭ в директорию для приема файлов в папку, название которой соответствует коду аудитории, из которой предоставлены файлы</a:t>
            </a:r>
            <a:r>
              <a:rPr lang="ru-RU" dirty="0" smtClean="0">
                <a:solidFill>
                  <a:srgbClr val="632523"/>
                </a:solidFill>
              </a:rPr>
              <a:t>;</a:t>
            </a:r>
          </a:p>
          <a:p>
            <a:endParaRPr lang="ru-RU" dirty="0">
              <a:solidFill>
                <a:srgbClr val="632523"/>
              </a:solidFill>
            </a:endParaRPr>
          </a:p>
          <a:p>
            <a:r>
              <a:rPr lang="ru-RU" b="1" dirty="0">
                <a:solidFill>
                  <a:srgbClr val="632523"/>
                </a:solidFill>
              </a:rPr>
              <a:t>извлекает съемный носитель</a:t>
            </a:r>
            <a:r>
              <a:rPr lang="ru-RU" dirty="0">
                <a:solidFill>
                  <a:srgbClr val="632523"/>
                </a:solidFill>
              </a:rPr>
              <a:t> специалиста по проведению инструктажа;</a:t>
            </a:r>
          </a:p>
          <a:p>
            <a:r>
              <a:rPr lang="ru-RU" dirty="0">
                <a:solidFill>
                  <a:srgbClr val="632523"/>
                </a:solidFill>
              </a:rPr>
              <a:t>при помощи программного модуля "</a:t>
            </a:r>
            <a:r>
              <a:rPr lang="ru-RU" dirty="0" err="1">
                <a:solidFill>
                  <a:srgbClr val="632523"/>
                </a:solidFill>
              </a:rPr>
              <a:t>Валидация</a:t>
            </a:r>
            <a:r>
              <a:rPr lang="ru-RU" dirty="0">
                <a:solidFill>
                  <a:srgbClr val="632523"/>
                </a:solidFill>
              </a:rPr>
              <a:t> и экспорт файлов ответов Информатики </a:t>
            </a:r>
            <a:r>
              <a:rPr lang="ru-RU" dirty="0" smtClean="0">
                <a:solidFill>
                  <a:srgbClr val="632523"/>
                </a:solidFill>
              </a:rPr>
              <a:t>(</a:t>
            </a:r>
            <a:r>
              <a:rPr lang="ru-RU" dirty="0">
                <a:solidFill>
                  <a:srgbClr val="632523"/>
                </a:solidFill>
              </a:rPr>
              <a:t>ГИА-9)" </a:t>
            </a:r>
            <a:r>
              <a:rPr lang="ru-RU" b="1" dirty="0">
                <a:solidFill>
                  <a:srgbClr val="632523"/>
                </a:solidFill>
              </a:rPr>
              <a:t>производит контроль</a:t>
            </a:r>
            <a:r>
              <a:rPr lang="ru-RU" dirty="0">
                <a:solidFill>
                  <a:srgbClr val="632523"/>
                </a:solidFill>
              </a:rPr>
              <a:t> названий файлов ответов участников</a:t>
            </a:r>
            <a:r>
              <a:rPr lang="ru-RU" dirty="0" smtClean="0">
                <a:solidFill>
                  <a:srgbClr val="632523"/>
                </a:solidFill>
              </a:rPr>
              <a:t>;</a:t>
            </a:r>
          </a:p>
          <a:p>
            <a:endParaRPr lang="ru-RU" dirty="0">
              <a:solidFill>
                <a:srgbClr val="632523"/>
              </a:solidFill>
            </a:endParaRPr>
          </a:p>
          <a:p>
            <a:r>
              <a:rPr lang="ru-RU" b="1" dirty="0">
                <a:solidFill>
                  <a:srgbClr val="632523"/>
                </a:solidFill>
              </a:rPr>
              <a:t>при обнаружении ошибок</a:t>
            </a:r>
            <a:r>
              <a:rPr lang="ru-RU" dirty="0">
                <a:solidFill>
                  <a:srgbClr val="632523"/>
                </a:solidFill>
              </a:rPr>
              <a:t> в наименовании файлов совместно со специалистом по проведению инструктажа из аудитории </a:t>
            </a:r>
            <a:r>
              <a:rPr lang="ru-RU" b="1" dirty="0">
                <a:solidFill>
                  <a:srgbClr val="632523"/>
                </a:solidFill>
              </a:rPr>
              <a:t>устраняет их</a:t>
            </a:r>
            <a:r>
              <a:rPr lang="ru-RU" dirty="0">
                <a:solidFill>
                  <a:srgbClr val="632523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86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53735"/>
                </a:solidFill>
              </a:rPr>
              <a:t>ЗАВЕРШЕНИЕ ЭКЗАМЕНА В ППЭ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6307"/>
            <a:ext cx="7868748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39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53735"/>
                </a:solidFill>
              </a:rPr>
              <a:t>ЗАВЕРШЕНИЕ ЭКЗАМЕНА В ППЭ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" y="1556792"/>
            <a:ext cx="8870712" cy="426949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966058" y="1916832"/>
            <a:ext cx="100811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608196" y="5157192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20482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Подготовка к экзамену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048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1E7F6-ACFD-4E36-A83B-BAC1F89BF512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40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53735"/>
                </a:solidFill>
              </a:rPr>
              <a:t>ЗАВЕРШЕНИЕ ЭКЗАМЕНА В ППЭ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60" y="276533"/>
            <a:ext cx="6744900" cy="648210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19872" y="414580"/>
            <a:ext cx="1512168" cy="490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55776" y="479582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7164"/>
            <a:ext cx="8229600" cy="1143000"/>
          </a:xfrm>
        </p:spPr>
        <p:txBody>
          <a:bodyPr/>
          <a:lstStyle/>
          <a:p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СОТРУДНИКОВ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40164"/>
            <a:ext cx="8291264" cy="4085999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кадрового обеспечения: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Ответственный технический специалист</a:t>
            </a:r>
          </a:p>
          <a:p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Технический специалист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F660-8108-4874-8F20-9E4F0B5F949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2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ПОДГОТОВКИ АУДИТОРИЙ ДЛЯ ЭКЗАМЕНА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специалист не позднее, чем за сутки до проведения экзамена должен: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 список необходимого программного обеспечения;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подготовить для каждого участника экзамена в аудитории индивидуальное рабочее место – ПК с установленным программным обеспечением</a:t>
            </a: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2000" b="1" i="1" dirty="0" smtClean="0">
                <a:solidFill>
                  <a:srgbClr val="632523"/>
                </a:solidFill>
                <a:latin typeface="Cambria" pitchFamily="18" charset="0"/>
              </a:rPr>
              <a:t>При этом: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Номер рабочего места участника за партой и номер ПК, за которым он будет выполнять задание части 2, должны быть одинаковыми.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На всех ПК в ППЭ устанавливается полный набор программного обеспечения, выбранного участниками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952195-3BBF-4BAA-A6AE-E58AA5FAE044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ОСОБЕННОСТИ ПОДГОТОВКИ К ЭКЗАМЕНУ ПО </a:t>
            </a:r>
            <a:r>
              <a:rPr lang="ru-RU" altLang="ru-RU" sz="2400" b="1" dirty="0" smtClean="0">
                <a:solidFill>
                  <a:srgbClr val="953735"/>
                </a:solidFill>
                <a:latin typeface="Cambria" pitchFamily="18" charset="0"/>
              </a:rPr>
              <a:t>ИНФОРМАТИКЕ</a:t>
            </a:r>
            <a:endParaRPr lang="ru-RU" sz="2400" b="1" dirty="0" smtClean="0">
              <a:solidFill>
                <a:srgbClr val="953735"/>
              </a:solidFill>
              <a:latin typeface="Cambria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Технические специалисты заранее готовят: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Резервные ПК – по 1 на каждые 4 рабочие места;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Съемный носитель (флэш-накопитель) (1 на аудиторию) для записи результатов экзамена и передачи их ответственному техническому специалисту.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Ответственный технический специалист заранее готовит: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Центральный ПК ППЭ – в штабе;</a:t>
            </a:r>
          </a:p>
          <a:p>
            <a:r>
              <a:rPr lang="ru-RU" sz="2000" b="1" dirty="0" smtClean="0">
                <a:solidFill>
                  <a:srgbClr val="632523"/>
                </a:solidFill>
                <a:latin typeface="Cambria" pitchFamily="18" charset="0"/>
              </a:rPr>
              <a:t>Съемный носитель (флэш-накопитель) (1 на ППЭ) для экспорта результатов экзамена и передачи их в региональный центр обработки информации.</a:t>
            </a:r>
          </a:p>
          <a:p>
            <a:endParaRPr lang="ru-RU" sz="2000" b="1" dirty="0" smtClean="0">
              <a:solidFill>
                <a:srgbClr val="632523"/>
              </a:solidFill>
              <a:latin typeface="Cambria" pitchFamily="18" charset="0"/>
            </a:endParaRPr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D666C2-6FDB-43BC-9B7D-FD5DB37616A7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Group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146951"/>
              </p:ext>
            </p:extLst>
          </p:nvPr>
        </p:nvGraphicFramePr>
        <p:xfrm>
          <a:off x="280193" y="1052736"/>
          <a:ext cx="4392613" cy="1697038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 Работа с текстом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Libre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Office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Writer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2007 и выше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Office Writer 4.1.2 и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выше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Group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57098"/>
              </p:ext>
            </p:extLst>
          </p:nvPr>
        </p:nvGraphicFramePr>
        <p:xfrm>
          <a:off x="280193" y="3391700"/>
          <a:ext cx="8713787" cy="457200"/>
        </p:xfrm>
        <a:graphic>
          <a:graphicData uri="http://schemas.openxmlformats.org/drawingml/2006/table">
            <a:tbl>
              <a:tblPr/>
              <a:tblGrid>
                <a:gridCol w="8713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Работа с проводником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Group 1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3168832"/>
              </p:ext>
            </p:extLst>
          </p:nvPr>
        </p:nvGraphicFramePr>
        <p:xfrm>
          <a:off x="269786" y="4111413"/>
          <a:ext cx="4139854" cy="1948815"/>
        </p:xfrm>
        <a:graphic>
          <a:graphicData uri="http://schemas.openxmlformats.org/drawingml/2006/table">
            <a:tbl>
              <a:tblPr/>
              <a:tblGrid>
                <a:gridCol w="4139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6988">
                <a:tc>
                  <a:txBody>
                    <a:bodyPr/>
                    <a:lstStyle/>
                    <a:p>
                      <a:pPr marL="622300" marR="0" lvl="0" indent="-6223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13.1 Работа с    презентациями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Power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 и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выше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Office Impress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Group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662973"/>
              </p:ext>
            </p:extLst>
          </p:nvPr>
        </p:nvGraphicFramePr>
        <p:xfrm>
          <a:off x="4601367" y="4111413"/>
          <a:ext cx="4392613" cy="1948815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13.2 Работа с текстом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Libre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Office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Writer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2007 и выше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Office Writer 4.1.2 и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выше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28256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Group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59861"/>
              </p:ext>
            </p:extLst>
          </p:nvPr>
        </p:nvGraphicFramePr>
        <p:xfrm>
          <a:off x="291306" y="1484784"/>
          <a:ext cx="8713787" cy="1994536"/>
        </p:xfrm>
        <a:graphic>
          <a:graphicData uri="http://schemas.openxmlformats.org/drawingml/2006/table">
            <a:tbl>
              <a:tblPr/>
              <a:tblGrid>
                <a:gridCol w="8713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 Для работы с электронными таблицами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6.3.6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выше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2007 и выше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Office 4.1.2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27431"/>
              </p:ext>
            </p:extLst>
          </p:nvPr>
        </p:nvGraphicFramePr>
        <p:xfrm>
          <a:off x="291306" y="3717032"/>
          <a:ext cx="4352492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492">
                  <a:extLst>
                    <a:ext uri="{9D8B030D-6E8A-4147-A177-3AD203B41FA5}">
                      <a16:colId xmlns:a16="http://schemas.microsoft.com/office/drawing/2014/main" xmlns="" val="3445893092"/>
                    </a:ext>
                  </a:extLst>
                </a:gridCol>
              </a:tblGrid>
              <a:tr h="477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*Выбор </a:t>
                      </a:r>
                      <a:r>
                        <a:rPr lang="ru-RU" sz="1600" u="none" strike="noStrike" dirty="0">
                          <a:effectLst/>
                        </a:rPr>
                        <a:t>"MS </a:t>
                      </a:r>
                      <a:r>
                        <a:rPr lang="ru-RU" sz="1600" u="none" strike="noStrike" dirty="0" err="1">
                          <a:effectLst/>
                        </a:rPr>
                        <a:t>Excel</a:t>
                      </a:r>
                      <a:r>
                        <a:rPr lang="ru-RU" sz="1600" u="none" strike="noStrike" dirty="0">
                          <a:effectLst/>
                        </a:rPr>
                        <a:t>" будет прочитан как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"</a:t>
                      </a:r>
                      <a:r>
                        <a:rPr lang="ru-RU" sz="1600" u="none" strike="noStrike" dirty="0">
                          <a:effectLst/>
                        </a:rPr>
                        <a:t>MS </a:t>
                      </a:r>
                      <a:r>
                        <a:rPr lang="ru-RU" sz="1600" u="none" strike="noStrike" dirty="0" err="1">
                          <a:effectLst/>
                        </a:rPr>
                        <a:t>Excel</a:t>
                      </a:r>
                      <a:r>
                        <a:rPr lang="ru-RU" sz="1600" u="none" strike="noStrike" dirty="0">
                          <a:effectLst/>
                        </a:rPr>
                        <a:t> 2007 и выше</a:t>
                      </a:r>
                      <a:r>
                        <a:rPr lang="ru-RU" sz="1100" u="none" strike="noStrike" dirty="0">
                          <a:effectLst/>
                        </a:rPr>
                        <a:t>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908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45611</TotalTime>
  <Words>1654</Words>
  <Application>Microsoft Office PowerPoint</Application>
  <PresentationFormat>Экран (4:3)</PresentationFormat>
  <Paragraphs>268</Paragraphs>
  <Slides>40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Wingdings</vt:lpstr>
      <vt:lpstr>Тема Office</vt:lpstr>
      <vt:lpstr>Adobe Acrobat Document</vt:lpstr>
      <vt:lpstr>Презентация PowerPoint</vt:lpstr>
      <vt:lpstr>СРОКИ ПРОВЕДЕНИЯ ОГЭ В 2024 ГОДУ ОПРЕДЕЛЕНЫ ПРИКАЗОМ МИНПРОСВЕЩЕНИЯ РОССИЙСКОЙ ФЕДЕРАЦИИ ОТ 18.12.2023 №954/2117</vt:lpstr>
      <vt:lpstr>СРОКИ ПРОВЕДЕНИЯ ОГЭ В 2023 ГОДУ ОПРЕДЕЛЕНЫ ПРИКАЗОМ МИНПРОСВЕЩЕНИЯ РОССИЙСКОЙ ФЕДЕРАЦИИ ОТ 16.11.2022 №990/1144</vt:lpstr>
      <vt:lpstr> </vt:lpstr>
      <vt:lpstr>ПОДГОТОВКА СОТРУДНИКОВ</vt:lpstr>
      <vt:lpstr>ОСОБЕННОСТИ ПОДГОТОВКИ АУДИТОРИЙ ДЛЯ ЭКЗАМЕНА ПО ИНФОРМАТИКЕ</vt:lpstr>
      <vt:lpstr>ОСОБЕННОСТИ ПОДГОТОВКИ К ЭКЗАМЕНУ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ПОДГОТОВКИ АУДИТОРИЙ ДЛЯ ЭКЗАМЕНА ПО ИНФОРМАТИКЕ</vt:lpstr>
      <vt:lpstr>ОСОБЕННОСТИ ПОДГОТОВКИ АУДИТОРИЙ ДЛЯ ЭКЗАМЕНА ПО ИНФОРМАТИКЕ</vt:lpstr>
      <vt:lpstr>АКТ ГОТОВНОСТИ ППЭ</vt:lpstr>
      <vt:lpstr>ОСОБЕННОСТИ ПОДГОТОВКИ АУДИТОРИЙ ДЛЯ ЭКЗАМЕНА ПО ИНФОРМАТИКЕ</vt:lpstr>
      <vt:lpstr> </vt:lpstr>
      <vt:lpstr>В ДЕНЬ ПРОВЕДЕНИЯ ЭКЗАМЕНА</vt:lpstr>
      <vt:lpstr>ОСОБЕННОСТИ ПОДГОТОВКИ К ОГЭ ПО ОТДЕЛЬНЫМ УЧЕБНЫМ ПРЕДМЕТАМ</vt:lpstr>
      <vt:lpstr>ОСОБЕННОСТИ КОМПЛЕКТА ПО ДЛЯ ПРОВЕДЕНИЯ ОГЭ ПО ИНФОРМАТИКЕ</vt:lpstr>
      <vt:lpstr>ОСОБЕННОСТИ КОМПЛЕКТА ПО ДЛЯ ПРОВЕДЕНИЯ ГВЭ9 ПО ИНФОРМАТИКЕ</vt:lpstr>
      <vt:lpstr>ОСОБЕННОСТИ КОМПЛЕКТА ПО ДЛЯ ПРОВЕДЕНИЯ ОГЭ ПО ИНФОРМАТИКЕ</vt:lpstr>
      <vt:lpstr>Презентация PowerPoint</vt:lpstr>
      <vt:lpstr>Продолжительность экзаменА</vt:lpstr>
      <vt:lpstr>ПРОВЕДЕНИЕ ЭКЗАМЕНА</vt:lpstr>
      <vt:lpstr>ПРОВЕДЕНИЕ ЭКЗАМЕНА</vt:lpstr>
      <vt:lpstr> </vt:lpstr>
      <vt:lpstr>ЗАВЕРШЕНИЕ ЭКЗАМЕНА УЧАСТНИКОМ</vt:lpstr>
      <vt:lpstr>ЗАВЕРШЕНИЕ ЭКЗАМЕНА УЧАСТНИКОМ</vt:lpstr>
      <vt:lpstr>ЗАВЕРШЕНИЕ ЭКЗАМЕНА УЧАСТНИКОМ</vt:lpstr>
      <vt:lpstr>Презентация PowerPoint</vt:lpstr>
      <vt:lpstr>Презентация PowerPoint</vt:lpstr>
      <vt:lpstr>ЗАВЕРШЕНИЕ ЭКЗАМЕНА УЧАСТНИКОМ</vt:lpstr>
      <vt:lpstr>ЗАВЕРШЕНИЕ ЭКЗАМЕНА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913</cp:revision>
  <cp:lastPrinted>2019-04-10T10:59:25Z</cp:lastPrinted>
  <dcterms:created xsi:type="dcterms:W3CDTF">2009-04-24T07:03:57Z</dcterms:created>
  <dcterms:modified xsi:type="dcterms:W3CDTF">2024-02-07T09:45:00Z</dcterms:modified>
</cp:coreProperties>
</file>