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623" r:id="rId3"/>
    <p:sldId id="542" r:id="rId4"/>
    <p:sldId id="605" r:id="rId5"/>
    <p:sldId id="636" r:id="rId6"/>
    <p:sldId id="591" r:id="rId7"/>
    <p:sldId id="604" r:id="rId8"/>
    <p:sldId id="642" r:id="rId9"/>
    <p:sldId id="545" r:id="rId10"/>
    <p:sldId id="646" r:id="rId11"/>
    <p:sldId id="647" r:id="rId12"/>
    <p:sldId id="459" r:id="rId13"/>
    <p:sldId id="648" r:id="rId14"/>
    <p:sldId id="553" r:id="rId15"/>
    <p:sldId id="649" r:id="rId16"/>
    <p:sldId id="645" r:id="rId17"/>
    <p:sldId id="523" r:id="rId18"/>
    <p:sldId id="562" r:id="rId19"/>
    <p:sldId id="616" r:id="rId20"/>
    <p:sldId id="617" r:id="rId21"/>
    <p:sldId id="618" r:id="rId22"/>
    <p:sldId id="620" r:id="rId23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4404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97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DD9274-B46A-4905-B633-8DE335851429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74E191-4854-43DC-A423-EC47FDCEC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54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722340-3EE9-45A0-A3D2-4C98A21316E3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r>
              <a:rPr lang="ru-RU" noProof="0" dirty="0"/>
              <a:t>Э</a:t>
            </a: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4AAF37-35B9-4697-AC6B-DFD854286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20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7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7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291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2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54ACB8-6A96-44C1-A72D-79CC2FC71A36}" type="slidenum">
              <a:rPr lang="ru-RU" altLang="ru-RU" smtClean="0">
                <a:cs typeface="Arial" charset="0"/>
              </a:rPr>
              <a:pPr/>
              <a:t>8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4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8242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4416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3907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83C181-78B5-4F8B-B875-A4202240B135}" type="slidenum">
              <a:rPr lang="ru-RU" altLang="ru-RU" smtClean="0">
                <a:cs typeface="Arial" charset="0"/>
              </a:rPr>
              <a:pPr/>
              <a:t>15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88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30EAF1-2B4F-4556-BE1C-BBDFCCF8A72C}" type="slidenum">
              <a:rPr lang="ru-RU" smtClean="0">
                <a:cs typeface="Arial" charset="0"/>
              </a:rPr>
              <a:pPr/>
              <a:t>19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4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B451-B831-4E26-B4FC-6050A7B7F24F}" type="datetime1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B24C-9179-4FEB-ABA4-12F4525D8D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8C17-49CB-4698-94FE-224601DFE95C}" type="datetime1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EC4-A1A3-4228-B0EB-1C64878CC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F816-633C-416D-810E-4AB4231FEB58}" type="datetime1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A6A-2E86-434B-B577-4C6A49835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AF2A-9331-46C6-A419-F44BFF3DB553}" type="datetime1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C561-C523-495E-AD04-A6C1C0E0E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2540-A5AA-4AD8-9929-6123A29D36FC}" type="datetime1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D642-B6C5-4B37-9C52-F8076CB2B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2A26-C81C-42A7-AD08-DC8C639A0DF5}" type="datetime1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8866-ACDE-47A1-A468-E46A9CEC9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5BAE-F254-46D7-871D-911D7D3353D6}" type="datetime1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D0F7-F88B-4366-9096-C797FF260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71AB-8A02-401D-9298-1FC1C66A2D2C}" type="datetime1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36FA-0619-4BDF-95A7-953C11D0D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30B3-35CB-46A3-BAB8-2DF1E676916B}" type="datetime1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AB78-F855-48F6-90EC-0C30D3D57B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AD35-BA4E-44FF-84B1-F6F6369B2E90}" type="datetime1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5043-CC2E-4AC1-9261-FCEA7098B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09F5-B3A2-430E-A18C-C14307C6F10F}" type="datetime1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25C3-31A3-4DF5-B6D3-225EA1C1C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114C8-679B-4461-9419-A28212135A64}" type="datetime1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7987A7-DAA8-4C6E-A8A6-FD4016755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5"/>
          <p:cNvSpPr>
            <a:spLocks noChangeArrowheads="1" noChangeShapeType="1" noTextEdit="1"/>
          </p:cNvSpPr>
          <p:nvPr/>
        </p:nvSpPr>
        <p:spPr bwMode="auto">
          <a:xfrm>
            <a:off x="395536" y="2132856"/>
            <a:ext cx="8424863" cy="244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ОРГАНИЗАЦИЯ ПРОВЕДЕНИЯ</a:t>
            </a:r>
          </a:p>
          <a:p>
            <a:pPr algn="ctr">
              <a:defRPr/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ГИА9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</a:endParaRPr>
          </a:p>
          <a:p>
            <a:pPr algn="ctr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для руководящих сотрудников ППЭ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BAB78-F855-48F6-90EC-0C30D3D57B4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00808"/>
            <a:ext cx="2688569" cy="1828959"/>
          </a:xfrm>
          <a:prstGeom prst="rect">
            <a:avLst/>
          </a:prstGeom>
        </p:spPr>
      </p:pic>
      <p:sp>
        <p:nvSpPr>
          <p:cNvPr id="5" name="Объект 9"/>
          <p:cNvSpPr txBox="1">
            <a:spLocks/>
          </p:cNvSpPr>
          <p:nvPr/>
        </p:nvSpPr>
        <p:spPr bwMode="auto">
          <a:xfrm>
            <a:off x="3419872" y="3140968"/>
            <a:ext cx="3716793" cy="136815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 вскрывает сразу при получении от члена ГЭК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8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BAB78-F855-48F6-90EC-0C30D3D57B4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5401524" cy="18350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963016"/>
            <a:ext cx="5432007" cy="1993565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64531" y="4476290"/>
            <a:ext cx="2305050" cy="863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 dirty="0"/>
              <a:t>не менее, чем </a:t>
            </a:r>
            <a:r>
              <a:rPr lang="en-US" altLang="ru-RU" b="1" i="1" dirty="0" err="1"/>
              <a:t>за</a:t>
            </a:r>
            <a:r>
              <a:rPr lang="en-US" altLang="ru-RU" b="1" i="1" dirty="0"/>
              <a:t> </a:t>
            </a:r>
            <a:r>
              <a:rPr lang="ru-RU" altLang="ru-RU" b="1" i="1" dirty="0"/>
              <a:t>     </a:t>
            </a:r>
            <a:r>
              <a:rPr lang="ru-RU" altLang="ru-RU" b="1" i="1" dirty="0" smtClean="0"/>
              <a:t>1 час до </a:t>
            </a:r>
            <a:r>
              <a:rPr lang="ru-RU" altLang="ru-RU" b="1" i="1" dirty="0"/>
              <a:t>начала экзамена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569581" y="4476290"/>
            <a:ext cx="58308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</a:rPr>
              <a:t>Руководитель ППЭ выдает</a:t>
            </a:r>
            <a:r>
              <a:rPr lang="en-US" alt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ответственным организаторам </a:t>
            </a:r>
            <a:r>
              <a:rPr lang="ru-RU" alt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в аудиториях</a:t>
            </a:r>
            <a:endParaRPr lang="ru-RU" alt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48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 noChangeArrowheads="1"/>
          </p:cNvPicPr>
          <p:nvPr/>
        </p:nvPicPr>
        <p:blipFill>
          <a:blip r:embed="rId2"/>
          <a:srcRect l="4810" t="8617" r="3635" b="17836"/>
          <a:stretch>
            <a:fillRect/>
          </a:stretch>
        </p:blipFill>
        <p:spPr bwMode="auto">
          <a:xfrm>
            <a:off x="1214438" y="1285875"/>
            <a:ext cx="74295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9E60E5-4215-4B7A-9913-316F62BF08A3}" type="slidenum">
              <a:rPr lang="ru-RU" altLang="ru-RU" smtClean="0">
                <a:cs typeface="Arial" charset="0"/>
              </a:rPr>
              <a:pPr/>
              <a:t>12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BAB78-F855-48F6-90EC-0C30D3D57B4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96" y="1052736"/>
            <a:ext cx="1884388" cy="1828445"/>
          </a:xfrm>
          <a:prstGeom prst="rect">
            <a:avLst/>
          </a:prstGeom>
        </p:spPr>
      </p:pic>
      <p:sp>
        <p:nvSpPr>
          <p:cNvPr id="4" name="Объект 9"/>
          <p:cNvSpPr txBox="1">
            <a:spLocks/>
          </p:cNvSpPr>
          <p:nvPr/>
        </p:nvSpPr>
        <p:spPr bwMode="auto">
          <a:xfrm>
            <a:off x="2328315" y="1841749"/>
            <a:ext cx="2548599" cy="86409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Аудиторный пакет с бланками и формами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75" y="4527905"/>
            <a:ext cx="1884388" cy="1828445"/>
          </a:xfrm>
          <a:prstGeom prst="rect">
            <a:avLst/>
          </a:prstGeom>
        </p:spPr>
      </p:pic>
      <p:sp>
        <p:nvSpPr>
          <p:cNvPr id="5" name="Объект 9"/>
          <p:cNvSpPr txBox="1">
            <a:spLocks/>
          </p:cNvSpPr>
          <p:nvPr/>
        </p:nvSpPr>
        <p:spPr>
          <a:xfrm>
            <a:off x="4522071" y="5426193"/>
            <a:ext cx="1522512" cy="63900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smtClean="0">
                <a:solidFill>
                  <a:srgbClr val="496DA7"/>
                </a:solidFill>
                <a:latin typeface="Cambria" panose="02040503050406030204" pitchFamily="18" charset="0"/>
              </a:rPr>
              <a:t>КИМ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731627" y="2994274"/>
            <a:ext cx="2303463" cy="1152525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9.50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Начало инструктажа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48469" y="1064725"/>
            <a:ext cx="2303463" cy="1152525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Организатор вскрывает до прихода участников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3052403" y="3011239"/>
            <a:ext cx="2736850" cy="1152525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Бланки</a:t>
            </a: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5833536" y="3011239"/>
            <a:ext cx="2447925" cy="1152525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Не ранее 10.00 вторая часть инструктажа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1191104" y="4871054"/>
            <a:ext cx="2447925" cy="1152525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Организатор вскрывает пакет с КИМ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4871054"/>
            <a:ext cx="187325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КИМ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не ранее 10.00</a:t>
            </a:r>
          </a:p>
        </p:txBody>
      </p:sp>
    </p:spTree>
    <p:extLst>
      <p:ext uri="{BB962C8B-B14F-4D97-AF65-F5344CB8AC3E}">
        <p14:creationId xmlns:p14="http://schemas.microsoft.com/office/powerpoint/2010/main" val="231155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Содержимое 2"/>
          <p:cNvSpPr>
            <a:spLocks noGrp="1"/>
          </p:cNvSpPr>
          <p:nvPr>
            <p:ph idx="1"/>
          </p:nvPr>
        </p:nvSpPr>
        <p:spPr>
          <a:xfrm>
            <a:off x="323528" y="943429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Варианты КИМ выдаются в </a:t>
            </a:r>
            <a:r>
              <a:rPr lang="ru-RU" altLang="ru-RU" sz="2400" b="1" dirty="0">
                <a:solidFill>
                  <a:srgbClr val="FF0000"/>
                </a:solidFill>
                <a:latin typeface="Cambria" pitchFamily="18" charset="0"/>
              </a:rPr>
              <a:t>свободном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порядке.</a:t>
            </a:r>
          </a:p>
          <a:p>
            <a:pPr>
              <a:defRPr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 проведении ГВЭ по русскому языку и математике необходимо учитывать </a:t>
            </a:r>
            <a:r>
              <a:rPr lang="ru-RU" alt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формат работы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ru-RU" alt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отражен в номере варианта, первая цифра)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особенности участников</a:t>
            </a:r>
          </a:p>
          <a:p>
            <a:pPr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Организаторы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должны записать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номер фактически выданного варианта в поле «Вариант» всех именных бланков участников экзамена и в «Ведомость учета участников ГИА и экзаменационных материалов в аудитории» (ППЭ-05-02) в графу «Вариант». </a:t>
            </a:r>
          </a:p>
          <a:p>
            <a:pPr algn="ctr">
              <a:buFont typeface="Arial" charset="0"/>
              <a:buNone/>
              <a:defRPr/>
            </a:pPr>
            <a:endParaRPr lang="ru-RU" altLang="ru-RU" u="sng" dirty="0"/>
          </a:p>
          <a:p>
            <a:pPr>
              <a:buFont typeface="Arial" charset="0"/>
              <a:buNone/>
              <a:defRPr/>
            </a:pPr>
            <a:endParaRPr lang="ru-RU" altLang="ru-RU" dirty="0"/>
          </a:p>
        </p:txBody>
      </p:sp>
      <p:sp>
        <p:nvSpPr>
          <p:cNvPr id="7987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FCDD81-5C2D-4B56-84E7-78DBDB535C16}" type="slidenum">
              <a:rPr lang="ru-RU" altLang="ru-RU" smtClean="0">
                <a:cs typeface="Arial" charset="0"/>
              </a:rPr>
              <a:pPr/>
              <a:t>14</a:t>
            </a:fld>
            <a:endParaRPr lang="ru-RU" altLang="ru-RU">
              <a:cs typeface="Arial" charset="0"/>
            </a:endParaRPr>
          </a:p>
        </p:txBody>
      </p:sp>
      <p:pic>
        <p:nvPicPr>
          <p:cNvPr id="79875" name="Объект 4"/>
          <p:cNvPicPr>
            <a:picLocks/>
          </p:cNvPicPr>
          <p:nvPr/>
        </p:nvPicPr>
        <p:blipFill>
          <a:blip r:embed="rId3"/>
          <a:srcRect l="17386" t="89124" r="33324" b="4538"/>
          <a:stretch>
            <a:fillRect/>
          </a:stretch>
        </p:blipFill>
        <p:spPr bwMode="auto">
          <a:xfrm>
            <a:off x="827584" y="5395706"/>
            <a:ext cx="6624637" cy="1081087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1259632" y="5487621"/>
            <a:ext cx="1439863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7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836613"/>
            <a:ext cx="8064500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3A52FB-D810-4318-83D5-1D065639A0D9}" type="slidenum">
              <a:rPr lang="ru-RU" altLang="ru-RU" smtClean="0">
                <a:cs typeface="Arial" charset="0"/>
              </a:rPr>
              <a:pPr/>
              <a:t>15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924300" y="2420938"/>
            <a:ext cx="576263" cy="9366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279777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случае если участник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предъявил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претензию по содержанию задания своего КИМ, необходимо зафиксировать суть претензии в служебной записке и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передать ее руководителю ППЭ (служебная записка должна содержать информацию о номере варианта КИМ, задании и содержании замечания).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3496" y="1364515"/>
            <a:ext cx="810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В случае обнаружения полиграфических дефектов КИМ необходимо заменить вариант КИМ.</a:t>
            </a:r>
          </a:p>
        </p:txBody>
      </p:sp>
    </p:spTree>
    <p:extLst>
      <p:ext uri="{BB962C8B-B14F-4D97-AF65-F5344CB8AC3E}">
        <p14:creationId xmlns:p14="http://schemas.microsoft.com/office/powerpoint/2010/main" val="1960234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На рабочем столе участника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8" y="1556792"/>
            <a:ext cx="1428750" cy="14287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2" y="4149080"/>
            <a:ext cx="1190625" cy="1800225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155679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728" y="155679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60692" y="3178570"/>
            <a:ext cx="1440160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Бланки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71089" y="3178570"/>
            <a:ext cx="1440160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КИМ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00550" y="3198186"/>
            <a:ext cx="1440160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Черновики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27" y="4152093"/>
            <a:ext cx="2134298" cy="18039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30" y="4149079"/>
            <a:ext cx="1523578" cy="18002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44208" y="1417638"/>
            <a:ext cx="2016224" cy="21929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Разрешенные средства воспитания и обучения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63912" y="3763106"/>
            <a:ext cx="2016224" cy="21929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Специальные технические средства для лиц с ОВЗ</a:t>
            </a:r>
          </a:p>
        </p:txBody>
      </p:sp>
    </p:spTree>
    <p:extLst>
      <p:ext uri="{BB962C8B-B14F-4D97-AF65-F5344CB8AC3E}">
        <p14:creationId xmlns:p14="http://schemas.microsoft.com/office/powerpoint/2010/main" val="2350211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случае выхода участника из аудитории организатор должен проконтролировать количество оставленных участником на рабочем столе экзаменационных материалов.</a:t>
            </a:r>
          </a:p>
        </p:txBody>
      </p:sp>
      <p:sp>
        <p:nvSpPr>
          <p:cNvPr id="11059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9CF4D3-452D-4FB0-BD9B-B4D673BA9C43}" type="slidenum">
              <a:rPr lang="ru-RU" altLang="ru-RU" smtClean="0">
                <a:cs typeface="Arial" charset="0"/>
              </a:rPr>
              <a:pPr/>
              <a:t>18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96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Рисунок 20"/>
          <p:cNvPicPr>
            <a:picLocks noChangeAspect="1" noChangeArrowheads="1"/>
          </p:cNvPicPr>
          <p:nvPr/>
        </p:nvPicPr>
        <p:blipFill>
          <a:blip r:embed="rId3"/>
          <a:srcRect l="17537" t="8887" r="33775" b="4349"/>
          <a:stretch>
            <a:fillRect/>
          </a:stretch>
        </p:blipFill>
        <p:spPr bwMode="auto">
          <a:xfrm>
            <a:off x="3048000" y="1279525"/>
            <a:ext cx="1568450" cy="2628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8002" name="Рисунок 18"/>
          <p:cNvPicPr>
            <a:picLocks noChangeAspect="1" noChangeArrowheads="1"/>
          </p:cNvPicPr>
          <p:nvPr/>
        </p:nvPicPr>
        <p:blipFill>
          <a:blip r:embed="rId4"/>
          <a:srcRect l="17990" t="9076" r="33473" b="3972"/>
          <a:stretch>
            <a:fillRect/>
          </a:stretch>
        </p:blipFill>
        <p:spPr bwMode="auto">
          <a:xfrm>
            <a:off x="2190750" y="1625600"/>
            <a:ext cx="1641475" cy="2662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800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www.ege.spb.ru			      (812) 576-34-40			</a:t>
            </a: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4970463"/>
            <a:ext cx="6372225" cy="148272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166824"/>
                </a:solidFill>
                <a:latin typeface="Cambria" panose="02040503050406030204" pitchFamily="18" charset="0"/>
              </a:rPr>
              <a:t>БЛАНКИ ГИА 9 СКЛАДЫВАЮТСЯ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КОМПЛЕКТАМИ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ПО УЧАСТНИКАМ </a:t>
            </a:r>
            <a:r>
              <a:rPr lang="ru-RU" sz="2000" b="1" dirty="0">
                <a:solidFill>
                  <a:srgbClr val="166824"/>
                </a:solidFill>
                <a:latin typeface="Cambria" panose="02040503050406030204" pitchFamily="18" charset="0"/>
              </a:rPr>
              <a:t>И УПАКОВЫВАЮТСЯ В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ОДИН </a:t>
            </a:r>
            <a:r>
              <a:rPr lang="ru-RU" sz="2000" b="1" dirty="0">
                <a:solidFill>
                  <a:srgbClr val="166824"/>
                </a:solidFill>
                <a:latin typeface="Cambria" panose="02040503050406030204" pitchFamily="18" charset="0"/>
              </a:rPr>
              <a:t>ВОЗВРАТНЫЙ СЕКЬЮРПАК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СОПРОВОДИТЕЛЬНЫЙ ЛИСТ </a:t>
            </a:r>
            <a:r>
              <a:rPr lang="ru-RU" sz="1600" b="1" dirty="0">
                <a:solidFill>
                  <a:srgbClr val="166824"/>
                </a:solidFill>
                <a:latin typeface="Cambria" panose="02040503050406030204" pitchFamily="18" charset="0"/>
              </a:rPr>
              <a:t>ЗАПОЛНЯЕТСЯ И ВКЛАДЫВАЕТСЯ В ПРОЗРАЧНЫЙ КАРМАН СЕКЬЮРПАКА</a:t>
            </a:r>
          </a:p>
        </p:txBody>
      </p:sp>
      <p:sp>
        <p:nvSpPr>
          <p:cNvPr id="128006" name="Номер слайда 2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BC5BAF-E8A2-4520-B0E1-11EE7AC64258}" type="slidenum">
              <a:rPr lang="ru-RU" smtClean="0">
                <a:cs typeface="Arial" charset="0"/>
              </a:rPr>
              <a:pPr/>
              <a:t>19</a:t>
            </a:fld>
            <a:endParaRPr lang="ru-RU">
              <a:cs typeface="Arial" charset="0"/>
            </a:endParaRPr>
          </a:p>
        </p:txBody>
      </p:sp>
      <p:pic>
        <p:nvPicPr>
          <p:cNvPr id="128007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728913"/>
            <a:ext cx="203200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Штриховая стрелка вправо 32"/>
          <p:cNvSpPr/>
          <p:nvPr/>
        </p:nvSpPr>
        <p:spPr>
          <a:xfrm>
            <a:off x="5526088" y="3321050"/>
            <a:ext cx="1289050" cy="1295400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Выноска 1 22"/>
          <p:cNvSpPr/>
          <p:nvPr/>
        </p:nvSpPr>
        <p:spPr>
          <a:xfrm>
            <a:off x="5418138" y="1265238"/>
            <a:ext cx="3024187" cy="1287462"/>
          </a:xfrm>
          <a:prstGeom prst="borderCallout1">
            <a:avLst>
              <a:gd name="adj1" fmla="val 63129"/>
              <a:gd name="adj2" fmla="val -4027"/>
              <a:gd name="adj3" fmla="val 86165"/>
              <a:gd name="adj4" fmla="val -22809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ДБО – ЗА ОСНОВНЫМ БЛАНКОМ ОТВЕТОВ КОНКРЕТНОГО УЧАСТНИКА</a:t>
            </a:r>
          </a:p>
        </p:txBody>
      </p:sp>
      <p:pic>
        <p:nvPicPr>
          <p:cNvPr id="128011" name="Рисунок 23"/>
          <p:cNvPicPr>
            <a:picLocks noChangeAspect="1" noChangeArrowheads="1"/>
          </p:cNvPicPr>
          <p:nvPr/>
        </p:nvPicPr>
        <p:blipFill>
          <a:blip r:embed="rId4"/>
          <a:srcRect l="17990" t="9076" r="33473" b="3972"/>
          <a:stretch>
            <a:fillRect/>
          </a:stretch>
        </p:blipFill>
        <p:spPr bwMode="auto">
          <a:xfrm>
            <a:off x="147373" y="1673225"/>
            <a:ext cx="1641475" cy="26606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8014" name="Рисунок 27"/>
          <p:cNvPicPr>
            <a:picLocks noChangeAspect="1" noChangeArrowheads="1"/>
          </p:cNvPicPr>
          <p:nvPr/>
        </p:nvPicPr>
        <p:blipFill>
          <a:blip r:embed="rId6"/>
          <a:srcRect l="17386" t="8321" r="33324" b="4538"/>
          <a:stretch>
            <a:fillRect/>
          </a:stretch>
        </p:blipFill>
        <p:spPr bwMode="auto">
          <a:xfrm>
            <a:off x="466725" y="1971675"/>
            <a:ext cx="1616075" cy="2662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Содержимое 3"/>
          <p:cNvPicPr>
            <a:picLocks noGrp="1"/>
          </p:cNvPicPr>
          <p:nvPr>
            <p:ph idx="1"/>
          </p:nvPr>
        </p:nvPicPr>
        <p:blipFill>
          <a:blip r:embed="rId7"/>
          <a:srcRect l="5772" t="9218" r="2191" b="18437"/>
          <a:stretch>
            <a:fillRect/>
          </a:stretch>
        </p:blipFill>
        <p:spPr>
          <a:xfrm>
            <a:off x="6783387" y="4432300"/>
            <a:ext cx="2270125" cy="1779588"/>
          </a:xfrm>
        </p:spPr>
      </p:pic>
      <p:sp>
        <p:nvSpPr>
          <p:cNvPr id="17" name="Прямоугольник 16"/>
          <p:cNvSpPr/>
          <p:nvPr/>
        </p:nvSpPr>
        <p:spPr>
          <a:xfrm>
            <a:off x="255203" y="794246"/>
            <a:ext cx="4067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ГИА 9. Сбор материалов: </a:t>
            </a:r>
          </a:p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Бланки ответов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8" name="Рисунок 27"/>
          <p:cNvPicPr>
            <a:picLocks noChangeAspect="1" noChangeArrowheads="1"/>
          </p:cNvPicPr>
          <p:nvPr/>
        </p:nvPicPr>
        <p:blipFill>
          <a:blip r:embed="rId6"/>
          <a:srcRect l="17386" t="8321" r="33324" b="4538"/>
          <a:stretch>
            <a:fillRect/>
          </a:stretch>
        </p:blipFill>
        <p:spPr bwMode="auto">
          <a:xfrm>
            <a:off x="2402619" y="1953468"/>
            <a:ext cx="1616075" cy="2662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5203" y="2828836"/>
            <a:ext cx="5108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бланки ответов явившихся участников, не явившихся на экзамен, не закончивших экзамен и удаленных с экзамена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55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73730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600" b="1" cap="all" spc="50" dirty="0" smtClean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3. ЭКЗАМЕНАЦИОННЫЕ МАТЕРИАЛЫ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7373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279403-9797-423F-B2C8-5D08B9589C87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07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www.ege.spb.ru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3217" y="4561198"/>
            <a:ext cx="6372198" cy="190389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 КИМ </a:t>
            </a:r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УПАКОВЫВАЮТСЯ </a:t>
            </a:r>
            <a:r>
              <a:rPr lang="ru-RU" sz="2000" b="1" dirty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ОДИН </a:t>
            </a:r>
            <a:r>
              <a:rPr lang="ru-RU" sz="2000" b="1" dirty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вскрытый СЕКЬЮРПАК! </a:t>
            </a:r>
          </a:p>
          <a:p>
            <a:pPr eaLnBrk="0" hangingPunct="0"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2000" b="1" dirty="0">
                <a:solidFill>
                  <a:srgbClr val="FF0000"/>
                </a:solidFill>
              </a:rPr>
              <a:t>На всех пакетах должна быть размещена информация об экзамене:</a:t>
            </a:r>
          </a:p>
          <a:p>
            <a:pPr>
              <a:buFont typeface="Arial" charset="0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Дата, предмет, номер ППЭ и аудитории</a:t>
            </a:r>
          </a:p>
          <a:p>
            <a:pPr algn="ctr"/>
            <a:endParaRPr lang="ru-RU" sz="2000" b="1" dirty="0">
              <a:solidFill>
                <a:srgbClr val="16682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15" y="2729111"/>
            <a:ext cx="2031648" cy="2525465"/>
          </a:xfrm>
          <a:prstGeom prst="rect">
            <a:avLst/>
          </a:prstGeom>
        </p:spPr>
      </p:pic>
      <p:sp>
        <p:nvSpPr>
          <p:cNvPr id="33" name="Штриховая стрелка вправо 32"/>
          <p:cNvSpPr/>
          <p:nvPr/>
        </p:nvSpPr>
        <p:spPr>
          <a:xfrm>
            <a:off x="4211960" y="3049282"/>
            <a:ext cx="1289599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3871" y="1124744"/>
            <a:ext cx="474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ГИА 9. Сбор материалов: КИМ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03" y="1555631"/>
            <a:ext cx="2273553" cy="227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7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Черновики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www.ege.spb.ru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6017" y="3504380"/>
            <a:ext cx="3948075" cy="2442638"/>
          </a:xfrm>
          <a:prstGeom prst="rect">
            <a:avLst/>
          </a:prstGeom>
          <a:solidFill>
            <a:schemeClr val="bg1"/>
          </a:solidFill>
          <a:ln>
            <a:solidFill>
              <a:srgbClr val="49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НА КОНВЕРТЕ УКАЗАТЬ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:</a:t>
            </a:r>
          </a:p>
          <a:p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ПРЕДМЕТ</a:t>
            </a:r>
          </a:p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ДАТА ЭКЗАМЕНА</a:t>
            </a:r>
          </a:p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КОД ППЭ</a:t>
            </a:r>
          </a:p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НОМЕР АУДИТОРИИ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716016" y="2564904"/>
            <a:ext cx="3948075" cy="939476"/>
          </a:xfrm>
          <a:prstGeom prst="triangle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/>
          <p:cNvSpPr/>
          <p:nvPr/>
        </p:nvSpPr>
        <p:spPr>
          <a:xfrm>
            <a:off x="3419872" y="3663843"/>
            <a:ext cx="1152128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366597"/>
            <a:ext cx="2808312" cy="379870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ЧЕРНОВИКИ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2315275"/>
            <a:ext cx="3384376" cy="7570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КОНВЕРТ (готовит руководитель ППЭ на этапе подготовки к экзамену) 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4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628" y="1048752"/>
            <a:ext cx="91113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ГИА 9. Формирование комплекта ЭМ для ПЕРЕДАЧИ В РЦОИ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>
          <a:xfrm rot="4623290">
            <a:off x="900907" y="1278242"/>
            <a:ext cx="1440161" cy="2450903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1053307" y="1430642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1205707" y="1583042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1049205" y="3393905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1201605" y="3546305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1382729" y="3757116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5423563" y="1441298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бъект 9"/>
          <p:cNvSpPr txBox="1">
            <a:spLocks/>
          </p:cNvSpPr>
          <p:nvPr/>
        </p:nvSpPr>
        <p:spPr bwMode="auto">
          <a:xfrm>
            <a:off x="1134068" y="2285938"/>
            <a:ext cx="2429820" cy="92703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КИМ по аудиториям</a:t>
            </a:r>
          </a:p>
        </p:txBody>
      </p:sp>
      <p:sp>
        <p:nvSpPr>
          <p:cNvPr id="17" name="Объект 9"/>
          <p:cNvSpPr txBox="1">
            <a:spLocks/>
          </p:cNvSpPr>
          <p:nvPr/>
        </p:nvSpPr>
        <p:spPr bwMode="auto">
          <a:xfrm>
            <a:off x="1106850" y="5045258"/>
            <a:ext cx="2548599" cy="86409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Аудиторные пакеты с бланками</a:t>
            </a:r>
          </a:p>
        </p:txBody>
      </p:sp>
      <p:sp>
        <p:nvSpPr>
          <p:cNvPr id="18" name="Объект 9"/>
          <p:cNvSpPr txBox="1">
            <a:spLocks/>
          </p:cNvSpPr>
          <p:nvPr/>
        </p:nvSpPr>
        <p:spPr bwMode="auto">
          <a:xfrm>
            <a:off x="5603389" y="2147455"/>
            <a:ext cx="2493702" cy="63900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Пакет руководителя</a:t>
            </a:r>
          </a:p>
        </p:txBody>
      </p:sp>
      <p:pic>
        <p:nvPicPr>
          <p:cNvPr id="19" name="Рисунок 4"/>
          <p:cNvPicPr>
            <a:picLocks noChangeAspect="1" noChangeArrowheads="1"/>
          </p:cNvPicPr>
          <p:nvPr/>
        </p:nvPicPr>
        <p:blipFill>
          <a:blip r:embed="rId3"/>
          <a:srcRect l="5132" t="9218" r="3314" b="4810"/>
          <a:stretch>
            <a:fillRect/>
          </a:stretch>
        </p:blipFill>
        <p:spPr bwMode="auto">
          <a:xfrm>
            <a:off x="4467994" y="3293184"/>
            <a:ext cx="4218806" cy="316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33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Состав экзаменационных материалов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ГИА9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2835" y="1484785"/>
            <a:ext cx="574137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Доставочные пакеты с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КИМ (заданиями)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1484785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444208" y="1484784"/>
            <a:ext cx="2511163" cy="54000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аудиторию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02835" y="2204113"/>
            <a:ext cx="574137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Секьюрпак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с комплектами бланков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возвратные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– внутри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837" y="2204113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460242" y="2199579"/>
            <a:ext cx="2480307" cy="544534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1 на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аудиторию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94820" y="2961601"/>
            <a:ext cx="5788286" cy="51485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Защищенный пакет с документами ППЭ</a:t>
            </a:r>
          </a:p>
          <a:p>
            <a:endParaRPr lang="ru-RU" sz="1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70854" y="2963928"/>
            <a:ext cx="523966" cy="51485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460242" y="2952072"/>
            <a:ext cx="2511160" cy="51485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www.ege.spb.ru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5" name="Объект 9"/>
          <p:cNvSpPr txBox="1">
            <a:spLocks/>
          </p:cNvSpPr>
          <p:nvPr/>
        </p:nvSpPr>
        <p:spPr bwMode="auto">
          <a:xfrm>
            <a:off x="287524" y="3789040"/>
            <a:ext cx="8568952" cy="277294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Дополнительные бланки ответов (ДБО) №2 будут предоставлены ППОИ в электронном виде. </a:t>
            </a:r>
          </a:p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Решение о схеме передачи ДБО в ППЭ принимается на уровне района. </a:t>
            </a: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ДБО двусторонние.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В ППЭ на дому ДБО будут вложены в пакет руководителя.</a:t>
            </a:r>
          </a:p>
        </p:txBody>
      </p:sp>
    </p:spTree>
    <p:extLst>
      <p:ext uri="{BB962C8B-B14F-4D97-AF65-F5344CB8AC3E}">
        <p14:creationId xmlns:p14="http://schemas.microsoft.com/office/powerpoint/2010/main" val="295688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939126"/>
            <a:ext cx="7931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Состав экзаменационных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материалов ГИА9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6" y="1600200"/>
            <a:ext cx="1884388" cy="1828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08249"/>
            <a:ext cx="1884388" cy="18284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21" y="1608249"/>
            <a:ext cx="1884388" cy="1828445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83568" y="2285938"/>
            <a:ext cx="1522512" cy="639005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КИМ</a:t>
            </a:r>
          </a:p>
        </p:txBody>
      </p:sp>
      <p:sp>
        <p:nvSpPr>
          <p:cNvPr id="11" name="Объект 9"/>
          <p:cNvSpPr txBox="1">
            <a:spLocks/>
          </p:cNvSpPr>
          <p:nvPr/>
        </p:nvSpPr>
        <p:spPr bwMode="auto">
          <a:xfrm>
            <a:off x="3194924" y="2253246"/>
            <a:ext cx="2548599" cy="86409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Аудиторный пакет с бланками и формами</a:t>
            </a:r>
          </a:p>
        </p:txBody>
      </p:sp>
      <p:sp>
        <p:nvSpPr>
          <p:cNvPr id="12" name="Объект 9"/>
          <p:cNvSpPr txBox="1">
            <a:spLocks/>
          </p:cNvSpPr>
          <p:nvPr/>
        </p:nvSpPr>
        <p:spPr bwMode="auto">
          <a:xfrm>
            <a:off x="6193098" y="2285938"/>
            <a:ext cx="2493702" cy="63900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Пакет руководителя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1492" y="3868839"/>
            <a:ext cx="1884388" cy="1828445"/>
          </a:xfrm>
          <a:prstGeom prst="rect">
            <a:avLst/>
          </a:prstGeom>
        </p:spPr>
      </p:pic>
      <p:sp>
        <p:nvSpPr>
          <p:cNvPr id="14" name="Объект 9"/>
          <p:cNvSpPr txBox="1">
            <a:spLocks/>
          </p:cNvSpPr>
          <p:nvPr/>
        </p:nvSpPr>
        <p:spPr bwMode="auto">
          <a:xfrm>
            <a:off x="828980" y="5157192"/>
            <a:ext cx="3716793" cy="9034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Секьюрпак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 для упаковки бланков ответов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5102" y="3854872"/>
            <a:ext cx="1884388" cy="1828445"/>
          </a:xfrm>
          <a:prstGeom prst="rect">
            <a:avLst/>
          </a:prstGeom>
        </p:spPr>
      </p:pic>
      <p:sp>
        <p:nvSpPr>
          <p:cNvPr id="17" name="Объект 9"/>
          <p:cNvSpPr txBox="1">
            <a:spLocks/>
          </p:cNvSpPr>
          <p:nvPr/>
        </p:nvSpPr>
        <p:spPr bwMode="auto">
          <a:xfrm>
            <a:off x="5358899" y="5259573"/>
            <a:ext cx="3716793" cy="9034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Секьюрпак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 для упаковки пакета руководителя</a:t>
            </a:r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6839536" y="3410085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5400000">
            <a:off x="3861199" y="3427725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7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текст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изложения (ОГЭ по русскому языку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задания для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аудирования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(ОГЭ по иностранным языкам, письменная часть)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задания по информатике и ИКТ (ОГЭ и ГВЭ9)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Передаются в ППЭ в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виде защищенного файла</a:t>
            </a:r>
            <a:r>
              <a:rPr lang="ru-RU" sz="2000" b="1" dirty="0">
                <a:solidFill>
                  <a:srgbClr val="663300"/>
                </a:solidFill>
                <a:latin typeface="Cambria" pitchFamily="18" charset="0"/>
              </a:rPr>
              <a:t>, технический специалист выполняет расшифровку и копирование защищенного файла на компьютеры в аудиториях или предоставляет аудиофайл (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формат МР3</a:t>
            </a:r>
            <a:r>
              <a:rPr lang="ru-RU" sz="2000" b="1" dirty="0">
                <a:solidFill>
                  <a:srgbClr val="663300"/>
                </a:solidFill>
                <a:latin typeface="Cambria" pitchFamily="18" charset="0"/>
              </a:rPr>
              <a:t>) в аудитории на внешнем носителе.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Файл будет передан в ППОИ не позднее, чем в 8.00 в день экзамена. Пароль к файлу будет передан в 9.00 в день экзамена.</a:t>
            </a:r>
          </a:p>
          <a:p>
            <a:pPr marL="0" indent="0" algn="just">
              <a:buNone/>
            </a:pP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663300"/>
                </a:solidFill>
                <a:latin typeface="Cambria" pitchFamily="18" charset="0"/>
              </a:rPr>
              <a:t>Схему передачи файла и пароля в ППЭ определяет район.</a:t>
            </a:r>
          </a:p>
          <a:p>
            <a:pPr marL="0" indent="0">
              <a:buNone/>
            </a:pPr>
            <a:endParaRPr lang="ru-RU" sz="2000" b="1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392906" y="908720"/>
            <a:ext cx="8358187" cy="662509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ОСОБЕННОСТИ ПОДГОТОВКИ К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ГИА9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ОТДЕЛЬНЫМ</a:t>
            </a:r>
            <a:b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УЧЕБНЫМ ПРЕДМЕТАМ</a:t>
            </a:r>
          </a:p>
        </p:txBody>
      </p:sp>
    </p:spTree>
    <p:extLst>
      <p:ext uri="{BB962C8B-B14F-4D97-AF65-F5344CB8AC3E}">
        <p14:creationId xmlns:p14="http://schemas.microsoft.com/office/powerpoint/2010/main" val="386559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229600" cy="5328592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позже, чем за 2 рабочих дня до проведения экзамена руководитель ППЭ должен получить информацию о количестве в ППЭ 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участников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ГИА9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с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ОВЗ, инвалидов, детей-инвалидов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и о необходимости организации проведения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ГИА9 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 условиях, учитывающих состояние их здоровья, особенности психофизического развития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 algn="just">
              <a:buNone/>
              <a:defRPr/>
            </a:pPr>
            <a:endParaRPr lang="ru-RU" sz="2000" dirty="0" smtClean="0"/>
          </a:p>
          <a:p>
            <a:pPr algn="just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Для слабовидящих участников масштабирование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КИМ, бланков №1 до формата А3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на ГВЭ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9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и ОГЭ осуществляется в РЦОИ. Бланки №2 НЕ масштабируются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В аудиторном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секьюрпаке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лежат бланки стандартные и увеличенные.</a:t>
            </a:r>
          </a:p>
          <a:p>
            <a:pPr algn="just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Слабовидящие участники экзамена могут работать со стандартными и масштабированными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КИМ и бланками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ответов 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1. 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Бланки ответов №2 и ДБО №2 используются только стандартные.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9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84869" y="4143381"/>
            <a:ext cx="2016224" cy="107157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ЧЛЕН ГЭК В ППОИ (координатор)</a:t>
            </a:r>
          </a:p>
          <a:p>
            <a:pPr algn="ctr"/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1117" y="4140966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166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166824"/>
                </a:solidFill>
                <a:latin typeface="Cambria" panose="02040503050406030204" pitchFamily="18" charset="0"/>
              </a:rPr>
              <a:t>ЧЛЕН ГЭК</a:t>
            </a:r>
            <a:br>
              <a:rPr lang="ru-RU" b="1" dirty="0">
                <a:solidFill>
                  <a:srgbClr val="166824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166824"/>
                </a:solidFill>
                <a:latin typeface="Cambria" panose="02040503050406030204" pitchFamily="18" charset="0"/>
              </a:rPr>
              <a:t>В ППЭ</a:t>
            </a:r>
          </a:p>
        </p:txBody>
      </p:sp>
      <p:sp>
        <p:nvSpPr>
          <p:cNvPr id="41" name="Выгнутая вниз стрелка 40"/>
          <p:cNvSpPr/>
          <p:nvPr/>
        </p:nvSpPr>
        <p:spPr>
          <a:xfrm flipH="1">
            <a:off x="3746469" y="4951647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69409" y="4123283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</a:p>
        </p:txBody>
      </p:sp>
      <p:sp>
        <p:nvSpPr>
          <p:cNvPr id="45" name="Выгнутая вниз стрелка 44"/>
          <p:cNvSpPr/>
          <p:nvPr/>
        </p:nvSpPr>
        <p:spPr>
          <a:xfrm rot="18480000" flipH="1">
            <a:off x="6073657" y="4125969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409" y="795227"/>
            <a:ext cx="88670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Схема ПЕРЕДАЧИ материалов в день проведения ОГЭ по РУС И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МАТ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48264" y="2864098"/>
            <a:ext cx="2016224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ОРГАНИЗАТОР ППЭ</a:t>
            </a:r>
          </a:p>
        </p:txBody>
      </p:sp>
      <p:sp>
        <p:nvSpPr>
          <p:cNvPr id="34" name="Выгнутая вниз стрелка 33"/>
          <p:cNvSpPr/>
          <p:nvPr/>
        </p:nvSpPr>
        <p:spPr>
          <a:xfrm rot="13090788" flipH="1">
            <a:off x="5949570" y="2155172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69409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</a:p>
        </p:txBody>
      </p:sp>
      <p:sp>
        <p:nvSpPr>
          <p:cNvPr id="33" name="Выгнутая вниз стрелка 32"/>
          <p:cNvSpPr/>
          <p:nvPr/>
        </p:nvSpPr>
        <p:spPr>
          <a:xfrm>
            <a:off x="3707904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37161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ЧЛЕН ГЭК</a:t>
            </a:r>
            <a:b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В ППЭ</a:t>
            </a:r>
          </a:p>
        </p:txBody>
      </p:sp>
      <p:sp>
        <p:nvSpPr>
          <p:cNvPr id="3" name="Выгнутая вниз стрелка 2"/>
          <p:cNvSpPr/>
          <p:nvPr/>
        </p:nvSpPr>
        <p:spPr>
          <a:xfrm>
            <a:off x="1475655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4912" y="1575312"/>
            <a:ext cx="2081071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СОТРУДНИК СС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027021" y="1616572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15 минут</a:t>
            </a:r>
            <a:br>
              <a:rPr lang="ru-RU" sz="12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до начала экзамена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057257" y="4496859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ЧЕРЕЗ 15 минут</a:t>
            </a:r>
            <a:br>
              <a:rPr lang="ru-RU" sz="12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ЗАВЕРШЕНИЯ экзамена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www.ege.spb.ru			      (812) 576-34-40			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5715016"/>
            <a:ext cx="2016224" cy="699656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РЦОИ</a:t>
            </a:r>
          </a:p>
        </p:txBody>
      </p:sp>
      <p:sp>
        <p:nvSpPr>
          <p:cNvPr id="27" name="Выгнутая вниз стрелка 26"/>
          <p:cNvSpPr/>
          <p:nvPr/>
        </p:nvSpPr>
        <p:spPr>
          <a:xfrm flipH="1">
            <a:off x="1214414" y="5143512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 rot="5247345">
            <a:off x="313707" y="5205795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4"/>
          <p:cNvSpPr>
            <a:spLocks noGrp="1"/>
          </p:cNvSpPr>
          <p:nvPr>
            <p:ph idx="1"/>
          </p:nvPr>
        </p:nvSpPr>
        <p:spPr>
          <a:xfrm>
            <a:off x="0" y="2212795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РЦОИ       ППОИ (Акт ППОИ-14)</a:t>
            </a:r>
          </a:p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ППОИ         член ГЭК в ППЭ (Акт ППЭ-14)</a:t>
            </a:r>
          </a:p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член ГЭК в ППЭ         руководитель ППЭ (не менее, чем за 2 часа до начала экзамена) (Акт ППЭ-14)</a:t>
            </a:r>
          </a:p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Руководитель ППЭ          ответственный организатор в аудитории (не позже, чем за 45 минут до начала экзамена)</a:t>
            </a:r>
          </a:p>
        </p:txBody>
      </p:sp>
      <p:cxnSp>
        <p:nvCxnSpPr>
          <p:cNvPr id="41986" name="Прямая со стрелкой 4"/>
          <p:cNvCxnSpPr>
            <a:cxnSpLocks noChangeShapeType="1"/>
          </p:cNvCxnSpPr>
          <p:nvPr/>
        </p:nvCxnSpPr>
        <p:spPr bwMode="auto">
          <a:xfrm>
            <a:off x="1438666" y="2420888"/>
            <a:ext cx="500062" cy="1588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41987" name="Прямая со стрелкой 5"/>
          <p:cNvCxnSpPr>
            <a:cxnSpLocks noChangeShapeType="1"/>
          </p:cNvCxnSpPr>
          <p:nvPr/>
        </p:nvCxnSpPr>
        <p:spPr bwMode="auto">
          <a:xfrm>
            <a:off x="1438666" y="2996952"/>
            <a:ext cx="500063" cy="1588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41988" name="Прямая со стрелкой 6"/>
          <p:cNvCxnSpPr>
            <a:cxnSpLocks noChangeShapeType="1"/>
          </p:cNvCxnSpPr>
          <p:nvPr/>
        </p:nvCxnSpPr>
        <p:spPr bwMode="auto">
          <a:xfrm>
            <a:off x="3059832" y="3501008"/>
            <a:ext cx="500063" cy="1587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41989" name="Прямая со стрелкой 7"/>
          <p:cNvCxnSpPr>
            <a:cxnSpLocks noChangeShapeType="1"/>
          </p:cNvCxnSpPr>
          <p:nvPr/>
        </p:nvCxnSpPr>
        <p:spPr bwMode="auto">
          <a:xfrm>
            <a:off x="3779912" y="4475776"/>
            <a:ext cx="500063" cy="1588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1143000" y="1071563"/>
            <a:ext cx="7740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ПОЛУЧЕНИЕ ЭКЗАМЕНАЦИОННЫХ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МАТЕРИАЛОВ ГИА9 (кроме ОГЭ по русскому языку и математике)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1991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699258-CF4E-4C01-9A8A-645C7742DEC0}" type="slidenum">
              <a:rPr lang="ru-RU" altLang="ru-RU" smtClean="0">
                <a:cs typeface="Arial" charset="0"/>
              </a:rPr>
              <a:pPr/>
              <a:t>8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84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44458"/>
              </p:ext>
            </p:extLst>
          </p:nvPr>
        </p:nvGraphicFramePr>
        <p:xfrm>
          <a:off x="1500188" y="1357313"/>
          <a:ext cx="6429375" cy="5125086"/>
        </p:xfrm>
        <a:graphic>
          <a:graphicData uri="http://schemas.openxmlformats.org/drawingml/2006/table">
            <a:tbl>
              <a:tblPr/>
              <a:tblGrid>
                <a:gridCol w="785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2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2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8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Сопроводительный лист для комплекта документов руководителя ППЭ на экзамен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0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проведения экзамена</a:t>
                      </a:r>
                    </a:p>
                  </a:txBody>
                  <a:tcPr marL="68580" marR="6858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66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-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документов, содержащихся в защищенном пакете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ППЭ-06 "Список участников ГИА из образовательной организации"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ППЭ-13 "Протокол учета и передачи на обработку экзаменационных материалов ППЭ"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Новый защищенный пакет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Сопроводительный лист для комплекта документов руководителя ППЭ на обработку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ППЭ-07 Список лиц, допущенных в ППЭ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78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Укомплектовал. 	___________________________ подпись _________________</a:t>
                      </a: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83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818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818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85575-43DC-4256-811D-9382955BD9C1}" type="slidenum">
              <a:rPr lang="ru-RU" altLang="ru-RU" smtClean="0">
                <a:cs typeface="Arial" charset="0"/>
              </a:rPr>
              <a:pPr/>
              <a:t>9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14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29276</TotalTime>
  <Words>771</Words>
  <Application>Microsoft Office PowerPoint</Application>
  <PresentationFormat>Экран (4:3)</PresentationFormat>
  <Paragraphs>167</Paragraphs>
  <Slides>22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 </vt:lpstr>
      <vt:lpstr>Презентация PowerPoint</vt:lpstr>
      <vt:lpstr>Презентация PowerPoint</vt:lpstr>
      <vt:lpstr>ОСОБЕННОСТИ ПОДГОТОВКИ К ГИА9 ПО ОТДЕЛЬНЫМ  УЧЕБНЫМ ПРЕДМЕТАМ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рабочем столе участника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ГИА 9. Формирование комплекта ЭМ для ПЕРЕДАЧИ В РЦОИ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Мария Яковлева</cp:lastModifiedBy>
  <cp:revision>981</cp:revision>
  <cp:lastPrinted>2020-03-23T12:45:52Z</cp:lastPrinted>
  <dcterms:created xsi:type="dcterms:W3CDTF">2009-04-24T07:03:57Z</dcterms:created>
  <dcterms:modified xsi:type="dcterms:W3CDTF">2022-01-24T14:13:42Z</dcterms:modified>
</cp:coreProperties>
</file>