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512" r:id="rId3"/>
    <p:sldId id="513" r:id="rId4"/>
    <p:sldId id="562" r:id="rId5"/>
    <p:sldId id="563" r:id="rId6"/>
    <p:sldId id="564" r:id="rId7"/>
    <p:sldId id="565" r:id="rId8"/>
    <p:sldId id="265" r:id="rId9"/>
    <p:sldId id="459" r:id="rId10"/>
    <p:sldId id="545" r:id="rId11"/>
    <p:sldId id="566" r:id="rId12"/>
    <p:sldId id="567" r:id="rId13"/>
    <p:sldId id="461" r:id="rId14"/>
    <p:sldId id="522" r:id="rId15"/>
    <p:sldId id="462" r:id="rId16"/>
    <p:sldId id="463" r:id="rId17"/>
    <p:sldId id="520" r:id="rId18"/>
    <p:sldId id="523" r:id="rId19"/>
    <p:sldId id="521" r:id="rId20"/>
    <p:sldId id="568" r:id="rId21"/>
    <p:sldId id="338" r:id="rId22"/>
    <p:sldId id="352" r:id="rId23"/>
    <p:sldId id="569" r:id="rId24"/>
    <p:sldId id="354" r:id="rId25"/>
    <p:sldId id="509" r:id="rId26"/>
    <p:sldId id="570" r:id="rId27"/>
    <p:sldId id="571" r:id="rId28"/>
    <p:sldId id="468" r:id="rId29"/>
    <p:sldId id="572" r:id="rId30"/>
    <p:sldId id="508" r:id="rId31"/>
    <p:sldId id="470" r:id="rId32"/>
    <p:sldId id="573" r:id="rId33"/>
    <p:sldId id="574" r:id="rId34"/>
    <p:sldId id="575" r:id="rId35"/>
    <p:sldId id="576" r:id="rId36"/>
    <p:sldId id="577" r:id="rId37"/>
    <p:sldId id="473" r:id="rId38"/>
    <p:sldId id="578" r:id="rId39"/>
    <p:sldId id="479" r:id="rId40"/>
    <p:sldId id="480" r:id="rId41"/>
    <p:sldId id="481" r:id="rId42"/>
    <p:sldId id="579" r:id="rId43"/>
    <p:sldId id="582" r:id="rId44"/>
    <p:sldId id="580" r:id="rId45"/>
    <p:sldId id="559" r:id="rId46"/>
    <p:sldId id="376" r:id="rId47"/>
    <p:sldId id="482" r:id="rId48"/>
    <p:sldId id="483" r:id="rId49"/>
    <p:sldId id="583" r:id="rId50"/>
    <p:sldId id="307" r:id="rId51"/>
    <p:sldId id="525" r:id="rId52"/>
    <p:sldId id="581" r:id="rId53"/>
    <p:sldId id="486" r:id="rId54"/>
    <p:sldId id="308" r:id="rId55"/>
    <p:sldId id="584" r:id="rId56"/>
    <p:sldId id="449" r:id="rId57"/>
    <p:sldId id="450" r:id="rId58"/>
    <p:sldId id="310" r:id="rId59"/>
    <p:sldId id="511" r:id="rId60"/>
    <p:sldId id="530" r:id="rId61"/>
    <p:sldId id="529" r:id="rId62"/>
    <p:sldId id="531" r:id="rId63"/>
    <p:sldId id="532" r:id="rId64"/>
    <p:sldId id="536" r:id="rId65"/>
    <p:sldId id="537" r:id="rId66"/>
    <p:sldId id="538" r:id="rId67"/>
    <p:sldId id="318" r:id="rId68"/>
    <p:sldId id="510" r:id="rId69"/>
    <p:sldId id="547" r:id="rId70"/>
    <p:sldId id="548" r:id="rId71"/>
    <p:sldId id="549" r:id="rId72"/>
    <p:sldId id="550" r:id="rId73"/>
    <p:sldId id="551" r:id="rId74"/>
    <p:sldId id="533" r:id="rId75"/>
    <p:sldId id="339" r:id="rId76"/>
    <p:sldId id="539" r:id="rId77"/>
    <p:sldId id="540" r:id="rId78"/>
    <p:sldId id="487" r:id="rId79"/>
    <p:sldId id="488" r:id="rId80"/>
    <p:sldId id="489" r:id="rId81"/>
    <p:sldId id="340" r:id="rId82"/>
    <p:sldId id="585" r:id="rId83"/>
    <p:sldId id="586" r:id="rId84"/>
    <p:sldId id="587" r:id="rId85"/>
    <p:sldId id="557" r:id="rId86"/>
    <p:sldId id="588" r:id="rId87"/>
    <p:sldId id="589" r:id="rId88"/>
    <p:sldId id="496" r:id="rId89"/>
    <p:sldId id="497" r:id="rId90"/>
    <p:sldId id="423" r:id="rId91"/>
    <p:sldId id="590" r:id="rId92"/>
    <p:sldId id="591" r:id="rId93"/>
    <p:sldId id="499" r:id="rId94"/>
    <p:sldId id="507" r:id="rId95"/>
    <p:sldId id="592" r:id="rId96"/>
    <p:sldId id="501" r:id="rId97"/>
    <p:sldId id="502" r:id="rId98"/>
    <p:sldId id="503" r:id="rId99"/>
    <p:sldId id="504" r:id="rId100"/>
    <p:sldId id="505" r:id="rId101"/>
    <p:sldId id="561" r:id="rId10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83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Акт по форме ППЭ-21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Отметка в именных бланках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Отметка в форме ППЭ-05-02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Уведомление о явке в КО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614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7D1D1F32-0B64-4C8E-B7A7-315AA224E193}" type="presOf" srcId="{4C6AF2BF-4CA9-46A9-BAF2-B76AA8F31FD6}" destId="{2821A98C-7ABF-4B81-ACD3-93278B01C6E6}" srcOrd="0" destOrd="0" presId="urn:microsoft.com/office/officeart/2005/8/layout/hList7"/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E120E9BF-D579-417C-B1E2-58BC44C2E547}" type="presOf" srcId="{C92358AA-FB28-46C2-8DE4-7445972604FF}" destId="{61C4932E-4E07-40A8-B5F5-0837AB24C5BB}" srcOrd="0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FD98E494-E7AB-494D-8B00-D157FD6144E7}" type="presOf" srcId="{4C6AF2BF-4CA9-46A9-BAF2-B76AA8F31FD6}" destId="{0F9D5DDD-AB1B-4A63-91B4-CD07E20F1EFB}" srcOrd="1" destOrd="0" presId="urn:microsoft.com/office/officeart/2005/8/layout/hList7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  <dgm:cxn modelId="{43E40EBD-F1C2-4BD7-8B64-F5818DF534EC}" type="presParOf" srcId="{95512887-EEC6-4D6D-87AA-29B4ACC1F0A4}" destId="{61C4932E-4E07-40A8-B5F5-0837AB24C5BB}" srcOrd="5" destOrd="0" presId="urn:microsoft.com/office/officeart/2005/8/layout/hList7"/>
    <dgm:cxn modelId="{35D12662-86AB-48CF-931E-9A729585EEA1}" type="presParOf" srcId="{95512887-EEC6-4D6D-87AA-29B4ACC1F0A4}" destId="{60A117AB-610A-4BFC-BC42-E8A8007E393B}" srcOrd="6" destOrd="0" presId="urn:microsoft.com/office/officeart/2005/8/layout/hList7"/>
    <dgm:cxn modelId="{F2F2EC31-9A7A-40E9-84B2-E4D4776C3DA2}" type="presParOf" srcId="{60A117AB-610A-4BFC-BC42-E8A8007E393B}" destId="{2821A98C-7ABF-4B81-ACD3-93278B01C6E6}" srcOrd="0" destOrd="0" presId="urn:microsoft.com/office/officeart/2005/8/layout/hList7"/>
    <dgm:cxn modelId="{96BD512B-0138-4D9F-ACD9-2957FD4EEC0C}" type="presParOf" srcId="{60A117AB-610A-4BFC-BC42-E8A8007E393B}" destId="{0F9D5DDD-AB1B-4A63-91B4-CD07E20F1EFB}" srcOrd="1" destOrd="0" presId="urn:microsoft.com/office/officeart/2005/8/layout/hList7"/>
    <dgm:cxn modelId="{5C4C48CD-49FA-42C9-8F4B-924E18F358B5}" type="presParOf" srcId="{60A117AB-610A-4BFC-BC42-E8A8007E393B}" destId="{E1E4837D-6050-4499-96A1-FABE2AA0D95B}" srcOrd="2" destOrd="0" presId="urn:microsoft.com/office/officeart/2005/8/layout/hList7"/>
    <dgm:cxn modelId="{AD198D2D-F71F-4525-BD58-6A0FE57347ED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Акт по форме ППЭ-22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Отметка в форме ППЭ-05-02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Отметка в именных бланках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Отметка в бланке №1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Отметка в форме ППЭ-05-02 («нет»)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Отметка в бланке №2</a:t>
          </a:r>
          <a:endParaRPr lang="ru-RU" sz="2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72989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93BCCA3-C80E-46FC-958B-275C3D66E62E}" type="presOf" srcId="{84C1A9BA-349A-4BB0-9CD0-79A8664D2FB4}" destId="{51DDE8AA-5AA3-403C-8331-7D2E02E4E426}" srcOrd="1" destOrd="0" presId="urn:microsoft.com/office/officeart/2005/8/layout/hList7"/>
    <dgm:cxn modelId="{AF66EA07-49C5-483F-BE74-F635B65E241B}" type="presOf" srcId="{13635093-DF15-46A1-9E5E-FE3E45DCA1C7}" destId="{30813065-2F7D-4053-A1A1-69391A808A43}" srcOrd="1" destOrd="0" presId="urn:microsoft.com/office/officeart/2005/8/layout/hList7"/>
    <dgm:cxn modelId="{30C4264B-1ACD-4E61-987D-E42EDA2697C5}" type="presOf" srcId="{EB15CE03-8F4B-442F-8C79-12C9E9EB3AD0}" destId="{65C4BC29-AD05-478D-8B3E-F7DFB98ABE9E}" srcOrd="0" destOrd="0" presId="urn:microsoft.com/office/officeart/2005/8/layout/hList7"/>
    <dgm:cxn modelId="{E5EC71B5-95B9-42C5-A312-DEA70C4F7661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7F780BC4-7CC0-409D-8F00-CB907E0A9009}" type="presOf" srcId="{84C1A9BA-349A-4BB0-9CD0-79A8664D2FB4}" destId="{B42E5675-4677-455D-8B52-5F90EB4B23A9}" srcOrd="0" destOrd="0" presId="urn:microsoft.com/office/officeart/2005/8/layout/hList7"/>
    <dgm:cxn modelId="{782C3610-91B3-45A3-90C1-83CDCC05F365}" type="presOf" srcId="{EB15CE03-8F4B-442F-8C79-12C9E9EB3AD0}" destId="{8BC2D775-1F93-4619-B425-01103EE55CDC}" srcOrd="1" destOrd="0" presId="urn:microsoft.com/office/officeart/2005/8/layout/hList7"/>
    <dgm:cxn modelId="{5F7CA3EE-8293-4603-B42F-E40BE11D5B7C}" type="presOf" srcId="{13635093-DF15-46A1-9E5E-FE3E45DCA1C7}" destId="{AF043C9C-0EFA-4578-A5E9-6F7A715B92B1}" srcOrd="0" destOrd="0" presId="urn:microsoft.com/office/officeart/2005/8/layout/hList7"/>
    <dgm:cxn modelId="{84EA91E7-A6E7-4A6F-B470-2F9C19E2E307}" type="presOf" srcId="{E7CBB107-1942-4CFD-9FAC-15CC98794CCB}" destId="{DF201BD5-DA25-466D-A21D-9349B234A09C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ACFCDD23-306D-40B4-99BF-D0AE255507DC}" type="presOf" srcId="{9B3653B2-385F-479E-8AED-E923A4098C51}" destId="{4058AFAE-CCC7-4031-8933-58C6E7D6E8E6}" srcOrd="0" destOrd="0" presId="urn:microsoft.com/office/officeart/2005/8/layout/hList7"/>
    <dgm:cxn modelId="{2A41269E-BD03-4F55-BEC7-7DBFEBF45F08}" type="presParOf" srcId="{4058AFAE-CCC7-4031-8933-58C6E7D6E8E6}" destId="{4FDF8D35-57AF-49BD-A1BF-A5E47BB3FB08}" srcOrd="0" destOrd="0" presId="urn:microsoft.com/office/officeart/2005/8/layout/hList7"/>
    <dgm:cxn modelId="{3C4A8DF6-173B-45DD-8F88-161DFA7DC21A}" type="presParOf" srcId="{4058AFAE-CCC7-4031-8933-58C6E7D6E8E6}" destId="{95512887-EEC6-4D6D-87AA-29B4ACC1F0A4}" srcOrd="1" destOrd="0" presId="urn:microsoft.com/office/officeart/2005/8/layout/hList7"/>
    <dgm:cxn modelId="{A2B33D48-23E9-4454-8DF0-E68411668892}" type="presParOf" srcId="{95512887-EEC6-4D6D-87AA-29B4ACC1F0A4}" destId="{3682AA56-9A9C-4139-917C-1BB3E9AB13EE}" srcOrd="0" destOrd="0" presId="urn:microsoft.com/office/officeart/2005/8/layout/hList7"/>
    <dgm:cxn modelId="{95714FC3-E64E-462A-9E80-05064AEE7AC4}" type="presParOf" srcId="{3682AA56-9A9C-4139-917C-1BB3E9AB13EE}" destId="{B42E5675-4677-455D-8B52-5F90EB4B23A9}" srcOrd="0" destOrd="0" presId="urn:microsoft.com/office/officeart/2005/8/layout/hList7"/>
    <dgm:cxn modelId="{CEB287EF-830B-4CA0-8F01-3933A5617A4C}" type="presParOf" srcId="{3682AA56-9A9C-4139-917C-1BB3E9AB13EE}" destId="{51DDE8AA-5AA3-403C-8331-7D2E02E4E426}" srcOrd="1" destOrd="0" presId="urn:microsoft.com/office/officeart/2005/8/layout/hList7"/>
    <dgm:cxn modelId="{1DB7B395-AB62-4DFD-93BA-229C1F09D812}" type="presParOf" srcId="{3682AA56-9A9C-4139-917C-1BB3E9AB13EE}" destId="{61F4B1E7-F51B-4C76-ACF6-7E41387DD0F1}" srcOrd="2" destOrd="0" presId="urn:microsoft.com/office/officeart/2005/8/layout/hList7"/>
    <dgm:cxn modelId="{5CBF59B7-A61F-41B4-B82F-51F5BB80E8F8}" type="presParOf" srcId="{3682AA56-9A9C-4139-917C-1BB3E9AB13EE}" destId="{E7355EEC-17BA-486C-B30B-953EC7119146}" srcOrd="3" destOrd="0" presId="urn:microsoft.com/office/officeart/2005/8/layout/hList7"/>
    <dgm:cxn modelId="{DB269FE8-336C-42D4-8030-CC4585406D89}" type="presParOf" srcId="{95512887-EEC6-4D6D-87AA-29B4ACC1F0A4}" destId="{DF201BD5-DA25-466D-A21D-9349B234A09C}" srcOrd="1" destOrd="0" presId="urn:microsoft.com/office/officeart/2005/8/layout/hList7"/>
    <dgm:cxn modelId="{3011A75F-893F-4C41-82F8-21B19522BD1C}" type="presParOf" srcId="{95512887-EEC6-4D6D-87AA-29B4ACC1F0A4}" destId="{12D27EAE-3F63-47AD-89E0-2B9639CA025D}" srcOrd="2" destOrd="0" presId="urn:microsoft.com/office/officeart/2005/8/layout/hList7"/>
    <dgm:cxn modelId="{B30AFAD0-1F75-4184-8776-F39643620385}" type="presParOf" srcId="{12D27EAE-3F63-47AD-89E0-2B9639CA025D}" destId="{65C4BC29-AD05-478D-8B3E-F7DFB98ABE9E}" srcOrd="0" destOrd="0" presId="urn:microsoft.com/office/officeart/2005/8/layout/hList7"/>
    <dgm:cxn modelId="{E9852CFD-A171-43BA-A105-43F71D845A25}" type="presParOf" srcId="{12D27EAE-3F63-47AD-89E0-2B9639CA025D}" destId="{8BC2D775-1F93-4619-B425-01103EE55CDC}" srcOrd="1" destOrd="0" presId="urn:microsoft.com/office/officeart/2005/8/layout/hList7"/>
    <dgm:cxn modelId="{EB31066B-1D83-4C40-9A78-09A0A7D6C553}" type="presParOf" srcId="{12D27EAE-3F63-47AD-89E0-2B9639CA025D}" destId="{7A221578-24D4-4928-A313-B96EED09F42B}" srcOrd="2" destOrd="0" presId="urn:microsoft.com/office/officeart/2005/8/layout/hList7"/>
    <dgm:cxn modelId="{161D0DAE-B5D0-4781-B040-129930EFAC66}" type="presParOf" srcId="{12D27EAE-3F63-47AD-89E0-2B9639CA025D}" destId="{78AECD96-2D13-4C11-AE27-8D7D59C7C6A5}" srcOrd="3" destOrd="0" presId="urn:microsoft.com/office/officeart/2005/8/layout/hList7"/>
    <dgm:cxn modelId="{D2ABE024-5FD6-49D8-9872-D75F6F0F7373}" type="presParOf" srcId="{95512887-EEC6-4D6D-87AA-29B4ACC1F0A4}" destId="{AA8B4F60-8F73-467D-B7CD-120B658BCB4D}" srcOrd="3" destOrd="0" presId="urn:microsoft.com/office/officeart/2005/8/layout/hList7"/>
    <dgm:cxn modelId="{30608DFD-F9D5-4D8B-A9EE-CEBD6A956F1F}" type="presParOf" srcId="{95512887-EEC6-4D6D-87AA-29B4ACC1F0A4}" destId="{85F60322-BA2B-4B91-9CCA-6F0E884A7F48}" srcOrd="4" destOrd="0" presId="urn:microsoft.com/office/officeart/2005/8/layout/hList7"/>
    <dgm:cxn modelId="{05D14068-1268-43B4-817D-4067ED528A08}" type="presParOf" srcId="{85F60322-BA2B-4B91-9CCA-6F0E884A7F48}" destId="{AF043C9C-0EFA-4578-A5E9-6F7A715B92B1}" srcOrd="0" destOrd="0" presId="urn:microsoft.com/office/officeart/2005/8/layout/hList7"/>
    <dgm:cxn modelId="{0136AC66-D525-46E3-B425-934235BCFC0D}" type="presParOf" srcId="{85F60322-BA2B-4B91-9CCA-6F0E884A7F48}" destId="{30813065-2F7D-4053-A1A1-69391A808A43}" srcOrd="1" destOrd="0" presId="urn:microsoft.com/office/officeart/2005/8/layout/hList7"/>
    <dgm:cxn modelId="{0F50F02D-C564-4693-BEFC-471E27D1C03E}" type="presParOf" srcId="{85F60322-BA2B-4B91-9CCA-6F0E884A7F48}" destId="{50709B82-1EDB-4CD1-B2C2-34096A18107D}" srcOrd="2" destOrd="0" presId="urn:microsoft.com/office/officeart/2005/8/layout/hList7"/>
    <dgm:cxn modelId="{8F227D27-177B-4D9C-9AC0-6C7911CC2FC5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272E5D-1DD8-4BEA-9A44-2FCE42770F9F}" type="doc">
      <dgm:prSet loTypeId="urn:microsoft.com/office/officeart/2005/8/layout/vList5" loCatId="list" qsTypeId="urn:microsoft.com/office/officeart/2005/8/quickstyle/simple1#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12E4588-BABF-48E8-A06B-EA3C756BCCF9}">
      <dgm:prSet phldrT="[Текст]"/>
      <dgm:spPr/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1 месяц</a:t>
          </a:r>
          <a:endParaRPr lang="ru-RU" dirty="0">
            <a:latin typeface="Cambria" panose="02040503050406030204" pitchFamily="18" charset="0"/>
          </a:endParaRPr>
        </a:p>
      </dgm:t>
    </dgm:pt>
    <dgm:pt modelId="{5B9F5635-A1A4-4C3A-A321-2B4B385E3E0B}" type="parTrans" cxnId="{9CA926F3-A64B-4E60-82C9-24DC00E97982}">
      <dgm:prSet/>
      <dgm:spPr/>
      <dgm:t>
        <a:bodyPr/>
        <a:lstStyle/>
        <a:p>
          <a:endParaRPr lang="ru-RU"/>
        </a:p>
      </dgm:t>
    </dgm:pt>
    <dgm:pt modelId="{9E09239D-4E3F-4179-9225-FFEF6A6D8AD8}" type="sibTrans" cxnId="{9CA926F3-A64B-4E60-82C9-24DC00E97982}">
      <dgm:prSet/>
      <dgm:spPr/>
      <dgm:t>
        <a:bodyPr/>
        <a:lstStyle/>
        <a:p>
          <a:endParaRPr lang="ru-RU"/>
        </a:p>
      </dgm:t>
    </dgm:pt>
    <dgm:pt modelId="{A1FA677C-2033-42D4-8452-F80A597AC03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Черновики хранятся в ППЭ </a:t>
          </a:r>
          <a:endParaRPr lang="ru-RU" sz="2800" b="1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92E2B1CB-56A8-4D49-A595-C63D863A1847}" type="parTrans" cxnId="{467A1753-D20F-4557-8B47-6589CF0FD304}">
      <dgm:prSet/>
      <dgm:spPr/>
      <dgm:t>
        <a:bodyPr/>
        <a:lstStyle/>
        <a:p>
          <a:endParaRPr lang="ru-RU"/>
        </a:p>
      </dgm:t>
    </dgm:pt>
    <dgm:pt modelId="{FA002D68-5CED-4E5F-9C15-25E213EFE3CC}" type="sibTrans" cxnId="{467A1753-D20F-4557-8B47-6589CF0FD304}">
      <dgm:prSet/>
      <dgm:spPr/>
      <dgm:t>
        <a:bodyPr/>
        <a:lstStyle/>
        <a:p>
          <a:endParaRPr lang="ru-RU"/>
        </a:p>
      </dgm:t>
    </dgm:pt>
    <dgm:pt modelId="{83A9FF02-628A-4041-8FC8-9C5AE56D3873}">
      <dgm:prSet phldrT="[Текст]"/>
      <dgm:spPr>
        <a:solidFill>
          <a:srgbClr val="844040"/>
        </a:solidFill>
      </dgm:spPr>
      <dgm:t>
        <a:bodyPr/>
        <a:lstStyle/>
        <a:p>
          <a:r>
            <a:rPr lang="ru-RU" dirty="0" smtClean="0">
              <a:latin typeface="Cambria" panose="02040503050406030204" pitchFamily="18" charset="0"/>
            </a:rPr>
            <a:t>До следующего экзамена</a:t>
          </a:r>
          <a:endParaRPr lang="ru-RU" dirty="0">
            <a:latin typeface="Cambria" panose="02040503050406030204" pitchFamily="18" charset="0"/>
          </a:endParaRPr>
        </a:p>
      </dgm:t>
    </dgm:pt>
    <dgm:pt modelId="{F5655757-E742-40F6-8790-A875660C4798}" type="parTrans" cxnId="{6902D0BD-A62A-435E-82B6-8B6D6A5F84B1}">
      <dgm:prSet/>
      <dgm:spPr/>
      <dgm:t>
        <a:bodyPr/>
        <a:lstStyle/>
        <a:p>
          <a:endParaRPr lang="ru-RU"/>
        </a:p>
      </dgm:t>
    </dgm:pt>
    <dgm:pt modelId="{6A18ED95-8828-44C2-82E4-2736594315FD}" type="sibTrans" cxnId="{6902D0BD-A62A-435E-82B6-8B6D6A5F84B1}">
      <dgm:prSet/>
      <dgm:spPr/>
      <dgm:t>
        <a:bodyPr/>
        <a:lstStyle/>
        <a:p>
          <a:endParaRPr lang="ru-RU"/>
        </a:p>
      </dgm:t>
    </dgm:pt>
    <dgm:pt modelId="{F61EA51E-5CBE-4DED-A749-E53D98A3E83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rPr>
            <a:t>Дополнительные бланки остаются на ответственном хранении в ППЭ или ППОИ</a:t>
          </a:r>
          <a:endParaRPr lang="ru-RU" sz="2800" b="1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3136DA98-704E-43EE-A700-6BED9FEEB5F6}" type="parTrans" cxnId="{C8A25854-AAD9-4034-8B1B-13B026579A9A}">
      <dgm:prSet/>
      <dgm:spPr/>
      <dgm:t>
        <a:bodyPr/>
        <a:lstStyle/>
        <a:p>
          <a:endParaRPr lang="ru-RU"/>
        </a:p>
      </dgm:t>
    </dgm:pt>
    <dgm:pt modelId="{186156B8-C135-4722-8B3D-AC8D488A591C}" type="sibTrans" cxnId="{C8A25854-AAD9-4034-8B1B-13B026579A9A}">
      <dgm:prSet/>
      <dgm:spPr/>
      <dgm:t>
        <a:bodyPr/>
        <a:lstStyle/>
        <a:p>
          <a:endParaRPr lang="ru-RU"/>
        </a:p>
      </dgm:t>
    </dgm:pt>
    <dgm:pt modelId="{C457E0E5-65C1-4B38-808D-8EDF317BEC19}" type="pres">
      <dgm:prSet presAssocID="{FE272E5D-1DD8-4BEA-9A44-2FCE42770F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1EB162-9FBC-4C35-BC9F-BEA5C633CF4C}" type="pres">
      <dgm:prSet presAssocID="{212E4588-BABF-48E8-A06B-EA3C756BCCF9}" presName="linNode" presStyleCnt="0"/>
      <dgm:spPr/>
    </dgm:pt>
    <dgm:pt modelId="{0647C6A8-3D9D-4C48-A5AD-09DC14FB1A18}" type="pres">
      <dgm:prSet presAssocID="{212E4588-BABF-48E8-A06B-EA3C756BCCF9}" presName="parentText" presStyleLbl="node1" presStyleIdx="0" presStyleCnt="2" custScaleX="8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B3ABF-920E-4CF9-B801-F78582469051}" type="pres">
      <dgm:prSet presAssocID="{212E4588-BABF-48E8-A06B-EA3C756BCCF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9A23B-12EE-403C-8CAE-3EEAC0D17C51}" type="pres">
      <dgm:prSet presAssocID="{9E09239D-4E3F-4179-9225-FFEF6A6D8AD8}" presName="sp" presStyleCnt="0"/>
      <dgm:spPr/>
    </dgm:pt>
    <dgm:pt modelId="{0309FE5A-DB43-4145-9C42-D6B8F738855D}" type="pres">
      <dgm:prSet presAssocID="{83A9FF02-628A-4041-8FC8-9C5AE56D3873}" presName="linNode" presStyleCnt="0"/>
      <dgm:spPr/>
    </dgm:pt>
    <dgm:pt modelId="{3B990E5D-6837-429A-A012-49A82B2232CD}" type="pres">
      <dgm:prSet presAssocID="{83A9FF02-628A-4041-8FC8-9C5AE56D3873}" presName="parentText" presStyleLbl="node1" presStyleIdx="1" presStyleCnt="2" custScaleX="83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6B429-29C9-47D5-AD9B-643A6119F3B0}" type="pres">
      <dgm:prSet presAssocID="{83A9FF02-628A-4041-8FC8-9C5AE56D387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926F3-A64B-4E60-82C9-24DC00E97982}" srcId="{FE272E5D-1DD8-4BEA-9A44-2FCE42770F9F}" destId="{212E4588-BABF-48E8-A06B-EA3C756BCCF9}" srcOrd="0" destOrd="0" parTransId="{5B9F5635-A1A4-4C3A-A321-2B4B385E3E0B}" sibTransId="{9E09239D-4E3F-4179-9225-FFEF6A6D8AD8}"/>
    <dgm:cxn modelId="{C8A25854-AAD9-4034-8B1B-13B026579A9A}" srcId="{83A9FF02-628A-4041-8FC8-9C5AE56D3873}" destId="{F61EA51E-5CBE-4DED-A749-E53D98A3E83D}" srcOrd="0" destOrd="0" parTransId="{3136DA98-704E-43EE-A700-6BED9FEEB5F6}" sibTransId="{186156B8-C135-4722-8B3D-AC8D488A591C}"/>
    <dgm:cxn modelId="{467A1753-D20F-4557-8B47-6589CF0FD304}" srcId="{212E4588-BABF-48E8-A06B-EA3C756BCCF9}" destId="{A1FA677C-2033-42D4-8452-F80A597AC030}" srcOrd="0" destOrd="0" parTransId="{92E2B1CB-56A8-4D49-A595-C63D863A1847}" sibTransId="{FA002D68-5CED-4E5F-9C15-25E213EFE3CC}"/>
    <dgm:cxn modelId="{E5C341FA-522C-4DA3-97B3-59BD07A6252E}" type="presOf" srcId="{83A9FF02-628A-4041-8FC8-9C5AE56D3873}" destId="{3B990E5D-6837-429A-A012-49A82B2232CD}" srcOrd="0" destOrd="0" presId="urn:microsoft.com/office/officeart/2005/8/layout/vList5"/>
    <dgm:cxn modelId="{6902D0BD-A62A-435E-82B6-8B6D6A5F84B1}" srcId="{FE272E5D-1DD8-4BEA-9A44-2FCE42770F9F}" destId="{83A9FF02-628A-4041-8FC8-9C5AE56D3873}" srcOrd="1" destOrd="0" parTransId="{F5655757-E742-40F6-8790-A875660C4798}" sibTransId="{6A18ED95-8828-44C2-82E4-2736594315FD}"/>
    <dgm:cxn modelId="{7677272D-87B5-439D-9F35-A2309C49E903}" type="presOf" srcId="{A1FA677C-2033-42D4-8452-F80A597AC030}" destId="{14CB3ABF-920E-4CF9-B801-F78582469051}" srcOrd="0" destOrd="0" presId="urn:microsoft.com/office/officeart/2005/8/layout/vList5"/>
    <dgm:cxn modelId="{71CD2B86-B839-4A61-8B28-DB895A545B54}" type="presOf" srcId="{FE272E5D-1DD8-4BEA-9A44-2FCE42770F9F}" destId="{C457E0E5-65C1-4B38-808D-8EDF317BEC19}" srcOrd="0" destOrd="0" presId="urn:microsoft.com/office/officeart/2005/8/layout/vList5"/>
    <dgm:cxn modelId="{AC84AA34-A98B-40AB-A64D-BEBB471AC3F6}" type="presOf" srcId="{F61EA51E-5CBE-4DED-A749-E53D98A3E83D}" destId="{1D26B429-29C9-47D5-AD9B-643A6119F3B0}" srcOrd="0" destOrd="0" presId="urn:microsoft.com/office/officeart/2005/8/layout/vList5"/>
    <dgm:cxn modelId="{2B09FB52-FB94-47F3-8EEA-C6C3AC7638B8}" type="presOf" srcId="{212E4588-BABF-48E8-A06B-EA3C756BCCF9}" destId="{0647C6A8-3D9D-4C48-A5AD-09DC14FB1A18}" srcOrd="0" destOrd="0" presId="urn:microsoft.com/office/officeart/2005/8/layout/vList5"/>
    <dgm:cxn modelId="{68727BAA-A792-4CC4-AF2E-422330007A7C}" type="presParOf" srcId="{C457E0E5-65C1-4B38-808D-8EDF317BEC19}" destId="{F91EB162-9FBC-4C35-BC9F-BEA5C633CF4C}" srcOrd="0" destOrd="0" presId="urn:microsoft.com/office/officeart/2005/8/layout/vList5"/>
    <dgm:cxn modelId="{D6F7A82B-A71D-4F8F-BBF3-E03A061D64F4}" type="presParOf" srcId="{F91EB162-9FBC-4C35-BC9F-BEA5C633CF4C}" destId="{0647C6A8-3D9D-4C48-A5AD-09DC14FB1A18}" srcOrd="0" destOrd="0" presId="urn:microsoft.com/office/officeart/2005/8/layout/vList5"/>
    <dgm:cxn modelId="{8F48DA13-AB46-4FE1-8B58-E7A5612F8BC5}" type="presParOf" srcId="{F91EB162-9FBC-4C35-BC9F-BEA5C633CF4C}" destId="{14CB3ABF-920E-4CF9-B801-F78582469051}" srcOrd="1" destOrd="0" presId="urn:microsoft.com/office/officeart/2005/8/layout/vList5"/>
    <dgm:cxn modelId="{8F920448-FCB0-4C8E-8884-13CCB9F57C5A}" type="presParOf" srcId="{C457E0E5-65C1-4B38-808D-8EDF317BEC19}" destId="{A7A9A23B-12EE-403C-8CAE-3EEAC0D17C51}" srcOrd="1" destOrd="0" presId="urn:microsoft.com/office/officeart/2005/8/layout/vList5"/>
    <dgm:cxn modelId="{3B4A6FBD-1647-4CC7-AE52-428F21BE61DF}" type="presParOf" srcId="{C457E0E5-65C1-4B38-808D-8EDF317BEC19}" destId="{0309FE5A-DB43-4145-9C42-D6B8F738855D}" srcOrd="2" destOrd="0" presId="urn:microsoft.com/office/officeart/2005/8/layout/vList5"/>
    <dgm:cxn modelId="{476BEF03-4CB0-4EF3-BCAA-E85B4CE33AA6}" type="presParOf" srcId="{0309FE5A-DB43-4145-9C42-D6B8F738855D}" destId="{3B990E5D-6837-429A-A012-49A82B2232CD}" srcOrd="0" destOrd="0" presId="urn:microsoft.com/office/officeart/2005/8/layout/vList5"/>
    <dgm:cxn modelId="{B660D434-7969-472F-B1E3-940B5BBA618A}" type="presParOf" srcId="{0309FE5A-DB43-4145-9C42-D6B8F738855D}" destId="{1D26B429-29C9-47D5-AD9B-643A6119F3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58B05BE-15CF-4E19-8417-80BF512D00D7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B74807-8425-4C96-A38B-383A7291B5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15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670AC9-7B79-4FE6-95A9-5D57BB1FC385}" type="datetimeFigureOut">
              <a:rPr lang="ru-RU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7FDAA7-F7D2-43DF-B111-B362600DD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011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BDFD00-C987-433E-BB80-3733279EA819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4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Правильный ответ: 2</a:t>
            </a:r>
          </a:p>
        </p:txBody>
      </p:sp>
    </p:spTree>
    <p:extLst>
      <p:ext uri="{BB962C8B-B14F-4D97-AF65-F5344CB8AC3E}">
        <p14:creationId xmlns:p14="http://schemas.microsoft.com/office/powerpoint/2010/main" val="243994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BA18FE-E647-4D25-A189-01DCF45478F3}" type="slidenum">
              <a:rPr lang="ru-RU" altLang="ru-RU">
                <a:latin typeface="Calibri" panose="020F0502020204030204" pitchFamily="34" charset="0"/>
              </a:rPr>
              <a:pPr eaLnBrk="1" hangingPunct="1"/>
              <a:t>45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3000" lvl="2" indent="-228600"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4646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Правильный ответ: 5</a:t>
            </a:r>
          </a:p>
        </p:txBody>
      </p:sp>
    </p:spTree>
    <p:extLst>
      <p:ext uri="{BB962C8B-B14F-4D97-AF65-F5344CB8AC3E}">
        <p14:creationId xmlns:p14="http://schemas.microsoft.com/office/powerpoint/2010/main" val="3263509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83C181-78B5-4F8B-B875-A4202240B135}" type="slidenum">
              <a:rPr lang="ru-RU" altLang="ru-RU" smtClean="0">
                <a:cs typeface="Arial" charset="0"/>
              </a:rPr>
              <a:pPr/>
              <a:t>49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3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AD702C-C0FD-4B6C-A446-2553CD668D1D}" type="slidenum">
              <a:rPr lang="ru-RU" altLang="ru-RU" smtClean="0">
                <a:cs typeface="Arial" charset="0"/>
              </a:rPr>
              <a:pPr/>
              <a:t>82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0019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70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8FF14-2163-43D7-BF94-344B398FA30E}" type="slidenum">
              <a:rPr lang="ru-RU" altLang="ru-RU">
                <a:latin typeface="Calibri" panose="020F0502020204030204" pitchFamily="34" charset="0"/>
              </a:rPr>
              <a:pPr eaLnBrk="1" hangingPunct="1"/>
              <a:t>89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220353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95BCE-28F8-42BC-8BCA-EE84D5BE43E6}" type="slidenum">
              <a:rPr lang="ru-RU" altLang="ru-RU" smtClean="0">
                <a:cs typeface="Arial" charset="0"/>
              </a:rPr>
              <a:pPr/>
              <a:t>91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13776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95BCE-28F8-42BC-8BCA-EE84D5BE43E6}" type="slidenum">
              <a:rPr lang="ru-RU" altLang="ru-RU" smtClean="0">
                <a:cs typeface="Arial" charset="0"/>
              </a:rPr>
              <a:pPr/>
              <a:t>92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2367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68403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7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solidFill>
                  <a:srgbClr val="000099"/>
                </a:solidFill>
              </a:rPr>
              <a:t>инспекторы</a:t>
            </a:r>
            <a:r>
              <a:rPr lang="en-US" altLang="ru-RU" smtClean="0">
                <a:solidFill>
                  <a:srgbClr val="000099"/>
                </a:solidFill>
              </a:rPr>
              <a:t> (</a:t>
            </a:r>
            <a:r>
              <a:rPr lang="ru-RU" altLang="ru-RU" smtClean="0">
                <a:solidFill>
                  <a:srgbClr val="000099"/>
                </a:solidFill>
              </a:rPr>
              <a:t>должностные лица органа исполнительной власти субъекта Российской Федерации, осуществляющего управление в сфере образования, Рособрнадзора, осуществляющие выездную (инспекционную) проверку соблюдения установленного порядка проведения ЕГЭ </a:t>
            </a:r>
            <a:r>
              <a:rPr lang="en-US" altLang="ru-RU" smtClean="0">
                <a:solidFill>
                  <a:srgbClr val="000099"/>
                </a:solidFill>
              </a:rPr>
              <a:t>)</a:t>
            </a:r>
            <a:endParaRPr lang="ru-RU" alt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237963-5093-427C-A6E2-EA4B87D86647}" type="slidenum">
              <a:rPr lang="ru-RU" alt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6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F1BC96-0C4A-4C25-88AA-84A3D7BB55AB}" type="slidenum">
              <a:rPr lang="ru-RU" altLang="ru-RU"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4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424B22-C7B9-4007-9741-F33FFBBAA44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35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424B22-C7B9-4007-9741-F33FFBBAA442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60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70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50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97B2-173B-4611-80E7-B2E86C03B683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3B64-5889-455D-85F1-CF6E5DB3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61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DE2E-9E80-4937-93EE-436DEF9770E1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B4D2A-1B9F-40A2-BB70-4677C2656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A3EE-9E31-4526-90A0-E997381BFD53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8A07-7304-4B54-8DA1-96DF65256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67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D6B1-9BD9-47C7-8E5C-7C550C71F6C2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B1464-63DD-4907-BDE2-C60FC1B951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76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6BBC-70D6-455C-8E3F-E3DEA9F59A62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3A17-45CC-47A2-B0A1-1DB1B2361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46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53E19-1C25-488E-9F84-FEA91E2ED555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CE56-CEDB-4CCF-9F4E-1DD583AE4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8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BFB-953C-4B1A-807E-414ECDCB4FFF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0180E-E215-4E75-A2C9-0508DCFED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43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DCB9-AB38-4AE2-9958-C55E1357FBD6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548F-BD88-4F62-8871-72D3C91D4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5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6D59-93C2-4819-B14E-2DF6F5721087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6307-28E4-4896-8835-31D3289A6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09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E184-AEFF-4557-B22A-29BDC2CA10EC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E486-BD3F-4D82-84A1-7B8E093AB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5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396B-FAB2-4C8F-B85C-1D3F5DE45C4C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778C-05FC-48ED-B18B-F40426C49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3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E04FCE-0E2E-4CE9-8947-9822F6718316}" type="datetime1">
              <a:rPr lang="ru-RU" smtClean="0"/>
              <a:pPr>
                <a:defRPr/>
              </a:pPr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AFF4E8-EA15-4C78-BBA6-14B0117432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0" y="1556792"/>
            <a:ext cx="9144000" cy="38164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ОРГАНИЗАЦИЯ ПРОВЕДЕНИЯ</a:t>
            </a:r>
          </a:p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ГОСУДАРСТВЕННОЙ (ИТОГОВОЙ) АТТЕСТАЦИИ</a:t>
            </a:r>
          </a:p>
          <a:p>
            <a:pPr algn="ctr"/>
            <a:r>
              <a:rPr lang="ru-RU" sz="3600" b="1" kern="10" dirty="0">
                <a:solidFill>
                  <a:srgbClr val="00620E"/>
                </a:solidFill>
                <a:latin typeface="Cambria" panose="02040503050406030204" pitchFamily="18" charset="0"/>
              </a:rPr>
              <a:t>п</a:t>
            </a:r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о образовательным программам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 основного общего образования </a:t>
            </a:r>
          </a:p>
          <a:p>
            <a:pPr algn="ctr"/>
            <a:r>
              <a:rPr lang="ru-RU" sz="3600" b="1" kern="10" dirty="0" smtClean="0">
                <a:solidFill>
                  <a:srgbClr val="00620E"/>
                </a:solidFill>
                <a:latin typeface="Cambria" panose="02040503050406030204" pitchFamily="18" charset="0"/>
              </a:rPr>
              <a:t>в форме государственного выпускного экзамена</a:t>
            </a:r>
            <a:endParaRPr lang="ru-RU" sz="3600" b="1" kern="10" dirty="0">
              <a:solidFill>
                <a:srgbClr val="00620E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39262" y="820729"/>
            <a:ext cx="8229600" cy="488968"/>
          </a:xfrm>
        </p:spPr>
        <p:txBody>
          <a:bodyPr/>
          <a:lstStyle/>
          <a:p>
            <a:r>
              <a:rPr lang="ru-RU" alt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ПОДГОТОВКА ПОМЕЩЕНИЙ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309696"/>
            <a:ext cx="9001125" cy="5215647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Кабинет руководителя ППЭ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Медпункт</a:t>
            </a:r>
          </a:p>
          <a:p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омещения для ОН, представителей СМИ и иных лиц, имеющих право присутствовать в ППЭ 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Пункт охраны правопорядка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Аудитория для представителей ОО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Cambria" pitchFamily="18" charset="0"/>
              </a:rPr>
              <a:t>до входа в ППЭ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)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В здании (комплексе зданий), где расположен ППЭ, выделить  место для личных вещей участников, сотрудников ППЭ, медработника</a:t>
            </a:r>
            <a:b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(до входа в ППЭ)</a:t>
            </a:r>
            <a:endParaRPr lang="ru-RU" altLang="ru-RU" sz="20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Нумерация аудиторий и мест в аудитории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Закрыть стенды со справочной информацией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Стол для организаторов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Часы, ножницы, скотч</a:t>
            </a:r>
          </a:p>
          <a:p>
            <a:pPr marL="0" indent="0" algn="ctr"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Cambria" pitchFamily="18" charset="0"/>
              </a:rPr>
              <a:t>Помещения, не использующиеся для проведения экзамена, на время проведения экзамена запираются и опечатываются.</a:t>
            </a:r>
            <a:endParaRPr lang="ru-RU" altLang="ru-RU" sz="2000" dirty="0" smtClean="0"/>
          </a:p>
          <a:p>
            <a:endParaRPr lang="ru-RU" altLang="ru-RU" sz="1800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0F360B-9CE2-428A-80C6-AEA1DD90231B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8279" t="8016" r="33458" b="5010"/>
          <a:stretch>
            <a:fillRect/>
          </a:stretch>
        </p:blipFill>
        <p:spPr bwMode="auto">
          <a:xfrm>
            <a:off x="1907704" y="836712"/>
            <a:ext cx="550072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100</a:t>
            </a:fld>
            <a:endParaRPr lang="ru-RU" altLang="ru-RU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055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673794"/>
            <a:ext cx="8784976" cy="655046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342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БРЫСОВ ВИТАЛИЙ ЛЬВОВИЧ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888"/>
              <a:ext cx="486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заместитель директора по оценке качества образования</a:t>
              </a:r>
              <a:endParaRPr lang="ru-RU" sz="1400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42844" y="2618680"/>
            <a:ext cx="8833063" cy="679548"/>
            <a:chOff x="179512" y="3125404"/>
            <a:chExt cx="8833063" cy="67954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906"/>
              <a:ext cx="423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ЯКОВЛЕВА МАРИЯ ВЛАДИМИРОВНА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67812" y="3125404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(812) 576-34-38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7175"/>
              <a:ext cx="507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заведующий сектором отдела оценки качества образования</a:t>
              </a:r>
              <a:endParaRPr lang="ru-RU" sz="1400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42844" y="3490010"/>
            <a:ext cx="8821643" cy="665474"/>
            <a:chOff x="179512" y="3139478"/>
            <a:chExt cx="8821643" cy="665474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49906"/>
              <a:ext cx="345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ПАНТЕЛЕЕВ ЮРИЙ ЮРЬЕВИЧ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56392" y="3139478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9512" y="4460190"/>
            <a:ext cx="8784976" cy="655046"/>
            <a:chOff x="179512" y="3149906"/>
            <a:chExt cx="8784976" cy="6550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4344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ЛЕНКОВ КИРИЛЛ КОНСТАНТИНОВИЧ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79512" y="5509522"/>
            <a:ext cx="8784976" cy="655046"/>
            <a:chOff x="179512" y="3149906"/>
            <a:chExt cx="8784976" cy="65504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9512" y="3149906"/>
              <a:ext cx="3610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БУБЛИК НАДЕЖДА ИВАНОВНА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BAB78-F855-48F6-90EC-0C30D3D57B4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9092"/>
            <a:ext cx="8460432" cy="479481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82317" y="929758"/>
            <a:ext cx="6397996" cy="5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СХЕМА ВХОДА В ППЭ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438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СХЕМА АУДИТОРИИ ППЭ ГИА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9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10" y="1600200"/>
            <a:ext cx="5905379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5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11560" y="1214422"/>
            <a:ext cx="7859712" cy="642942"/>
          </a:xfrm>
        </p:spPr>
        <p:txBody>
          <a:bodyPr/>
          <a:lstStyle/>
          <a:p>
            <a:pPr marL="838200" indent="-838200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Подготовка инструктивных материалов</a:t>
            </a: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endParaRPr lang="ru-RU" altLang="ru-RU" sz="2800" b="1" dirty="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Инструкция для руководителя ППЭ;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Инструкция для организаторов в аудитории; 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Инструкция для уполномоченного представителя ГЭК;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Краткая инструкция для участников экзамена, зачитываемая перед началом экзамена в аудитории;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Инструкция по заполнению бланков ответов;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Инструкция для медработника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Журнал учета участников ГВЭ, обратившихся к медицинскому работнику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Дополнительные инструкции для участников при проведении экзамена по информатике.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ВНИМАНИЕ! Для глухих и слабослышащих участников инструкция для участников экзамена, зачитываемая перед началом экзамена в аудитории, должна быть распечатана на каждого и разложена по рабочим местам.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36712"/>
            <a:ext cx="8929718" cy="648072"/>
          </a:xfrm>
        </p:spPr>
        <p:txBody>
          <a:bodyPr/>
          <a:lstStyle/>
          <a:p>
            <a:pPr lvl="0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Подготовка документов для проведения экзамена в 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5376"/>
            <a:ext cx="8229600" cy="5143536"/>
          </a:xfrm>
        </p:spPr>
        <p:txBody>
          <a:bodyPr/>
          <a:lstStyle/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ведомость коррекции персональных данных участников ГИА</a:t>
            </a:r>
            <a:b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аудитории (форма ППЭ-12-02) (из расчета 1шт. на аудиторию проведения экзамена);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ведомость использования дополнительных бланков ответов № 2 (форма ППЭ 12-03);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протокол идентификации личности участника ГИА при отсутствии у него документа, удостоверяющего личность (форма ППЭ-20);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акт об удалении участника ГИА за нарушение установленного порядка проведения ГИА (форма ППЭ-21);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уведомление о необходимости явки в Комитет по образованию;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акт о </a:t>
            </a:r>
            <a:r>
              <a:rPr lang="ru-RU" alt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незавершении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экзамена по уважительной причине (форма ППЭ-22);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бланк апелляции о нарушении установленного порядка проведения ГИА (форма ППЭ-02);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протокол рассмотрения апелляции о нарушении установленного порядка проведения ГИА(форма ППЭ-03);</a:t>
            </a:r>
          </a:p>
          <a:p>
            <a:pPr lvl="0"/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акт общественного наблюдения о проведении ГИА в ППЭ (форма ППЭ-18)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77162" cy="2376488"/>
          </a:xfrm>
        </p:spPr>
        <p:txBody>
          <a:bodyPr/>
          <a:lstStyle/>
          <a:p>
            <a:pPr algn="l" eaLnBrk="1" hangingPunct="1"/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Подготовка черновиков (по 2 листа на участника)</a:t>
            </a:r>
            <a:b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со штампом ОО-ППЭ</a:t>
            </a:r>
            <a:b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3697295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Подготовить 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словари орфографические и толковые (русский язык),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атласы для 7, 8, 9 класса (география),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тексты художественной литературы (литература),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персональные компьютеры (информатика и ИКТ)</a:t>
            </a:r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случае проведения ГВЭ-9 по информатике и ИКТ технический специалист не позднее, чем за сутки до проведения ГИА готовит для каждого участника ГИА экзамена индивидуальное рабочее место.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Номер рабочего места участника за партой и номер ПК, за которым он будет выполнять задание части 3, должны быть одинаковыми.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740145"/>
          </a:xfrm>
        </p:spPr>
        <p:txBody>
          <a:bodyPr/>
          <a:lstStyle/>
          <a:p>
            <a:pPr>
              <a:buNone/>
            </a:pP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При проведении ГВЭ в устной форме используются дополнительные материалы и оборудование, указанные в «Методических рекомендациях по проведению ГВЭ» по соответствующему предмету.</a:t>
            </a:r>
          </a:p>
          <a:p>
            <a:pPr>
              <a:buNone/>
            </a:pPr>
            <a:endParaRPr lang="ru-RU" altLang="ru-RU" sz="2000" b="1" i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Ведется аудиозапись ответа и протоколирование</a:t>
            </a:r>
            <a:b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бланках №2.</a:t>
            </a:r>
          </a:p>
          <a:p>
            <a:pPr>
              <a:buNone/>
            </a:pPr>
            <a:endParaRPr lang="ru-RU" altLang="ru-RU" sz="2000" b="1" i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проведении экзамена участвует экзаменатор-собеседник.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83582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Проведения ГВЭ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93" y="1628800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1</a:t>
            </a:r>
            <a:endParaRPr lang="ru-RU" sz="22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4166" y="1556792"/>
            <a:ext cx="8150322" cy="71839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Федеральный закон от 29.12.2012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№273-ФЗ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«Об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образовании</a:t>
            </a:r>
            <a:b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в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Российской Федерации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(ред. от 23.07.2013)</a:t>
            </a:r>
            <a:endParaRPr lang="ru-RU" sz="19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493" y="266762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4166" y="2595616"/>
            <a:ext cx="8150322" cy="33536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Постановление Правительства РФ от 31.08.2013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№755</a:t>
            </a:r>
            <a:b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«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18580" y="927101"/>
            <a:ext cx="3377158" cy="1143000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АКТ ГОТОВНОСТИ ППЭ</a:t>
            </a:r>
          </a:p>
        </p:txBody>
      </p:sp>
      <p:pic>
        <p:nvPicPr>
          <p:cNvPr id="35842" name="Рисунок 3"/>
          <p:cNvPicPr>
            <a:picLocks noChangeAspect="1" noChangeArrowheads="1"/>
          </p:cNvPicPr>
          <p:nvPr/>
        </p:nvPicPr>
        <p:blipFill>
          <a:blip r:embed="rId2"/>
          <a:srcRect l="17480" t="9030" r="33531" b="4652"/>
          <a:stretch>
            <a:fillRect/>
          </a:stretch>
        </p:blipFill>
        <p:spPr bwMode="auto">
          <a:xfrm>
            <a:off x="4346550" y="930277"/>
            <a:ext cx="43211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5A6F5F-4B14-4AC1-B023-0B968ECA7B75}" type="slidenum">
              <a:rPr lang="ru-RU" altLang="ru-RU" smtClean="0">
                <a:cs typeface="Arial" charset="0"/>
              </a:rPr>
              <a:pPr/>
              <a:t>20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3244334"/>
            <a:ext cx="4148712" cy="208538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  <a:latin typeface="Cambria" panose="02040503050406030204" pitchFamily="18" charset="0"/>
              </a:rPr>
              <a:t>Руководитель образовательной организации, на базе которой организован </a:t>
            </a:r>
            <a:r>
              <a:rPr lang="ru-RU" sz="2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ППЭ</a:t>
            </a:r>
            <a:endParaRPr lang="en-US" sz="2400" b="1" dirty="0" smtClean="0">
              <a:solidFill>
                <a:srgbClr val="8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>
                <a:solidFill>
                  <a:srgbClr val="800000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sz="2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ППЭ</a:t>
            </a:r>
            <a:endParaRPr lang="en-US" sz="2400" b="1" dirty="0" smtClean="0">
              <a:solidFill>
                <a:srgbClr val="8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4184208" y="2564904"/>
            <a:ext cx="432048" cy="324036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6633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509" y="2040523"/>
            <a:ext cx="450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700000"/>
                </a:solidFill>
              </a:rPr>
              <a:t>за 1 день до проведения экзамена</a:t>
            </a:r>
            <a:endParaRPr lang="ru-RU" b="1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26627" name="Группа 8"/>
          <p:cNvGrpSpPr>
            <a:grpSpLocks/>
          </p:cNvGrpSpPr>
          <p:nvPr/>
        </p:nvGrpSpPr>
        <p:grpSpPr bwMode="auto">
          <a:xfrm>
            <a:off x="457200" y="3113088"/>
            <a:ext cx="441325" cy="631825"/>
            <a:chOff x="0" y="2802"/>
            <a:chExt cx="441226" cy="630322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94548" y="97350"/>
              <a:ext cx="630322" cy="441226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0" y="222939"/>
              <a:ext cx="441226" cy="190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1200" dirty="0"/>
                <a:t>3</a:t>
              </a:r>
            </a:p>
          </p:txBody>
        </p:sp>
      </p:grpSp>
      <p:grpSp>
        <p:nvGrpSpPr>
          <p:cNvPr id="26628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Проведение  экзамена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3A17-45CC-47A2-B0A1-1DB1B23615DC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251520" y="1700808"/>
            <a:ext cx="4608512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dirty="0">
                <a:latin typeface="Calibri" panose="020F0502020204030204" pitchFamily="34" charset="0"/>
              </a:rPr>
              <a:t>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руководитель ППЭ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организаторы</a:t>
            </a:r>
            <a:r>
              <a:rPr lang="en-US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работающие в аудитории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работающие вне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аудитории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уполномоченный представитель ГЭК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руководитель ОО, на базе которого сформирован ППЭ, или уполномоченное им лицо (</a:t>
            </a:r>
            <a:r>
              <a:rPr lang="ru-RU" altLang="ru-RU" sz="1600" b="1" i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утверждается Приказом руководителя </a:t>
            </a:r>
            <a:r>
              <a:rPr lang="ru-RU" alt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ОО, находится в ППЭ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медицинские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работники </a:t>
            </a:r>
            <a:r>
              <a:rPr lang="ru-RU" alt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(РИС или копия приказа работодателя о назначении в данный ППЭ)</a:t>
            </a:r>
            <a:endParaRPr lang="ru-RU" altLang="ru-RU" sz="1600" b="1" i="1" u="sng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сотрудники правоохранительных органов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-28394" y="836712"/>
            <a:ext cx="4968551" cy="78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 день проведения экзамена в ППЭ </a:t>
            </a:r>
            <a:r>
              <a:rPr lang="ru-RU" sz="2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обязаны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находиться:</a:t>
            </a:r>
          </a:p>
        </p:txBody>
      </p:sp>
      <p:pic>
        <p:nvPicPr>
          <p:cNvPr id="27652" name="Text Box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18" y="890156"/>
            <a:ext cx="4151313" cy="105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5095044" y="2237909"/>
            <a:ext cx="39290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altLang="ru-RU" sz="1600" dirty="0">
                <a:latin typeface="Calibri" panose="020F0502020204030204" pitchFamily="34" charset="0"/>
              </a:rPr>
              <a:t>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инспекторы</a:t>
            </a:r>
            <a:r>
              <a:rPr lang="en-US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общественные наблюдатели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представители СМИ (</a:t>
            </a: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до </a:t>
            </a: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выдачи бланков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библиотекарь (ГВЭ 9 по литературе)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технический специалист (ГВЭ 9 по информатике и ИКТ)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Экзаменатор-собеседник (устная форма)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endParaRPr lang="ru-RU" altLang="ru-RU" sz="16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уполномоченные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представители ОО, выпускники которых закреплены за данным 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ППЭ (до входа в ППЭ в </a:t>
            </a:r>
            <a:r>
              <a:rPr lang="ru-RU" alt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спец.помещении</a:t>
            </a:r>
            <a:r>
              <a:rPr lang="ru-RU" alt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altLang="ru-RU" sz="1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Время прихода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628801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РУКОВОДИТЕЛЬ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628801"/>
            <a:ext cx="540000" cy="540000"/>
          </a:xfrm>
          <a:prstGeom prst="rect">
            <a:avLst/>
          </a:prstGeom>
          <a:solidFill>
            <a:srgbClr val="663300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64289" y="1628800"/>
            <a:ext cx="1791082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34812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УПОЛНОМОЧЕННЫЙ ПРЕДСТАВИТЕЛЬ ГЭК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348129"/>
            <a:ext cx="540000" cy="540000"/>
          </a:xfrm>
          <a:prstGeom prst="rect">
            <a:avLst/>
          </a:prstGeom>
          <a:solidFill>
            <a:srgbClr val="663300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2346337"/>
            <a:ext cx="1791081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08.00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835" y="3067457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ОРГАНИЗАТОРЫ ППЭ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3067457"/>
            <a:ext cx="540000" cy="540000"/>
          </a:xfrm>
          <a:prstGeom prst="rect">
            <a:avLst/>
          </a:prstGeom>
          <a:solidFill>
            <a:srgbClr val="663300"/>
          </a:solidFill>
          <a:ln w="12700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164289" y="3070913"/>
            <a:ext cx="1791080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2834" y="3793697"/>
            <a:ext cx="6461454" cy="533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БИБЛИОТЕКАРЬ (НА ГВЭ ПО ЛИТЕРАТУРЕ), СПЕЦИАЛИСТЫ ПО ИНФ, ЭКЗАМЕНАТОР-СОБЕСЕДНИК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3786785"/>
            <a:ext cx="540000" cy="540000"/>
          </a:xfrm>
          <a:prstGeom prst="rect">
            <a:avLst/>
          </a:prstGeom>
          <a:solidFill>
            <a:srgbClr val="663300"/>
          </a:solidFill>
          <a:ln w="12700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64288" y="3786785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08.30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2835" y="450956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МЕДИЦИНСКИЕ РАБОТНИКИ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РАБОТНИКИ ПО ОБЕСПЕЧЕНИЮ ОХРАНЫ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62835" y="4509569"/>
            <a:ext cx="540000" cy="540000"/>
          </a:xfrm>
          <a:prstGeom prst="rect">
            <a:avLst/>
          </a:prstGeom>
          <a:solidFill>
            <a:srgbClr val="663300"/>
          </a:solidFill>
          <a:ln w="12700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164288" y="4509569"/>
            <a:ext cx="179107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08.30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02835" y="5232353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ГВЭ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2835" y="5232353"/>
            <a:ext cx="540000" cy="540000"/>
          </a:xfrm>
          <a:prstGeom prst="rect">
            <a:avLst/>
          </a:prstGeom>
          <a:solidFill>
            <a:srgbClr val="663300"/>
          </a:solidFill>
          <a:ln w="12700"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64288" y="5232353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09.15</a:t>
            </a:r>
            <a:endParaRPr lang="ru-RU" sz="15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Пропуск в ППЭ осуществляется строго на основании удостоверения личности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23528" y="6194610"/>
            <a:ext cx="8496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ЛИЧНЫЕ ВЕЩИ ВСЕ СОТРУДНИКИ ОСТАВЛЯЮТ В СПЕЦИАЛЬНО ВЫДЕЛЕННОМ ПОМЕЩЕНИИ ДО ВХОДА В ППЭ.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5819123"/>
            <a:ext cx="806489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</a:pP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  <a:cs typeface="+mn-cs"/>
              </a:rPr>
              <a:t>При проведении </a:t>
            </a:r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  <a:cs typeface="+mn-cs"/>
              </a:rPr>
              <a:t>ГВЭ на 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  <a:cs typeface="+mn-cs"/>
              </a:rPr>
              <a:t>дому сотрудники приходят не ранее 9.00. </a:t>
            </a:r>
          </a:p>
        </p:txBody>
      </p:sp>
    </p:spTree>
    <p:extLst>
      <p:ext uri="{BB962C8B-B14F-4D97-AF65-F5344CB8AC3E}">
        <p14:creationId xmlns:p14="http://schemas.microsoft.com/office/powerpoint/2010/main" val="13872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РЦОИ        ППОИ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(накануне экзамена, по графику)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ППОИ        уполномоченному представителю ГЭК </a:t>
            </a:r>
            <a:r>
              <a:rPr lang="ru-RU" alt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(в день экзамена)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Уполномоченный представитель ГЭК       Руководителю ППЭ (не менее, чем за 2 часа до начала экзамена)</a:t>
            </a:r>
          </a:p>
          <a:p>
            <a:pPr eaLnBrk="1" hangingPunct="1"/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Руководитель ППЭ          Ответственному организатору в аудитории (не позже, чем за 45 минут до начала экзамена)</a:t>
            </a:r>
          </a:p>
        </p:txBody>
      </p:sp>
      <p:cxnSp>
        <p:nvCxnSpPr>
          <p:cNvPr id="29699" name="Прямая со стрелкой 4"/>
          <p:cNvCxnSpPr>
            <a:cxnSpLocks noChangeShapeType="1"/>
          </p:cNvCxnSpPr>
          <p:nvPr/>
        </p:nvCxnSpPr>
        <p:spPr bwMode="auto">
          <a:xfrm>
            <a:off x="1394063" y="1844824"/>
            <a:ext cx="500062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0" name="Прямая со стрелкой 5"/>
          <p:cNvCxnSpPr>
            <a:cxnSpLocks noChangeShapeType="1"/>
          </p:cNvCxnSpPr>
          <p:nvPr/>
        </p:nvCxnSpPr>
        <p:spPr bwMode="auto">
          <a:xfrm>
            <a:off x="1403350" y="2349500"/>
            <a:ext cx="500063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Прямая со стрелкой 6"/>
          <p:cNvCxnSpPr>
            <a:cxnSpLocks noChangeShapeType="1"/>
          </p:cNvCxnSpPr>
          <p:nvPr/>
        </p:nvCxnSpPr>
        <p:spPr bwMode="auto">
          <a:xfrm>
            <a:off x="6303169" y="3212976"/>
            <a:ext cx="500062" cy="1588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Прямая со стрелкой 7"/>
          <p:cNvCxnSpPr>
            <a:cxnSpLocks noChangeShapeType="1"/>
          </p:cNvCxnSpPr>
          <p:nvPr/>
        </p:nvCxnSpPr>
        <p:spPr bwMode="auto">
          <a:xfrm>
            <a:off x="3491880" y="4581128"/>
            <a:ext cx="500063" cy="1587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928662" y="1071546"/>
            <a:ext cx="7740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Получение экзаменационных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материалов ГВЭ 9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25</a:t>
            </a:fld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7958" t="9018" r="33458" b="5210"/>
          <a:stretch>
            <a:fillRect/>
          </a:stretch>
        </p:blipFill>
        <p:spPr bwMode="auto">
          <a:xfrm>
            <a:off x="1835696" y="908720"/>
            <a:ext cx="542928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55638" y="2068513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Получить ЭМ от координатора в ППОИ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2068513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5638" y="558958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Контролировать вход участников в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3513" y="5589588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5638" y="3260725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Передать ЭМ в штабе ППЭ руководителю ППЭ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3260725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5638" y="4452938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Присутствовать на инструктаже организаторов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3513" y="4452938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4506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463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ДЕЙСТВИЯ УПОЛНОМОЧЕННОГО ПРЕДСТАВИТЕЛЯ ГЭК</a:t>
            </a:r>
          </a:p>
        </p:txBody>
      </p:sp>
      <p:sp>
        <p:nvSpPr>
          <p:cNvPr id="14" name="Номер слайда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7BC0F75-A307-4A1C-81E2-308F9718EB0A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95313" y="1799741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Проверить </a:t>
            </a:r>
            <a:r>
              <a:rPr lang="ru-RU" alt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готовность </a:t>
            </a:r>
            <a:r>
              <a:rPr lang="ru-RU" altLang="ru-RU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ППЭ</a:t>
            </a:r>
            <a:endParaRPr lang="ru-RU" altLang="ru-RU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3513" y="1800845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95313" y="3053340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Получить ЭМ от уполномоченного представителя </a:t>
            </a:r>
            <a:r>
              <a:rPr lang="ru-RU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ГЭК</a:t>
            </a:r>
            <a:endParaRPr lang="ru-RU" altLang="ru-RU" b="1" dirty="0">
              <a:solidFill>
                <a:srgbClr val="6633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3513" y="3053340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95313" y="4328074"/>
            <a:ext cx="8380412" cy="4318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ru-RU" alt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В</a:t>
            </a:r>
            <a:r>
              <a:rPr lang="ru-RU" altLang="ru-RU" b="1" dirty="0" smtClean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скрыть </a:t>
            </a:r>
            <a:r>
              <a:rPr lang="ru-RU" altLang="ru-RU" b="1" dirty="0" err="1">
                <a:solidFill>
                  <a:srgbClr val="663300"/>
                </a:solidFill>
                <a:latin typeface="Cambria" pitchFamily="18" charset="0"/>
                <a:cs typeface="Arial" charset="0"/>
              </a:rPr>
              <a:t>секьюрпак</a:t>
            </a:r>
            <a:r>
              <a:rPr lang="ru-RU" altLang="ru-RU" b="1" dirty="0">
                <a:solidFill>
                  <a:srgbClr val="663300"/>
                </a:solidFill>
                <a:latin typeface="Cambria" pitchFamily="18" charset="0"/>
                <a:cs typeface="Arial" charset="0"/>
              </a:rPr>
              <a:t> руководителя и проверить его комплектацию по сопроводительному листу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3513" y="4328074"/>
            <a:ext cx="431800" cy="4318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4506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www.ege.spb.ru			      (812) 576-34-40			                 ege@spb.edu.ru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463"/>
            <a:ext cx="9144000" cy="6842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ДЕЙСТВИЯ РУКОВОДИТЕЛЯ В ДЕНЬ ЭКЗАМЕНА</a:t>
            </a:r>
          </a:p>
        </p:txBody>
      </p:sp>
      <p:sp>
        <p:nvSpPr>
          <p:cNvPr id="14" name="Номер слайда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7BC0F75-A307-4A1C-81E2-308F9718EB0A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rPr>
              <a:pPr algn="r">
                <a:defRPr/>
              </a:pPr>
              <a:t>27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93998"/>
              </p:ext>
            </p:extLst>
          </p:nvPr>
        </p:nvGraphicFramePr>
        <p:xfrm>
          <a:off x="1357290" y="1196752"/>
          <a:ext cx="6429420" cy="5086721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1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1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9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Сопроводительный лист для комплекта документов руководителя ППЭ на экзамен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7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Пункт проведения экзамена</a:t>
                      </a: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00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Перечень документов, содержащихся в защищенном пакете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ППЭ-06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"Список участников ГИА из образовательной организации"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ППЭ-13 "Протокол учета и передачи на обработку экзаменационных материалов ППЭ"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7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ППЭ-07 Список лиц, допущенных в ППЭ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Список книг для ГВЭ-9 по литературе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7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Сопроводительный лист для комплекта документов руководителя ППЭ на обработку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571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1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Новый защищенный пакет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571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75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Укомплектовал. 	___________________________ подпись _________________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89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ChangeArrowheads="1"/>
          </p:cNvSpPr>
          <p:nvPr/>
        </p:nvSpPr>
        <p:spPr bwMode="auto">
          <a:xfrm>
            <a:off x="914400" y="642938"/>
            <a:ext cx="8229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ДЕЙСТВИЯ РУКОВОДИТЕЛЯ В ДЕНЬ ЭКЗАМЕНА</a:t>
            </a:r>
          </a:p>
        </p:txBody>
      </p:sp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205736" y="1214039"/>
            <a:ext cx="5788169" cy="4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распределить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организаторов (ППЭ-07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87052" y="2708277"/>
            <a:ext cx="2584748" cy="115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Cambria" panose="02040503050406030204" pitchFamily="18" charset="0"/>
              </a:rPr>
              <a:t>не менее,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Cambria" panose="02040503050406030204" pitchFamily="18" charset="0"/>
              </a:rPr>
              <a:t> чем </a:t>
            </a:r>
            <a:r>
              <a:rPr lang="en-US" altLang="ru-RU" b="1" i="1" dirty="0" err="1">
                <a:latin typeface="Cambria" panose="02040503050406030204" pitchFamily="18" charset="0"/>
              </a:rPr>
              <a:t>за</a:t>
            </a:r>
            <a:r>
              <a:rPr lang="ru-RU" altLang="ru-RU" b="1" i="1" dirty="0">
                <a:latin typeface="Cambria" panose="02040503050406030204" pitchFamily="18" charset="0"/>
              </a:rPr>
              <a:t> </a:t>
            </a:r>
            <a:r>
              <a:rPr lang="en-US" altLang="ru-RU" b="1" i="1" dirty="0">
                <a:latin typeface="Cambria" panose="02040503050406030204" pitchFamily="18" charset="0"/>
              </a:rPr>
              <a:t>1 </a:t>
            </a:r>
            <a:r>
              <a:rPr lang="en-US" altLang="ru-RU" b="1" i="1" dirty="0" err="1">
                <a:latin typeface="Cambria" panose="02040503050406030204" pitchFamily="18" charset="0"/>
              </a:rPr>
              <a:t>час</a:t>
            </a:r>
            <a:r>
              <a:rPr lang="en-US" altLang="ru-RU" b="1" i="1" dirty="0">
                <a:latin typeface="Cambria" panose="02040503050406030204" pitchFamily="18" charset="0"/>
              </a:rPr>
              <a:t> 15 </a:t>
            </a:r>
            <a:r>
              <a:rPr lang="en-US" altLang="ru-RU" b="1" i="1" dirty="0" err="1">
                <a:latin typeface="Cambria" panose="02040503050406030204" pitchFamily="18" charset="0"/>
              </a:rPr>
              <a:t>минут</a:t>
            </a:r>
            <a:r>
              <a:rPr lang="ru-RU" altLang="ru-RU" b="1" i="1" dirty="0">
                <a:latin typeface="Cambria" panose="02040503050406030204" pitchFamily="18" charset="0"/>
              </a:rPr>
              <a:t> до начала экзамена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87052" y="4388498"/>
            <a:ext cx="2584748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Cambria" panose="02040503050406030204" pitchFamily="18" charset="0"/>
              </a:rPr>
              <a:t>не менее, 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Cambria" panose="02040503050406030204" pitchFamily="18" charset="0"/>
              </a:rPr>
              <a:t>чем, </a:t>
            </a:r>
            <a:r>
              <a:rPr lang="en-US" altLang="ru-RU" b="1" i="1" dirty="0" err="1">
                <a:latin typeface="Cambria" panose="02040503050406030204" pitchFamily="18" charset="0"/>
              </a:rPr>
              <a:t>за</a:t>
            </a:r>
            <a:r>
              <a:rPr lang="ru-RU" altLang="ru-RU" b="1" i="1" dirty="0">
                <a:latin typeface="Cambria" panose="02040503050406030204" pitchFamily="18" charset="0"/>
              </a:rPr>
              <a:t> </a:t>
            </a:r>
            <a:r>
              <a:rPr lang="en-US" altLang="ru-RU" b="1" i="1" dirty="0">
                <a:latin typeface="Cambria" panose="02040503050406030204" pitchFamily="18" charset="0"/>
              </a:rPr>
              <a:t>1 </a:t>
            </a:r>
            <a:r>
              <a:rPr lang="en-US" altLang="ru-RU" b="1" i="1" dirty="0" err="1">
                <a:latin typeface="Cambria" panose="02040503050406030204" pitchFamily="18" charset="0"/>
              </a:rPr>
              <a:t>час</a:t>
            </a:r>
            <a:r>
              <a:rPr lang="en-US" altLang="ru-RU" b="1" i="1" dirty="0">
                <a:latin typeface="Cambria" panose="02040503050406030204" pitchFamily="18" charset="0"/>
              </a:rPr>
              <a:t> </a:t>
            </a:r>
            <a:r>
              <a:rPr lang="ru-RU" altLang="ru-RU" b="1" i="1" dirty="0">
                <a:latin typeface="Cambria" panose="02040503050406030204" pitchFamily="18" charset="0"/>
              </a:rPr>
              <a:t>до начала экзамена</a:t>
            </a:r>
          </a:p>
        </p:txBody>
      </p:sp>
      <p:sp>
        <p:nvSpPr>
          <p:cNvPr id="50181" name="Rectangle 36"/>
          <p:cNvSpPr>
            <a:spLocks noChangeArrowheads="1"/>
          </p:cNvSpPr>
          <p:nvPr/>
        </p:nvSpPr>
        <p:spPr bwMode="auto">
          <a:xfrm>
            <a:off x="3218262" y="2708277"/>
            <a:ext cx="51133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выдать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библиотекарю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перечень книг (для экзамена по литературе)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выдать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техническому специалисту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носитель информации с частью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3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КИМ по информатике,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форму ППЭ-05-03-И</a:t>
            </a:r>
            <a:endParaRPr lang="ru-RU" alt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выдать</a:t>
            </a:r>
            <a:r>
              <a:rPr lang="en-US" alt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организаторам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ru-RU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входе</a:t>
            </a:r>
            <a:r>
              <a:rPr lang="en-US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в ППЭ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форму ППЭ-06 «Список участников ГИА из образовательной организации»</a:t>
            </a: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Выдать медработнику инструкцию и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Журнал</a:t>
            </a: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выдать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общественным наблюдателям Акт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общественного наблюдения за проведением ГИА в ППЭ по форме ППЭ-18</a:t>
            </a:r>
          </a:p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87053" y="1317227"/>
            <a:ext cx="2584747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Cambria" panose="02040503050406030204" pitchFamily="18" charset="0"/>
              </a:rPr>
              <a:t>не ранее 8.15</a:t>
            </a: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3196358" y="1700808"/>
            <a:ext cx="54165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провести инструктаж организаторов в присутствии уполномоченного представителя ГЭК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16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A76F861-1F9E-4157-B0E6-C03BBED8D8E1}" type="slidenum">
              <a:rPr lang="ru-RU" altLang="ru-RU" smtClean="0">
                <a:cs typeface="Arial" charset="0"/>
              </a:rPr>
              <a:pPr/>
              <a:t>29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85794"/>
            <a:ext cx="90011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Нормативное правовое обеспечение  проведения ГВЭ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493" y="1484784"/>
            <a:ext cx="540922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1285860"/>
            <a:ext cx="8152920" cy="1800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Приказ </a:t>
            </a:r>
            <a:r>
              <a:rPr lang="ru-RU" sz="19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Минобрнауки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России от 28.06.2013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№491 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(ред. от 19.05.2014 №552, от 12.01.2015 </a:t>
            </a:r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 2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19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643314"/>
            <a:ext cx="540000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3506407"/>
            <a:ext cx="8137562" cy="109916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Приказ Министерства образования и науки Российской Федерации от 25.12.2013 №1394 «Об утверждении Порядка проведения государственной итоговой аттестации по образовательным программам основного общего образования» 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4169" t="9619" r="20631" b="44289"/>
          <a:stretch>
            <a:fillRect/>
          </a:stretch>
        </p:blipFill>
        <p:spPr bwMode="auto">
          <a:xfrm>
            <a:off x="416835" y="1484784"/>
            <a:ext cx="828092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4364" t="9030" r="20151" b="46798"/>
          <a:stretch>
            <a:fillRect/>
          </a:stretch>
        </p:blipFill>
        <p:spPr bwMode="auto">
          <a:xfrm>
            <a:off x="428596" y="1500174"/>
            <a:ext cx="8286808" cy="387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23850" y="2492375"/>
            <a:ext cx="8655050" cy="2592388"/>
          </a:xfrm>
          <a:prstGeom prst="rect">
            <a:avLst/>
          </a:prstGeom>
          <a:solidFill>
            <a:srgbClr val="EFFEEC"/>
          </a:solidFill>
          <a:ln w="25400" algn="ctr">
            <a:solidFill>
              <a:srgbClr val="6633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3363913" y="2913063"/>
            <a:ext cx="2144712" cy="81121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cs typeface="+mn-cs"/>
              </a:rPr>
              <a:t>Варианты КИМ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724525" y="2781300"/>
            <a:ext cx="3098800" cy="8096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cs typeface="+mn-cs"/>
              </a:rPr>
              <a:t>Дополнительные бланки ответов №2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11188" y="2781300"/>
            <a:ext cx="2362200" cy="183197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cs typeface="+mn-cs"/>
              </a:rPr>
              <a:t>Запечатанный </a:t>
            </a:r>
            <a:r>
              <a:rPr lang="ru-RU" sz="2000" b="1" dirty="0" err="1">
                <a:solidFill>
                  <a:srgbClr val="663300"/>
                </a:solidFill>
                <a:latin typeface="Cambria" panose="02040503050406030204" pitchFamily="18" charset="0"/>
                <a:cs typeface="+mn-cs"/>
              </a:rPr>
              <a:t>секьюрпак</a:t>
            </a: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cs typeface="+mn-cs"/>
              </a:rPr>
              <a:t> с комплектом документации на аудиторию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3416300" y="3857625"/>
            <a:ext cx="2087563" cy="4699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cs typeface="+mn-cs"/>
              </a:rPr>
              <a:t>Черновики</a:t>
            </a:r>
          </a:p>
        </p:txBody>
      </p:sp>
      <p:sp>
        <p:nvSpPr>
          <p:cNvPr id="59398" name="Rectangle 9"/>
          <p:cNvSpPr>
            <a:spLocks noChangeArrowheads="1"/>
          </p:cNvSpPr>
          <p:nvPr/>
        </p:nvSpPr>
        <p:spPr bwMode="auto">
          <a:xfrm>
            <a:off x="914400" y="642938"/>
            <a:ext cx="82296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cap="all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Действия руководителя в день экзамена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468313" y="1484313"/>
            <a:ext cx="2305050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Cambria" panose="02040503050406030204" pitchFamily="18" charset="0"/>
              </a:rPr>
              <a:t>не менее, чем </a:t>
            </a:r>
            <a:r>
              <a:rPr lang="en-US" altLang="ru-RU" b="1" i="1" dirty="0" err="1">
                <a:latin typeface="Cambria" panose="02040503050406030204" pitchFamily="18" charset="0"/>
              </a:rPr>
              <a:t>за</a:t>
            </a:r>
            <a:r>
              <a:rPr lang="en-US" altLang="ru-RU" b="1" i="1" dirty="0">
                <a:latin typeface="Cambria" panose="02040503050406030204" pitchFamily="18" charset="0"/>
              </a:rPr>
              <a:t> </a:t>
            </a:r>
            <a:r>
              <a:rPr lang="ru-RU" altLang="ru-RU" b="1" i="1" dirty="0">
                <a:latin typeface="Cambria" panose="02040503050406030204" pitchFamily="18" charset="0"/>
              </a:rPr>
              <a:t>     45</a:t>
            </a:r>
            <a:r>
              <a:rPr lang="en-US" altLang="ru-RU" b="1" i="1" dirty="0">
                <a:latin typeface="Cambria" panose="02040503050406030204" pitchFamily="18" charset="0"/>
              </a:rPr>
              <a:t> </a:t>
            </a:r>
            <a:r>
              <a:rPr lang="en-US" altLang="ru-RU" b="1" i="1" dirty="0" err="1">
                <a:latin typeface="Cambria" panose="02040503050406030204" pitchFamily="18" charset="0"/>
              </a:rPr>
              <a:t>минут</a:t>
            </a:r>
            <a:r>
              <a:rPr lang="ru-RU" altLang="ru-RU" dirty="0">
                <a:latin typeface="Cambria" panose="02040503050406030204" pitchFamily="18" charset="0"/>
              </a:rPr>
              <a:t> </a:t>
            </a:r>
            <a:r>
              <a:rPr lang="ru-RU" altLang="ru-RU" b="1" i="1" dirty="0">
                <a:latin typeface="Cambria" panose="02040503050406030204" pitchFamily="18" charset="0"/>
              </a:rPr>
              <a:t>до начала экзамена</a:t>
            </a:r>
          </a:p>
        </p:txBody>
      </p: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2773363" y="1484313"/>
            <a:ext cx="58308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sz="20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выдать</a:t>
            </a: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ответственным организаторам </a:t>
            </a:r>
            <a:r>
              <a:rPr lang="ru-RU" altLang="ru-RU" sz="2000" b="1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комплекты материалов для аудиторий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9401" name="Rectangle 13"/>
          <p:cNvSpPr>
            <a:spLocks noChangeArrowheads="1"/>
          </p:cNvSpPr>
          <p:nvPr/>
        </p:nvSpPr>
        <p:spPr bwMode="auto">
          <a:xfrm>
            <a:off x="2773362" y="5516563"/>
            <a:ext cx="5830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проконтролировать, чтобы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организаторы прошли в свои аудитории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715000" y="3857625"/>
            <a:ext cx="3098800" cy="8096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663300"/>
                </a:solidFill>
                <a:latin typeface="Cambria" panose="02040503050406030204" pitchFamily="18" charset="0"/>
                <a:cs typeface="+mn-cs"/>
              </a:rPr>
              <a:t>формы ППЭ-12-02, ППЭ-12-03</a:t>
            </a:r>
          </a:p>
        </p:txBody>
      </p:sp>
      <p:sp>
        <p:nvSpPr>
          <p:cNvPr id="58379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D9A1A-C49D-400D-B9AE-A2B97FCFA87C}" type="slidenum">
              <a:rPr lang="ru-RU" altLang="ru-RU" smtClean="0">
                <a:cs typeface="Arial" charset="0"/>
              </a:rPr>
              <a:pPr/>
              <a:t>32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914400" y="857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cap="all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Действия ответственного организатора в аудитории</a:t>
            </a:r>
            <a:endParaRPr lang="ru-RU" altLang="ru-RU" sz="2000" dirty="0">
              <a:latin typeface="Cambria" panose="02040503050406030204" pitchFamily="18" charset="0"/>
            </a:endParaRPr>
          </a:p>
        </p:txBody>
      </p:sp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42875" y="2071688"/>
            <a:ext cx="2643188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endParaRPr lang="ru-RU" altLang="ru-RU" b="1" i="1" dirty="0">
              <a:latin typeface="Arial" charset="0"/>
            </a:endParaRP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Cambria" panose="02040503050406030204" pitchFamily="18" charset="0"/>
              </a:rPr>
              <a:t>Не позже, чем в 9.15</a:t>
            </a:r>
            <a:r>
              <a:rPr lang="en-US" altLang="ru-RU" b="1" i="1" dirty="0">
                <a:latin typeface="Cambria" panose="02040503050406030204" pitchFamily="18" charset="0"/>
              </a:rPr>
              <a:t> </a:t>
            </a:r>
            <a:endParaRPr lang="ru-RU" altLang="ru-RU" b="1" i="1" dirty="0">
              <a:latin typeface="Cambria" panose="02040503050406030204" pitchFamily="18" charset="0"/>
            </a:endParaRPr>
          </a:p>
          <a:p>
            <a:pPr defTabSz="1028700" eaLnBrk="0" hangingPunct="0">
              <a:tabLst>
                <a:tab pos="130175" algn="l"/>
              </a:tabLst>
            </a:pPr>
            <a:endParaRPr lang="ru-RU" altLang="ru-RU" b="1" i="1" dirty="0">
              <a:latin typeface="Arial" charset="0"/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2987675" y="2000250"/>
            <a:ext cx="57991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вскрыть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аудитории и проверить его комплектацию по сопроводительному листу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вывесить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на дверь аудитории один экземпляр ведомости по форме ППЭ-05-01 «Список участников ГИА, распределенных в аудиторию»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раздать черновики на рабочие места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участников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000" dirty="0">
              <a:latin typeface="Arial" charset="0"/>
            </a:endParaRPr>
          </a:p>
          <a:p>
            <a:pPr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2928938" y="1785938"/>
            <a:ext cx="59166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endParaRPr lang="ru-RU" alt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32234" y="5729426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с КИМ вскрывается в ходе инструктажа в присутствии участников экзамена!!!</a:t>
            </a:r>
          </a:p>
        </p:txBody>
      </p:sp>
      <p:sp>
        <p:nvSpPr>
          <p:cNvPr id="6042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EC341D-339E-40FA-8C00-D0BAC065E69F}" type="slidenum">
              <a:rPr lang="ru-RU" altLang="ru-RU" smtClean="0">
                <a:cs typeface="Arial" charset="0"/>
              </a:rPr>
              <a:pPr/>
              <a:t>33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810" t="8617" r="3634" b="17836"/>
          <a:stretch>
            <a:fillRect/>
          </a:stretch>
        </p:blipFill>
        <p:spPr bwMode="auto">
          <a:xfrm>
            <a:off x="611560" y="1268760"/>
            <a:ext cx="79603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429132"/>
            <a:ext cx="171451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83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5568" t="9532" r="2756" b="42789"/>
          <a:stretch>
            <a:fillRect/>
          </a:stretch>
        </p:blipFill>
        <p:spPr bwMode="auto">
          <a:xfrm>
            <a:off x="179512" y="1628800"/>
            <a:ext cx="8748464" cy="386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8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1047751" y="986146"/>
            <a:ext cx="7818437" cy="56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ДЕЙСТВИЯ РУКОВОДИТЕЛЯ В ДЕНЬ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ЭКЗАМЕНА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3000375" y="1928813"/>
            <a:ext cx="58658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Дать указание открыть вход для участников экзамена в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ППЭ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Форма ППЭ-06, проверка документов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Акт об идентификации личности участника ГИА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» </a:t>
            </a:r>
            <a:r>
              <a:rPr lang="en-US" alt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по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форме</a:t>
            </a:r>
            <a:r>
              <a:rPr lang="en-US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ППЭ-20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98450" y="2349500"/>
            <a:ext cx="2257425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 </a:t>
            </a:r>
          </a:p>
          <a:p>
            <a:pPr defTabSz="1028700" eaLnBrk="0" hangingPunct="0">
              <a:tabLst>
                <a:tab pos="130175" algn="l"/>
              </a:tabLst>
            </a:pPr>
            <a:r>
              <a:rPr lang="ru-RU" altLang="ru-RU" b="1" i="1" dirty="0">
                <a:latin typeface="Arial" charset="0"/>
              </a:rPr>
              <a:t>        </a:t>
            </a:r>
            <a:r>
              <a:rPr lang="ru-RU" altLang="ru-RU" b="1" i="1" dirty="0">
                <a:latin typeface="Cambria" panose="02040503050406030204" pitchFamily="18" charset="0"/>
              </a:rPr>
              <a:t>В 9.15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277145" y="5805264"/>
            <a:ext cx="8740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Уполномоченный </a:t>
            </a: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представитель ГЭК контролирует вход участников в </a:t>
            </a:r>
            <a:r>
              <a:rPr lang="ru-RU" alt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sp>
        <p:nvSpPr>
          <p:cNvPr id="512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80F3-78A4-4C49-BFD9-D9AEB68C7A35}" type="slidenum">
              <a:rPr lang="ru-RU" altLang="ru-RU" smtClean="0">
                <a:cs typeface="Arial" charset="0"/>
              </a:rPr>
              <a:pPr/>
              <a:t>36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3860049"/>
            <a:ext cx="857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Если участника экзамена нет в списках, необходимо связаться с РЦОИ.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58112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Участники могут иметь при себе лекарственные препараты, если эта необходимость подтверждена медицинской справкой от лечащего врача.</a:t>
            </a:r>
          </a:p>
        </p:txBody>
      </p:sp>
    </p:spTree>
    <p:extLst>
      <p:ext uri="{BB962C8B-B14F-4D97-AF65-F5344CB8AC3E}">
        <p14:creationId xmlns:p14="http://schemas.microsoft.com/office/powerpoint/2010/main" val="21395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26715" t="8528" r="24834" b="14449"/>
          <a:stretch>
            <a:fillRect/>
          </a:stretch>
        </p:blipFill>
        <p:spPr bwMode="auto">
          <a:xfrm>
            <a:off x="2195736" y="836712"/>
            <a:ext cx="507209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ГВЭ в аудитории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24906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Сверить реквизиты документа, удостоверяющего личность участника ГВЭ, с информацией</a:t>
            </a: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, содержащейся в </a:t>
            </a:r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Ведомости учета участников ГИА и ЭМ в аудитории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249065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02649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Указать рабочее место участника ГВЭ в аудитории ППЭ</a:t>
            </a:r>
            <a:endParaRPr lang="ru-RU" b="1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026497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375464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i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Указать место в аудитории ППЭ, на котором участник ГВЭ может оставить принесенную бутылку воды</a:t>
            </a:r>
            <a:endParaRPr lang="ru-RU" b="1" i="1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754645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С 9.15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039" y="4482793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Отметить явку участника ГВЭ в аудиторию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</a:t>
            </a:r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838" y="4482793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5210941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Заполнить Ведомость коррекции персональных данных участников ГИА в аудитории (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ППЭ-12-02</a:t>
            </a: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), если требуется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5210941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5922158"/>
            <a:ext cx="432000" cy="432000"/>
          </a:xfrm>
          <a:prstGeom prst="rect">
            <a:avLst/>
          </a:prstGeom>
          <a:solidFill>
            <a:srgbClr val="663300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3298" y="592215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Проверить документ, удостоверяющий личность ассистента лица с ОВЗ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4096" t="11037" r="2221" b="7840"/>
          <a:stretch>
            <a:fillRect/>
          </a:stretch>
        </p:blipFill>
        <p:spPr bwMode="auto">
          <a:xfrm>
            <a:off x="755576" y="895311"/>
            <a:ext cx="7858179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1650" y="1084263"/>
            <a:ext cx="8229600" cy="976312"/>
          </a:xfrm>
        </p:spPr>
        <p:txBody>
          <a:bodyPr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СРОКИ ПРОВЕДЕНИЯ ГВЭ 9 в 2018 ГОДУ</a:t>
            </a:r>
            <a:b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10.11.2017 №1098 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9338"/>
              </p:ext>
            </p:extLst>
          </p:nvPr>
        </p:nvGraphicFramePr>
        <p:xfrm>
          <a:off x="652463" y="2205038"/>
          <a:ext cx="7929562" cy="2802454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2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ГВЭ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 апреля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23 апреля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история, биология, физика, география, 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25 апреля (ср)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27 апреля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обществознание, химия, литература,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информатика и ИКТ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460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F352282-47FB-4C95-A8C2-AAC04A31FD4C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4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0" y="1557338"/>
            <a:ext cx="9144000" cy="309579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В случае отсутствия в аудиторном комплекте именных бланков участника</a:t>
            </a:r>
            <a:b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rPr>
              <a:t> экзамена необходимо сообщить о данной проблеме сотрудникам РЦОИ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4497" t="10702" r="2087" b="8007"/>
          <a:stretch>
            <a:fillRect/>
          </a:stretch>
        </p:blipFill>
        <p:spPr bwMode="auto">
          <a:xfrm>
            <a:off x="1071538" y="857232"/>
            <a:ext cx="7572428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 рабочем столе участника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8" y="1556792"/>
            <a:ext cx="1428750" cy="14287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2" y="4149080"/>
            <a:ext cx="1190625" cy="1800225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728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0692" y="3178570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1089" y="3178570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0550" y="3198186"/>
            <a:ext cx="1440160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Черновики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27" y="4152093"/>
            <a:ext cx="2134298" cy="18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0" y="4149079"/>
            <a:ext cx="1523578" cy="1800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44208" y="1417638"/>
            <a:ext cx="2016224" cy="21929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Разрешенные средства воспитания и обучения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3763106"/>
            <a:ext cx="2016224" cy="21929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Специальные технические средства для лиц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99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77925"/>
            <a:ext cx="6768752" cy="158417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           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lvl="3" indent="0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УЧАСТНИКАМ РАЗРЕШАЕТСЯ ПОЛЬЗОВАТЬСЯ 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русскому языку - орфографическими и толковыми словарями.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математике - линейкой и справочными материалами, включенными в задания.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географии - непрограммируемым калькулятором, географическими атласами для 7, 8, 9 классов.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физике -непрограммируемым калькулятором.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740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043758" cy="91759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ГВЭ-9       Письменная форма</a:t>
            </a:r>
            <a:b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360" y="1628800"/>
            <a:ext cx="8229600" cy="4268799"/>
          </a:xfrm>
        </p:spPr>
        <p:txBody>
          <a:bodyPr/>
          <a:lstStyle/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химии - непрограммируемым калькулятором и справочными материалами, включенными в задания.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литературе - полными текстами художественных произведений и сборниками лирики.</a:t>
            </a: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lvl="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экзамене по информатике и ИКТ задание части 3 выполняется на компьютере.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453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433363" y="1124744"/>
            <a:ext cx="8229600" cy="54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Действия организатора в аудитории: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468313" y="2276475"/>
            <a:ext cx="84343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До начала экзамена организаторы знакомят участников с порядком проведения экзамена, правилами заполнения бланков ответов участников.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 Участникам объявляется продолжительность экзамена, порядок подачи апелляций о нарушении установленного порядка проведения экзамена по общеобразовательному предмету и о несогласии с выставленными баллами, а также время и место ознакомления с результатами экзамена.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право 10"/>
          <p:cNvSpPr/>
          <p:nvPr/>
        </p:nvSpPr>
        <p:spPr>
          <a:xfrm>
            <a:off x="539750" y="1412875"/>
            <a:ext cx="2303463" cy="11525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mbria" panose="02040503050406030204" pitchFamily="18" charset="0"/>
              </a:rPr>
              <a:t>1 часть инструктажа 9:50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555875" y="2636838"/>
            <a:ext cx="2736850" cy="11525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</a:rPr>
              <a:t>бланки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4787900" y="3789363"/>
            <a:ext cx="2447925" cy="11525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ambria" panose="02040503050406030204" pitchFamily="18" charset="0"/>
              </a:rPr>
              <a:t>10:00</a:t>
            </a:r>
          </a:p>
          <a:p>
            <a:pPr algn="ctr">
              <a:defRPr/>
            </a:pPr>
            <a:r>
              <a:rPr lang="ru-RU" dirty="0" smtClean="0">
                <a:latin typeface="Cambria" panose="02040503050406030204" pitchFamily="18" charset="0"/>
              </a:rPr>
              <a:t>2 часть инструктажа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9563" y="5229225"/>
            <a:ext cx="18732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Cambria" panose="02040503050406030204" pitchFamily="18" charset="0"/>
                <a:cs typeface="Arial" pitchFamily="34" charset="0"/>
              </a:rPr>
              <a:t>задания</a:t>
            </a:r>
            <a:endParaRPr lang="ru-RU" dirty="0">
              <a:solidFill>
                <a:srgbClr val="FFFFFF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23728" y="1058526"/>
            <a:ext cx="6897960" cy="5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cap="all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Действия организатора в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539552" y="1167726"/>
            <a:ext cx="8229600" cy="54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Выдача экзаменационных документов: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endParaRPr lang="ru-RU" altLang="ru-RU" b="1" dirty="0"/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В случае если выданный вариант оказался с полиграфическим дефектом, ответственный организатор осуществляет замену из резерва аудитории.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endParaRPr lang="ru-RU" altLang="ru-RU" sz="20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В случае 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если участнику экзамена не хватило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варианта, ответственный организатор должен обратиться к руководителю ППЭ. 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endParaRPr lang="ru-RU" alt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Варианты выдаются в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свободном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порядке.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При проведении ГВЭ по русскому языку и математике необходимо учитывать 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формат (отражен в номере варианта, первая цифра)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работы и особенности участников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Организаторы должны записать номер фактически выданного варианта в поле «Вариант» всех именных бланков участников экзамена и в «Ведомость учета участников ГИА и экзаменационных материалов в аудитории» (ППЭ-05-02) в графу «Вариант». 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u="sng" dirty="0" smtClean="0"/>
          </a:p>
          <a:p>
            <a:pPr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48</a:t>
            </a:fld>
            <a:endParaRPr lang="ru-RU" altLang="ru-RU"/>
          </a:p>
        </p:txBody>
      </p:sp>
      <p:pic>
        <p:nvPicPr>
          <p:cNvPr id="5" name="Объект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89123" r="33324" b="4538"/>
          <a:stretch/>
        </p:blipFill>
        <p:spPr bwMode="auto">
          <a:xfrm>
            <a:off x="995264" y="4869160"/>
            <a:ext cx="7691536" cy="1080120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1403648" y="4941168"/>
            <a:ext cx="144016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36613"/>
            <a:ext cx="80645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3A52FB-D810-4318-83D5-1D065639A0D9}" type="slidenum">
              <a:rPr lang="ru-RU" altLang="ru-RU" smtClean="0">
                <a:cs typeface="Arial" charset="0"/>
              </a:rPr>
              <a:pPr/>
              <a:t>49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24300" y="2420938"/>
            <a:ext cx="576263" cy="936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20458"/>
            <a:ext cx="8229600" cy="984885"/>
          </a:xfrm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СРОКИ ПРОВЕДЕНИЯ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ГВЭ 9 в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2018 ГОДУ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10.11.2017 №</a:t>
            </a: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1098</a:t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1847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74213"/>
              </p:ext>
            </p:extLst>
          </p:nvPr>
        </p:nvGraphicFramePr>
        <p:xfrm>
          <a:off x="650875" y="2276475"/>
          <a:ext cx="7929562" cy="2813369"/>
        </p:xfrm>
        <a:graphic>
          <a:graphicData uri="http://schemas.openxmlformats.org/drawingml/2006/table">
            <a:tbl>
              <a:tblPr/>
              <a:tblGrid>
                <a:gridCol w="2397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2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ГВЭ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4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история, биология, физика, география, 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8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обществознание, химия, литература,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информатика и ИКТ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484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EB551CB-803C-4264-A5C1-89C8B0C90103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534194" y="1391435"/>
            <a:ext cx="8229600" cy="4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Действия организатора в аудитории: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95288" y="2276475"/>
            <a:ext cx="85074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24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Фиксация времени начала и окончания  экзамена на доске в аудитории</a:t>
            </a:r>
          </a:p>
        </p:txBody>
      </p:sp>
      <p:pic>
        <p:nvPicPr>
          <p:cNvPr id="46084" name="Picture 6" descr="MCj03433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21163"/>
            <a:ext cx="179546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413779" cy="1143000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Продолжительность выполнения экзаменационной работы (письменная форма)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469369"/>
              </p:ext>
            </p:extLst>
          </p:nvPr>
        </p:nvGraphicFramePr>
        <p:xfrm>
          <a:off x="428596" y="2143116"/>
          <a:ext cx="8229600" cy="3939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7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anose="02040503050406030204" pitchFamily="18" charset="0"/>
                        </a:rPr>
                        <a:t>Предмет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anose="02040503050406030204" pitchFamily="18" charset="0"/>
                        </a:rPr>
                        <a:t>Продолжительность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Химия, информатика и ИКТ, география, история, иностранные языки, физика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Cambria" panose="02040503050406030204" pitchFamily="18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2 часа 30 минут (150 минут)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75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Литература, 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3 часа (180 минут)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9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3 часа 30 минут (210 минут)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9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Математика, русский язык,    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Times New Roman"/>
                          <a:cs typeface="Calibri" panose="020F0502020204030204" pitchFamily="34" charset="0"/>
                        </a:rPr>
                        <a:t>3 часа 55 минут (235 минут)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51</a:t>
            </a:fld>
            <a:endParaRPr lang="ru-RU" alt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395536" y="924701"/>
            <a:ext cx="8229600" cy="560406"/>
          </a:xfrm>
          <a:noFill/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ГВЭ для участников с ОВЗ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Продолжительность экзаменов увеличивается на 1,5 часа.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Количество участников в аудитории не более 12 человек.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Должны быть подготовлены места для ассистентов.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Участники экзамена вправе иметь при себе необходимые лекарственные препараты и приборы.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Аудитория для участников с нарушением слуха и речи может быть оборудована звукоусиливающим устройством.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Участникам с нарушением слуха и речи предоставляются инструкции для участников экзамена.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Для слабовидящих ЭМ форматируются в РЦОИ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Для участников с нарушением функций опорно-двигательного аппарата аудитория должна располагаться на 1 этаже.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339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488968"/>
          </a:xfrm>
          <a:noFill/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ГВЭ для участников с ОВЗ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8229600" cy="4054485"/>
          </a:xfrm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случае если экзамен длится 4 часа и более, для участников ГВЭ создаются условия для организации питания.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Для этого в аудитории выделяются отдельные столы (или готовится специальная аудитория).</a:t>
            </a:r>
          </a:p>
          <a:p>
            <a:pPr marL="0" indent="0"/>
            <a:endParaRPr lang="ru-RU" altLang="ru-RU" sz="3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53</a:t>
            </a:fld>
            <a:endParaRPr lang="ru-RU" alt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</a:t>
            </a:r>
            <a:b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 русскому языку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54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484" y="2839717"/>
            <a:ext cx="1743431" cy="135744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Выбор участника ГВЭ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455404" y="2860763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55405" y="3649974"/>
            <a:ext cx="845563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39961" y="1363961"/>
            <a:ext cx="1960241" cy="1325876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Изложение с творческим заданием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30064" y="2860764"/>
            <a:ext cx="1960241" cy="1336398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Сочинение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13856" y="1919724"/>
            <a:ext cx="2029079" cy="3197431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Каждая форма сдачи экзамена должна проходить </a:t>
            </a:r>
            <a:br>
              <a:rPr lang="ru-RU" sz="1593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1593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отдельной аудитории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717514" y="2860763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39195" y="3649974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39961" y="4368090"/>
            <a:ext cx="1960241" cy="1336398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Диктант (только для обучающихся с расстройствами аутистического спектра) 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361626" y="962727"/>
            <a:ext cx="8229600" cy="315770"/>
          </a:xfrm>
        </p:spPr>
        <p:txBody>
          <a:bodyPr/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Выбор формы при подаче заявления</a:t>
            </a:r>
            <a:endParaRPr lang="ru-RU" sz="2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611560" y="2420888"/>
            <a:ext cx="82153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</a:tabLst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Участникам экзамена разрешается пользоваться орфографическими и толковыми словарями. Словари предоставляются образовательной организацией, на базе которой организован ППЭ, либо образовательными организациями, учащиеся которых сдают экзамен в ППЭ. Пользование личными орфографическими словарями участникам запрещено.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56</a:t>
            </a:fld>
            <a:endParaRPr lang="ru-RU" alt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24701"/>
            <a:ext cx="6686568" cy="56040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Изложение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 hangingPunct="1"/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Творческое задание должно быть прочитано и записано на  доске (или распечатано для каждого участника экзамена). При необходимости на доске записываются имена собственные, упомянутые в тексте изложения.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Предложенный для изложения текст читается организатором в аудитории трижды. В качестве организатора проведения экзамена в форме изложения с творческим заданием привлекается специалист (например – учитель начальных классов), владеющий методикой проведения экзамена в форме изложения. Не допускается привлекать к проведению экзамена в форме изложения специалиста по этому учебному предмету, а также специалиста,  преподававшего данный предмет у данных обучающихся.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57</a:t>
            </a:fld>
            <a:endParaRPr lang="ru-RU" alt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469" y="1052736"/>
            <a:ext cx="8229600" cy="631844"/>
          </a:xfrm>
        </p:spPr>
        <p:txBody>
          <a:bodyPr/>
          <a:lstStyle/>
          <a:p>
            <a:pPr eaLnBrk="1" hangingPunct="1"/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Изложение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22" y="1784839"/>
            <a:ext cx="9001156" cy="49593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Первый раз текст читается громко, небыстро, выразительно, все слова должны звучать отчётливо. Затем выдерживается 5-минутная  пауза. Второй и третий  раз текст читается чуть медленнее (но не диктуется!), между абзацами делаются 2-секундные паузы.</a:t>
            </a:r>
          </a:p>
          <a:p>
            <a:pPr>
              <a:buFont typeface="Arial" charset="0"/>
              <a:buChar char="•"/>
              <a:defRPr/>
            </a:pPr>
            <a:endParaRPr lang="ru-RU" altLang="ru-RU" sz="1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Учащиеся имеют право делать необходимые записи в черновике.</a:t>
            </a:r>
          </a:p>
          <a:p>
            <a:pPr>
              <a:buFont typeface="Arial" charset="0"/>
              <a:buChar char="•"/>
              <a:defRPr/>
            </a:pPr>
            <a:endParaRPr lang="ru-RU" altLang="ru-RU" sz="1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Затем учащиеся приступают к написанию изложения прослушанного текста. 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954" y="4684796"/>
            <a:ext cx="84249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Во время прослушивания текста изложения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организаторы должны проследить, </a:t>
            </a:r>
          </a:p>
          <a:p>
            <a:pPr algn="ctr" eaLnBrk="1" hangingPunct="1">
              <a:spcBef>
                <a:spcPct val="30000"/>
              </a:spcBef>
            </a:pPr>
            <a:r>
              <a:rPr lang="ru-RU" alt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чтобы никто не входил в аудиторию и не выходил из нее.</a:t>
            </a:r>
            <a:endParaRPr lang="ru-RU" alt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43791"/>
            <a:ext cx="8363272" cy="642942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Для проведения экзамена у глухих и слабослышащих обучающихся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00947"/>
            <a:ext cx="8229600" cy="4525963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Привлекаются сурдопедагоги, работающие с данным контингентом обучающихся, но не ведущие данный предмет. 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После двукратного устного предъявления текста организатором для всех экзаменующихся (при желании обучающегося с нарушенным слухом обеспечивается одновременный </a:t>
            </a:r>
            <a:r>
              <a:rPr lang="ru-RU" alt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сурдоперевод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 необходимо каждому глухому и слабослышащему участнику предоставить данный текст для чтения и проведения подготовительной работы к изложению. 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Через 40 минут организатор забирает текст и обучающийся выполняет экзаменационную работу, используя подготовленные им материалы.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59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93713" y="1175613"/>
            <a:ext cx="8229600" cy="707886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СРОКИ ПРОВЕДЕНИЯ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ГВЭ 9 в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2018 ГОДУ</a:t>
            </a:r>
            <a:br>
              <a:rPr lang="ru-RU" sz="22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10.11.2017 №</a:t>
            </a: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1098</a:t>
            </a:r>
          </a:p>
        </p:txBody>
      </p:sp>
      <p:graphicFrame>
        <p:nvGraphicFramePr>
          <p:cNvPr id="1949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78349"/>
              </p:ext>
            </p:extLst>
          </p:nvPr>
        </p:nvGraphicFramePr>
        <p:xfrm>
          <a:off x="357188" y="2133600"/>
          <a:ext cx="8501062" cy="3251840"/>
        </p:xfrm>
        <a:graphic>
          <a:graphicData uri="http://schemas.openxmlformats.org/drawingml/2006/table">
            <a:tbl>
              <a:tblPr/>
              <a:tblGrid>
                <a:gridCol w="257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ГВЭ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Основной этап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25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26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29 мая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31 мая(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обществознание, биология, литература, информатика и ИКТ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физика, информатика и ИКТ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5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вт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7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химия, история, география, физика, 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9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обществознание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4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53D8521-6231-46B6-A37D-A9C0FECBA80C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4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 литературе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60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Подготовка полных текстов художественных произведений и сборников лирики (по списку)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Отдельные столы для работы с книгами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Равные условия доступа к художественным текстам для всех участников экзамена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61</a:t>
            </a:fld>
            <a:endParaRPr lang="ru-RU" alt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2738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Проведение экзамена по информатике и ИКТ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62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63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85927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Номер рабочего места участника за партой и номер ПК, за которым он будет выполнять задание части 3, должны быть одинаковыми.</a:t>
            </a:r>
          </a:p>
          <a:p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28836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+mn-cs"/>
              </a:rPr>
              <a:t>На компьютере должна быть установлена знакомая учащимся программа для работы с электронными таблицами. 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8229600" cy="512603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специалист по проведению инструктажа не позднее, чем за сутки до проведения ГИА готовит для каждого участника ГИА экзамена индивидуальное рабочее место.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 итогам проверки готовности специалист по проведению инструктажа и руководитель ППЭ составляют акт готовности аудитории и приобщают его к документам экзамена.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Части 1 и 2 выполняется участниками ГИА на бланках без использования компьютера. Часть 3 выполняется на компьютере. Для выполнения задания части 3 участникам ГИА выдается инструкция.</a:t>
            </a:r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9D4C3-2680-4536-99D7-131F24F1989A}" type="slidenum">
              <a:rPr lang="ru-RU" altLang="ru-RU" smtClean="0">
                <a:cs typeface="Arial" charset="0"/>
              </a:rPr>
              <a:pPr/>
              <a:t>64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Содержимое 2"/>
          <p:cNvSpPr>
            <a:spLocks noGrp="1"/>
          </p:cNvSpPr>
          <p:nvPr>
            <p:ph idx="1"/>
          </p:nvPr>
        </p:nvSpPr>
        <p:spPr>
          <a:xfrm>
            <a:off x="500062" y="1428750"/>
            <a:ext cx="8429655" cy="4525963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После выполнения части 3 участник экзамена под контролем специалиста по проведению инструктажа переименовывает свои ответы в соответствии номером бланка ответов №2.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После переименования файлов участник экзамена делает в бланке ответов №2 отметку о выполнении заданий.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Технический специалист записывает имена файлов в Ведомость учета ответов на задания практической части ГИА по информатике и ИКТ (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ППЭ-05-03-И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). Участник расписывается в Ведомости учета ответов на задания практической части ГИА по информатике и ИКТ (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ППЭ-05-03-И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Организатор заверяет записи в ведомости подписью.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42715-859E-4BCD-AF32-1BE4DCAB6174}" type="slidenum">
              <a:rPr lang="ru-RU" altLang="ru-RU" smtClean="0">
                <a:cs typeface="Arial" charset="0"/>
              </a:rPr>
              <a:pPr/>
              <a:t>65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1865" t="15832" r="8124" b="14629"/>
          <a:stretch>
            <a:fillRect/>
          </a:stretch>
        </p:blipFill>
        <p:spPr bwMode="auto">
          <a:xfrm>
            <a:off x="1187624" y="1196752"/>
            <a:ext cx="6956276" cy="50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8527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2800" b="1" cap="all" dirty="0" smtClean="0">
                <a:solidFill>
                  <a:srgbClr val="C00000"/>
                </a:solidFill>
                <a:latin typeface="Cambria" pitchFamily="18" charset="0"/>
              </a:rPr>
              <a:t>Общие процедурные моменты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548F-BD88-4F62-8871-72D3C91D4D79}" type="slidenum">
              <a:rPr lang="ru-RU" altLang="ru-RU" smtClean="0"/>
              <a:pPr/>
              <a:t>67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случае выхода участника ГВЭ из аудитории организатор контролирует количество оставленных на рабочем столе участника материалов.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68</a:t>
            </a:fld>
            <a:endParaRPr lang="ru-RU" alt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Если участник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ГВЭ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опоздал на экзамен,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он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 допускается к сдаче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ГВЭ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в установленном порядке, при этом время окончания экзамена не продлевается, о чем сообщается участнику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ГВЭ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Рекомендуется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составить акт в свободной форме. Указанный акт подписывает участник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ГВЭ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руководитель ППЭ и уполномоченный представитель ГЭК.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982752"/>
            <a:ext cx="8229600" cy="1261884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СРОКИ ПРОВЕДЕНИЯ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ГВЭ 9 в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2018 ГОДУ</a:t>
            </a:r>
            <a:br>
              <a:rPr lang="ru-RU" sz="2200" b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rgbClr val="700000"/>
                </a:solidFill>
                <a:latin typeface="Cambria" pitchFamily="18" charset="0"/>
              </a:rPr>
              <a:t>ОПРЕДЕЛЕНЫ ПРИКАЗОМ МИНОБРНАУКИ РОССИИ ОТ 10.11.2017 №</a:t>
            </a: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>1098</a:t>
            </a:r>
            <a:r>
              <a:rPr lang="ru-RU" sz="1800" b="1" dirty="0">
                <a:solidFill>
                  <a:srgbClr val="700000"/>
                </a:solidFill>
                <a:latin typeface="Cambria" pitchFamily="18" charset="0"/>
              </a:rPr>
              <a:t/>
            </a:r>
            <a:br>
              <a:rPr lang="ru-RU" sz="1800" b="1" dirty="0">
                <a:solidFill>
                  <a:srgbClr val="7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  <a:t/>
            </a:r>
            <a:br>
              <a:rPr lang="ru-RU" sz="1800" b="1" dirty="0" smtClean="0">
                <a:solidFill>
                  <a:srgbClr val="700000"/>
                </a:solidFill>
                <a:latin typeface="Cambria" pitchFamily="18" charset="0"/>
              </a:rPr>
            </a:br>
            <a:endParaRPr lang="ru-RU" sz="1800" b="1" dirty="0" smtClean="0">
              <a:solidFill>
                <a:srgbClr val="700000"/>
              </a:solidFill>
              <a:latin typeface="Cambria" pitchFamily="18" charset="0"/>
            </a:endParaRPr>
          </a:p>
        </p:txBody>
      </p:sp>
      <p:graphicFrame>
        <p:nvGraphicFramePr>
          <p:cNvPr id="2154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51618"/>
              </p:ext>
            </p:extLst>
          </p:nvPr>
        </p:nvGraphicFramePr>
        <p:xfrm>
          <a:off x="357188" y="2143125"/>
          <a:ext cx="8501062" cy="3062605"/>
        </p:xfrm>
        <a:graphic>
          <a:graphicData uri="http://schemas.openxmlformats.org/drawingml/2006/table">
            <a:tbl>
              <a:tblPr/>
              <a:tblGrid>
                <a:gridCol w="2570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ГВЭ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Основной этап</a:t>
                      </a:r>
                    </a:p>
                  </a:txBody>
                  <a:tcPr marL="9525" marR="9525" marT="952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20 июня (ср)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Русский язык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21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22 июня(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Обществознание,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биология, литература, информатика и ИКТ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23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сб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иностранные языки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25 июня (</a:t>
                      </a:r>
                      <a:r>
                        <a:rPr kumimoji="0" 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пн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)</a:t>
                      </a:r>
                      <a:endParaRPr kumimoji="0" lang="ru-R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история,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 химия, география, физика </a:t>
                      </a:r>
                      <a:endParaRPr lang="ru-RU" dirty="0"/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28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чт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Резерв по всем учебным предметам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ea typeface="+mn-ea"/>
                          <a:cs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29 июня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пт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Cambria" pitchFamily="18" charset="0"/>
                          <a:cs typeface="Arial" charset="0"/>
                        </a:rPr>
                        <a:t>Резерв по всем учебным предметам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mbria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53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3C63D1D-435E-4930-9BF2-004F66C51A5F}" type="slidenum">
              <a:rPr lang="ru-RU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0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501519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9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4789"/>
            <a:ext cx="8229600" cy="508918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463210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6986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НЕЯВКА НА ЭКЗАМЕН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596976"/>
              </p:ext>
            </p:extLst>
          </p:nvPr>
        </p:nvGraphicFramePr>
        <p:xfrm>
          <a:off x="179512" y="1628800"/>
          <a:ext cx="8784976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9426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728192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Отметки об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удалении,</a:t>
            </a:r>
            <a:b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err="1" smtClean="0">
                <a:solidFill>
                  <a:srgbClr val="C00000"/>
                </a:solidFill>
                <a:latin typeface="Cambria" pitchFamily="18" charset="0"/>
              </a:rPr>
              <a:t>незавершении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 экзамена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, неявке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делаются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на обоих именных бланках  (№1 и №2)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18300-CCB4-4A20-A124-404510F9F926}" type="slidenum">
              <a:rPr lang="ru-RU" altLang="ru-RU" smtClean="0"/>
              <a:pPr>
                <a:defRPr/>
              </a:pPr>
              <a:t>73</a:t>
            </a:fld>
            <a:endParaRPr lang="ru-RU" alt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89123" r="33324" b="4538"/>
          <a:stretch/>
        </p:blipFill>
        <p:spPr bwMode="auto">
          <a:xfrm>
            <a:off x="107504" y="4149080"/>
            <a:ext cx="8856984" cy="1080120"/>
          </a:xfrm>
          <a:prstGeom prst="rect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35036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10" y="1027424"/>
            <a:ext cx="8229600" cy="560406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ГВЭ в устной форме </a:t>
            </a:r>
            <a:endParaRPr lang="ru-RU" alt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проведении экзамена принимает участие экзаменатор-собеседник.</a:t>
            </a:r>
          </a:p>
          <a:p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Ответы участника протоколируются организатором на именных бланках ответов с использованием (при необходимости) дополнительных бланков ответов. </a:t>
            </a:r>
          </a:p>
          <a:p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В аудитории должна вестись аудиозапись ответа участника экзамена (</a:t>
            </a:r>
            <a:r>
              <a:rPr lang="ru-RU" alt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технический специалист</a:t>
            </a:r>
            <a:r>
              <a:rPr lang="ru-RU" altLang="ru-RU" sz="1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).</a:t>
            </a:r>
          </a:p>
          <a:p>
            <a:r>
              <a:rPr lang="ru-RU" altLang="ru-RU" sz="1800" b="1" i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используются дополнительные материалы и оборудование, указанные в Методических рекомендациях по проведению ГВЭ по соответствующему предмету.</a:t>
            </a:r>
          </a:p>
          <a:p>
            <a:r>
              <a:rPr lang="ru-RU" alt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На подготовку отводится от 20 до 60 минут.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По окончании ответа участник знакомится с протоколом.</a:t>
            </a:r>
          </a:p>
          <a:p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Аудиозаписи ответов участников сохраняются техническим специалистом с присвоением </a:t>
            </a:r>
            <a:r>
              <a:rPr lang="ru-RU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в качестве имени </a:t>
            </a:r>
            <a:r>
              <a:rPr lang="ru-RU" sz="1800" b="1">
                <a:solidFill>
                  <a:srgbClr val="FF0000"/>
                </a:solidFill>
                <a:latin typeface="Cambria" panose="02040503050406030204" pitchFamily="18" charset="0"/>
              </a:rPr>
              <a:t>уникального </a:t>
            </a:r>
            <a:r>
              <a:rPr lang="ru-RU" sz="1800" b="1" smtClean="0">
                <a:solidFill>
                  <a:srgbClr val="FF0000"/>
                </a:solidFill>
                <a:latin typeface="Cambria" panose="02040503050406030204" pitchFamily="18" charset="0"/>
              </a:rPr>
              <a:t>идентификатора</a:t>
            </a:r>
            <a:endParaRPr lang="ru-RU" altLang="ru-RU" sz="1800" b="1" i="1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74</a:t>
            </a:fld>
            <a:endParaRPr lang="ru-RU" alt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66563" name="Группа 8"/>
          <p:cNvGrpSpPr>
            <a:grpSpLocks/>
          </p:cNvGrpSpPr>
          <p:nvPr/>
        </p:nvGrpSpPr>
        <p:grpSpPr bwMode="auto">
          <a:xfrm>
            <a:off x="457200" y="3113088"/>
            <a:ext cx="441325" cy="631825"/>
            <a:chOff x="0" y="2802"/>
            <a:chExt cx="441226" cy="630322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94548" y="97350"/>
              <a:ext cx="630322" cy="441226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0" y="222939"/>
              <a:ext cx="441226" cy="190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1200" dirty="0"/>
                <a:t>5</a:t>
              </a:r>
            </a:p>
          </p:txBody>
        </p:sp>
      </p:grpSp>
      <p:grpSp>
        <p:nvGrpSpPr>
          <p:cNvPr id="66564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ПРАВИЛА ЗАПОЛНЕНИЯ БЛАНКОВ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3A17-45CC-47A2-B0A1-1DB1B23615DC}" type="slidenum">
              <a:rPr lang="ru-RU" altLang="ru-RU" smtClean="0"/>
              <a:pPr/>
              <a:t>75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Рисунок 2"/>
          <p:cNvPicPr>
            <a:picLocks noChangeAspect="1" noChangeArrowheads="1"/>
          </p:cNvPicPr>
          <p:nvPr/>
        </p:nvPicPr>
        <p:blipFill>
          <a:blip r:embed="rId2"/>
          <a:srcRect l="17638" t="8215" r="33778" b="4810"/>
          <a:stretch>
            <a:fillRect/>
          </a:stretch>
        </p:blipFill>
        <p:spPr bwMode="auto">
          <a:xfrm>
            <a:off x="2221339" y="496396"/>
            <a:ext cx="49291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497299" y="720425"/>
            <a:ext cx="1071563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2250282" y="1000125"/>
            <a:ext cx="1071562" cy="2857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ШТРИХКОД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711362" y="1035843"/>
            <a:ext cx="214313" cy="642938"/>
          </a:xfrm>
          <a:prstGeom prst="rightBrace">
            <a:avLst/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500" y="1143000"/>
            <a:ext cx="1071563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ЗАПОЛНЯЕТСЯ В РЦОИ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796543"/>
            <a:ext cx="2214562" cy="214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информация об экзамене и рассадке</a:t>
            </a:r>
          </a:p>
        </p:txBody>
      </p:sp>
      <p:sp>
        <p:nvSpPr>
          <p:cNvPr id="9" name="Овал 8"/>
          <p:cNvSpPr/>
          <p:nvPr/>
        </p:nvSpPr>
        <p:spPr>
          <a:xfrm>
            <a:off x="2607470" y="6077133"/>
            <a:ext cx="1071562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714375" y="5857875"/>
            <a:ext cx="1857375" cy="714375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ОБЯЗАТЕЛЬНОЕ ПОЛЕ ДЛЯ ЗАПОЛНЕНИЯ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714868" y="5802512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5714743" y="6073529"/>
            <a:ext cx="1000125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508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1DA25D-36DA-4557-A40F-94795138E530}" type="slidenum">
              <a:rPr lang="ru-RU" altLang="ru-RU" smtClean="0">
                <a:cs typeface="Arial" charset="0"/>
              </a:rPr>
              <a:pPr/>
              <a:t>76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Бланк ответов №1 используется на ГВЭ по биологии, физике, обществознанию, истории, информатике и ИКТ, географии, иностранным языкам (письменная часть).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77</a:t>
            </a:fld>
            <a:endParaRPr lang="ru-RU" alt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477" t="9619" r="33458" b="4609"/>
          <a:stretch>
            <a:fillRect/>
          </a:stretch>
        </p:blipFill>
        <p:spPr bwMode="auto">
          <a:xfrm>
            <a:off x="1714480" y="214290"/>
            <a:ext cx="471490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357422" y="857232"/>
            <a:ext cx="314327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572132" y="357166"/>
            <a:ext cx="2643206" cy="142876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ЗАПОЛНЯЕТСЯ ОРГАНИЗАТОРОМ ПРИ ВЫДАЧЕ ДОПОЛНИТЕЛЬНОГО БЛАНКА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78</a:t>
            </a:fld>
            <a:endParaRPr lang="ru-RU" alt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29190" y="428604"/>
            <a:ext cx="1071570" cy="285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ШТРИХКОД</a:t>
            </a:r>
            <a:endParaRPr lang="ru-RU" sz="14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6200000">
            <a:off x="1678761" y="750075"/>
            <a:ext cx="1071570" cy="285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ru-RU" sz="1400" dirty="0" smtClean="0"/>
              <a:t>ШТРИХКОД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571480"/>
            <a:ext cx="2214578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информация об экзамене и рассадке</a:t>
            </a:r>
            <a:endParaRPr lang="ru-RU" sz="1000" dirty="0"/>
          </a:p>
        </p:txBody>
      </p:sp>
      <p:sp>
        <p:nvSpPr>
          <p:cNvPr id="11" name="Овал 10"/>
          <p:cNvSpPr/>
          <p:nvPr/>
        </p:nvSpPr>
        <p:spPr>
          <a:xfrm>
            <a:off x="5143504" y="6286520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71670" y="6286520"/>
            <a:ext cx="100013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6143636" y="6000744"/>
            <a:ext cx="2143140" cy="857256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ПОДПИСЬ ОРГАНИЗАТОРА УДОСТОВЕРЯЕТ ТРИ ПРЕДЫДУЩИХ МЕТКИ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214282" y="6000768"/>
            <a:ext cx="1857388" cy="714380"/>
          </a:xfrm>
          <a:prstGeom prst="right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ОБЯЗАТЕЛЬНОЕ ПОЛЕ ДЛЯ ЗАПОЛНЕНИЯ</a:t>
            </a:r>
            <a:endParaRPr lang="ru-RU" sz="11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 flipH="1" flipV="1">
            <a:off x="1142976" y="1214422"/>
            <a:ext cx="1643074" cy="1071570"/>
          </a:xfrm>
          <a:prstGeom prst="straightConnector1">
            <a:avLst/>
          </a:prstGeom>
          <a:ln w="3175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1285852" y="1428736"/>
            <a:ext cx="1357322" cy="107157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428728" y="928670"/>
            <a:ext cx="4000528" cy="171451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28596" y="2143116"/>
            <a:ext cx="107157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ЗАПОЛНЯЕТСЯ В РЦОИ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15884" y="4289720"/>
            <a:ext cx="411209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Бланк ответов №2 двусторонний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477" t="9018" r="33458" b="4810"/>
          <a:stretch>
            <a:fillRect/>
          </a:stretch>
        </p:blipFill>
        <p:spPr bwMode="auto">
          <a:xfrm>
            <a:off x="2267744" y="404664"/>
            <a:ext cx="4071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571736" y="1000108"/>
            <a:ext cx="314327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86446" y="642918"/>
            <a:ext cx="3186106" cy="114300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ЗАПОЛНЯЕТСЯ ОРГАНИЗАТОРОМ ПРИ ВЫДАЧЕ СЛЕДУЮШЕГО ДОПОЛНИТЕЛЬНОГО БЛАНКА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79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869160"/>
            <a:ext cx="411209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ДБО №2 двусторонний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15363" name="Группа 8"/>
          <p:cNvGrpSpPr>
            <a:grpSpLocks/>
          </p:cNvGrpSpPr>
          <p:nvPr/>
        </p:nvGrpSpPr>
        <p:grpSpPr bwMode="auto">
          <a:xfrm>
            <a:off x="457200" y="3113088"/>
            <a:ext cx="441325" cy="631825"/>
            <a:chOff x="0" y="2802"/>
            <a:chExt cx="441226" cy="630322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94548" y="97350"/>
              <a:ext cx="630322" cy="441226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0" y="222939"/>
              <a:ext cx="441226" cy="190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1200" dirty="0"/>
                <a:t>2</a:t>
              </a:r>
            </a:p>
          </p:txBody>
        </p:sp>
      </p:grpSp>
      <p:grpSp>
        <p:nvGrpSpPr>
          <p:cNvPr id="15364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Подготовка к экзамену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3A17-45CC-47A2-B0A1-1DB1B23615DC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3779912" cy="1780250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Ведомость использования дополнительных бланков ответов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6195" t="9018" r="31694" b="4208"/>
          <a:stretch>
            <a:fillRect/>
          </a:stretch>
        </p:blipFill>
        <p:spPr bwMode="auto">
          <a:xfrm>
            <a:off x="4067944" y="1052736"/>
            <a:ext cx="4262457" cy="542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80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7827" name="Группа 8"/>
          <p:cNvGrpSpPr>
            <a:grpSpLocks/>
          </p:cNvGrpSpPr>
          <p:nvPr/>
        </p:nvGrpSpPr>
        <p:grpSpPr bwMode="auto">
          <a:xfrm>
            <a:off x="457200" y="3113088"/>
            <a:ext cx="441325" cy="631825"/>
            <a:chOff x="0" y="2802"/>
            <a:chExt cx="441226" cy="630322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94548" y="97350"/>
              <a:ext cx="630322" cy="441226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0" y="222939"/>
              <a:ext cx="441226" cy="190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1200" dirty="0"/>
                <a:t>6</a:t>
              </a:r>
            </a:p>
          </p:txBody>
        </p:sp>
      </p:grpSp>
      <p:grpSp>
        <p:nvGrpSpPr>
          <p:cNvPr id="77828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СБОР МАТЕРИАЛОВ </a:t>
              </a:r>
            </a:p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В АУДИТОРИИ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3A17-45CC-47A2-B0A1-1DB1B23615DC}" type="slidenum">
              <a:rPr lang="ru-RU" altLang="ru-RU" smtClean="0"/>
              <a:pPr/>
              <a:t>81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1143000" y="1000125"/>
            <a:ext cx="7475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ЗАВЕРШЕНИЕ ПРОВЕДЕНИЯ ЭКЗАМЕНА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285750" y="1643063"/>
            <a:ext cx="8858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Сбор и КОНТРОЛЬ количества бланков, сданных участниками,  ПО ТИПАМ, под роспись участника и организатора (дополнительный бланк №2 кладется за основным бланком №2)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Заполнение поля «Неявка» на всех бланках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неявившихся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участников ГИА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Заполнение ведомостей проведения экзамена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Упаковка бланков по типам в один 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в присутствии участников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Передача материалов аудитории руководителю ППЭ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dirty="0">
              <a:latin typeface="Arial" charset="0"/>
            </a:endParaRPr>
          </a:p>
        </p:txBody>
      </p:sp>
      <p:sp>
        <p:nvSpPr>
          <p:cNvPr id="1218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847A54-37C1-4D5E-9D5D-FB3EC0CE4A31}" type="slidenum">
              <a:rPr lang="ru-RU" altLang="ru-RU" smtClean="0">
                <a:cs typeface="Arial" charset="0"/>
              </a:rPr>
              <a:pPr/>
              <a:t>82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F9E8FA-C889-49DD-B035-A4D5A7D03E09}" type="slidenum">
              <a:rPr lang="ru-RU" altLang="ru-RU" smtClean="0">
                <a:cs typeface="Arial" charset="0"/>
              </a:rPr>
              <a:pPr/>
              <a:t>83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23" t="10658" r="2832" b="7938"/>
          <a:stretch/>
        </p:blipFill>
        <p:spPr bwMode="auto">
          <a:xfrm>
            <a:off x="971600" y="1268760"/>
            <a:ext cx="748883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 rot="16200000">
            <a:off x="4000215" y="2848657"/>
            <a:ext cx="107156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Arial" charset="0"/>
              </a:rPr>
              <a:t>ДЕЙСТВИЯ ОРГАНИЗАТОРА</a:t>
            </a:r>
          </a:p>
        </p:txBody>
      </p:sp>
      <p:sp>
        <p:nvSpPr>
          <p:cNvPr id="1177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ведомости ППЭ-05-02 в графу «Вариант» вписать номер фактически выданного варианта КИМ.</a:t>
            </a: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Проверить заполнение поля «Вариант» на всех именных бланках явившихся участников экзамена.</a:t>
            </a: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Поставить прочерк «</a:t>
            </a:r>
            <a:r>
              <a:rPr lang="en-US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Z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на всех неиспользованных полях для ответа в бланке №2 и дополнительных бланках №2.</a:t>
            </a:r>
          </a:p>
          <a:p>
            <a:pPr>
              <a:defRPr/>
            </a:pP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69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F8B359-4FF1-4FEA-8333-D8BF85A0C067}" type="slidenum">
              <a:rPr lang="ru-RU" altLang="ru-RU" smtClean="0">
                <a:cs typeface="Arial" charset="0"/>
              </a:rPr>
              <a:pPr/>
              <a:t>84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5" name="Объект 4"/>
          <p:cNvPicPr>
            <a:picLocks/>
          </p:cNvPicPr>
          <p:nvPr/>
        </p:nvPicPr>
        <p:blipFill>
          <a:blip r:embed="rId2"/>
          <a:srcRect l="17386" t="89124" r="33324" b="4538"/>
          <a:stretch>
            <a:fillRect/>
          </a:stretch>
        </p:blipFill>
        <p:spPr bwMode="auto">
          <a:xfrm>
            <a:off x="899592" y="3429000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331641" y="3539331"/>
            <a:ext cx="1368152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0756" y="3541613"/>
            <a:ext cx="800175" cy="6477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869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8887" r="33775" b="4349"/>
          <a:stretch>
            <a:fillRect/>
          </a:stretch>
        </p:blipFill>
        <p:spPr bwMode="auto">
          <a:xfrm>
            <a:off x="3047336" y="1278907"/>
            <a:ext cx="1568971" cy="2630220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 t="9076" r="33473" b="3972"/>
          <a:stretch>
            <a:fillRect/>
          </a:stretch>
        </p:blipFill>
        <p:spPr bwMode="auto">
          <a:xfrm>
            <a:off x="2190843" y="1626136"/>
            <a:ext cx="1640979" cy="2661240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1" y="4970022"/>
            <a:ext cx="6629815" cy="14833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БЛАНКИ ГВЭ РАСКЛАДЫВАЮТСЯ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ПО ТИПАМ </a:t>
            </a: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И УПАКОВЫВАЮТСЯ В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ОДИН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ВОЗВРАТНЫЙ СЕКЬЮРПАК!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СОПРОВОДИТЕЛЬНЫЙ ЛИСТ </a:t>
            </a:r>
            <a:r>
              <a:rPr lang="ru-RU" sz="16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ЗАПОЛНЯЕТСЯ И ВКЛАДЫВАЕТСЯ В ПРОЗРАЧНЫЙ КАРМАН СЕКЬЮРПАКА</a:t>
            </a:r>
            <a:endParaRPr lang="ru-RU" sz="16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15" y="2729111"/>
            <a:ext cx="2031648" cy="2525465"/>
          </a:xfrm>
          <a:prstGeom prst="rect">
            <a:avLst/>
          </a:prstGeom>
        </p:spPr>
      </p:pic>
      <p:sp>
        <p:nvSpPr>
          <p:cNvPr id="33" name="Штриховая стрелка вправо 32"/>
          <p:cNvSpPr/>
          <p:nvPr/>
        </p:nvSpPr>
        <p:spPr>
          <a:xfrm>
            <a:off x="5525305" y="3320371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 1 22"/>
          <p:cNvSpPr/>
          <p:nvPr/>
        </p:nvSpPr>
        <p:spPr>
          <a:xfrm>
            <a:off x="5417397" y="1265766"/>
            <a:ext cx="3024335" cy="1286591"/>
          </a:xfrm>
          <a:prstGeom prst="borderCallout1">
            <a:avLst>
              <a:gd name="adj1" fmla="val 63129"/>
              <a:gd name="adj2" fmla="val -4027"/>
              <a:gd name="adj3" fmla="val 86165"/>
              <a:gd name="adj4" fmla="val -22809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– ЗА ОСНОВНЫМ БЛАНКОМ ОТВЕТОВ КОНКРЕТНОГО УЧАСТНИКА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8321" r="33324" b="4538"/>
          <a:stretch>
            <a:fillRect/>
          </a:stretch>
        </p:blipFill>
        <p:spPr bwMode="auto">
          <a:xfrm>
            <a:off x="165208" y="1398490"/>
            <a:ext cx="1615118" cy="2661241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4" name="Рисунок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 t="9076" r="33473" b="3972"/>
          <a:stretch>
            <a:fillRect/>
          </a:stretch>
        </p:blipFill>
        <p:spPr bwMode="auto">
          <a:xfrm>
            <a:off x="2246246" y="1942452"/>
            <a:ext cx="1640979" cy="2661240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" name="Рисунок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8321" r="33324" b="4538"/>
          <a:stretch>
            <a:fillRect/>
          </a:stretch>
        </p:blipFill>
        <p:spPr bwMode="auto">
          <a:xfrm>
            <a:off x="294017" y="1685439"/>
            <a:ext cx="1615118" cy="2661241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 t="9076" r="33473" b="3972"/>
          <a:stretch>
            <a:fillRect/>
          </a:stretch>
        </p:blipFill>
        <p:spPr bwMode="auto">
          <a:xfrm>
            <a:off x="2289773" y="2200038"/>
            <a:ext cx="1640979" cy="2524156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8" name="Рисунок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8321" r="33324" b="4538"/>
          <a:stretch>
            <a:fillRect/>
          </a:stretch>
        </p:blipFill>
        <p:spPr bwMode="auto">
          <a:xfrm>
            <a:off x="466913" y="1972388"/>
            <a:ext cx="1615118" cy="2661241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13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ChangeArrowheads="1"/>
          </p:cNvSpPr>
          <p:nvPr/>
        </p:nvSpPr>
        <p:spPr bwMode="auto">
          <a:xfrm>
            <a:off x="1371600" y="642938"/>
            <a:ext cx="7772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УПАКОВКА МАТЕРИАЛОВ В АУДИТОРИИ</a:t>
            </a:r>
          </a:p>
        </p:txBody>
      </p:sp>
      <p:sp>
        <p:nvSpPr>
          <p:cNvPr id="119810" name="Rectangle 6"/>
          <p:cNvSpPr>
            <a:spLocks noChangeArrowheads="1"/>
          </p:cNvSpPr>
          <p:nvPr/>
        </p:nvSpPr>
        <p:spPr bwMode="auto">
          <a:xfrm>
            <a:off x="1000125" y="1285875"/>
            <a:ext cx="81438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i="1" u="sng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новый </a:t>
            </a:r>
            <a:r>
              <a:rPr lang="ru-RU" altLang="ru-RU" b="1" i="1" u="sng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который находился в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секьюрпаке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с бланками для ответов, необходимо упаковать: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Char char="•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ВСЕ бланки ответов №1, №2 и заполненные дополнительные №2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 том числе бланки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ответов участников, не явившихся на экзамен,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 закончивших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экзамен и удаленных с экзамена</a:t>
            </a: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i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i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i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Во вскрытый </a:t>
            </a:r>
            <a:r>
              <a:rPr lang="ru-RU" alt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в котором находились КИМ, </a:t>
            </a: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необходимо упаковать:</a:t>
            </a:r>
          </a:p>
          <a:p>
            <a:pPr marL="342900" indent="-342900" eaLnBrk="0" hangingPunct="0">
              <a:lnSpc>
                <a:spcPct val="80000"/>
              </a:lnSpc>
              <a:buClr>
                <a:schemeClr val="folHlink"/>
              </a:buClr>
              <a:buSzPct val="90000"/>
              <a:buFont typeface="Arial" charset="0"/>
              <a:buChar char="•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все КИМ (и диск, если он использовался на экзамене)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i="1" u="sng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Во вскрытый </a:t>
            </a:r>
            <a:r>
              <a:rPr lang="ru-RU" alt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секьюрпак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, в котором находились бланки ответов,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необходимо упаковать: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charset="0"/>
              <a:buChar char="•"/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все черновики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14313" y="1357313"/>
            <a:ext cx="647700" cy="10080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214313" y="3000375"/>
            <a:ext cx="647700" cy="100806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97289" name="AutoShape 9"/>
          <p:cNvSpPr>
            <a:spLocks noChangeArrowheads="1"/>
          </p:cNvSpPr>
          <p:nvPr/>
        </p:nvSpPr>
        <p:spPr bwMode="auto">
          <a:xfrm>
            <a:off x="214313" y="4214813"/>
            <a:ext cx="647700" cy="10080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0054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702935-7BED-468D-8EF9-D4A1A9EAD427}" type="slidenum">
              <a:rPr lang="ru-RU" altLang="ru-RU" smtClean="0">
                <a:cs typeface="Arial" charset="0"/>
              </a:rPr>
              <a:pPr/>
              <a:t>86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130055" name="Прямоугольник 8"/>
          <p:cNvSpPr>
            <a:spLocks noChangeArrowheads="1"/>
          </p:cNvSpPr>
          <p:nvPr/>
        </p:nvSpPr>
        <p:spPr bwMode="auto">
          <a:xfrm>
            <a:off x="1643063" y="5214938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На всех пакетах должна быть размещена информация об экзамене:</a:t>
            </a:r>
          </a:p>
          <a:p>
            <a:pPr>
              <a:buFont typeface="Arial" charset="0"/>
              <a:buNone/>
            </a:pP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Дата, предмет, номер ППЭ и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30086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SzPct val="90000"/>
              <a:buFont typeface="Arial" charset="0"/>
              <a:buNone/>
              <a:defRPr/>
            </a:pPr>
            <a:r>
              <a:rPr lang="ru-RU" alt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Сдать руководителю ППЭ, не упаковывая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учета участников и ЭМ по форме ППЭ-05-02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коррекции персональных данных по форме ППЭ-12-02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использования дополнительных бланков ответов по форме ППЭ-12-03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Неиспользованные дополнительные бланки №2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Ведомость учета ответов на задания практической части ГИА по информатике и ИКТ (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ППЭ-05-03-И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SzPct val="90000"/>
              <a:defRPr/>
            </a:pP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altLang="ru-RU" sz="2000" b="1" u="sng" dirty="0" smtClean="0">
              <a:latin typeface="Cambria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altLang="ru-RU" sz="2000" dirty="0" smtClean="0">
              <a:latin typeface="Cambria" pitchFamily="18" charset="0"/>
            </a:endParaRP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13107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D4AF30-13BB-4305-868A-11FDD1E338CC}" type="slidenum">
              <a:rPr lang="ru-RU" altLang="ru-RU" smtClean="0">
                <a:cs typeface="Arial" charset="0"/>
              </a:rPr>
              <a:pPr/>
              <a:t>87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550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5772" t="9218" r="2191" b="18437"/>
          <a:stretch>
            <a:fillRect/>
          </a:stretch>
        </p:blipFill>
        <p:spPr bwMode="auto">
          <a:xfrm>
            <a:off x="973306" y="1600200"/>
            <a:ext cx="71973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88</a:t>
            </a:fld>
            <a:endParaRPr lang="ru-RU" altLang="ru-RU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685800" y="928670"/>
            <a:ext cx="7772400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Прием апелляций </a:t>
            </a:r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685800" y="1447800"/>
            <a:ext cx="77724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dirty="0">
                <a:latin typeface="Cambria" panose="02040503050406030204" pitchFamily="18" charset="0"/>
              </a:rPr>
              <a:t>После окончания экзамена </a:t>
            </a:r>
            <a:r>
              <a:rPr lang="ru-RU" altLang="ru-RU" b="1" dirty="0">
                <a:latin typeface="Cambria" panose="02040503050406030204" pitchFamily="18" charset="0"/>
              </a:rPr>
              <a:t>участник</a:t>
            </a:r>
            <a:r>
              <a:rPr lang="ru-RU" altLang="ru-RU" dirty="0">
                <a:latin typeface="Cambria" panose="02040503050406030204" pitchFamily="18" charset="0"/>
              </a:rPr>
              <a:t> имеет право подать апелляцию о нарушении процедуры проведения экзамена.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dirty="0">
                <a:latin typeface="Cambria" panose="02040503050406030204" pitchFamily="18" charset="0"/>
              </a:rPr>
              <a:t>Апелляция </a:t>
            </a:r>
            <a:r>
              <a:rPr lang="ru-RU" altLang="ru-RU" b="1" dirty="0">
                <a:latin typeface="Cambria" panose="02040503050406030204" pitchFamily="18" charset="0"/>
              </a:rPr>
              <a:t>не принимается</a:t>
            </a:r>
            <a:r>
              <a:rPr lang="ru-RU" altLang="ru-RU" dirty="0">
                <a:latin typeface="Cambria" panose="02040503050406030204" pitchFamily="18" charset="0"/>
              </a:rPr>
              <a:t>: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dirty="0">
                <a:latin typeface="Cambria" panose="02040503050406030204" pitchFamily="18" charset="0"/>
              </a:rPr>
              <a:t>по вопросам структуры и содержания структуры КИМ;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dirty="0">
                <a:latin typeface="Cambria" panose="02040503050406030204" pitchFamily="18" charset="0"/>
              </a:rPr>
              <a:t>во вопросам, связанным с нарушением участником экзамена инструкции по заполнению бланков ответов.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b="1" dirty="0">
                <a:latin typeface="Cambria" panose="02040503050406030204" pitchFamily="18" charset="0"/>
              </a:rPr>
              <a:t>Участник</a:t>
            </a:r>
            <a:r>
              <a:rPr lang="ru-RU" altLang="ru-RU" dirty="0">
                <a:latin typeface="Cambria" panose="02040503050406030204" pitchFamily="18" charset="0"/>
              </a:rPr>
              <a:t> экзамена должен заполнить форму </a:t>
            </a:r>
            <a:r>
              <a:rPr lang="ru-RU" altLang="ru-RU" dirty="0" smtClean="0">
                <a:latin typeface="Cambria" panose="02040503050406030204" pitchFamily="18" charset="0"/>
              </a:rPr>
              <a:t>ППЭ-02 в </a:t>
            </a:r>
            <a:r>
              <a:rPr lang="ru-RU" altLang="ru-RU" dirty="0">
                <a:latin typeface="Cambria" panose="02040503050406030204" pitchFamily="18" charset="0"/>
              </a:rPr>
              <a:t>двух экземплярах и удостоверить ее у </a:t>
            </a:r>
            <a:r>
              <a:rPr lang="ru-RU" altLang="ru-RU" b="1" dirty="0">
                <a:latin typeface="Cambria" panose="02040503050406030204" pitchFamily="18" charset="0"/>
              </a:rPr>
              <a:t>уполномоченного </a:t>
            </a:r>
            <a:r>
              <a:rPr lang="ru-RU" altLang="ru-RU" b="1" dirty="0" smtClean="0">
                <a:latin typeface="Cambria" panose="02040503050406030204" pitchFamily="18" charset="0"/>
              </a:rPr>
              <a:t>представителя ГЭК</a:t>
            </a:r>
            <a:r>
              <a:rPr lang="ru-RU" altLang="ru-RU" dirty="0">
                <a:latin typeface="Cambria" panose="02040503050406030204" pitchFamily="18" charset="0"/>
              </a:rPr>
              <a:t>. Один экземпляр остается у </a:t>
            </a:r>
            <a:r>
              <a:rPr lang="ru-RU" altLang="ru-RU" b="1" dirty="0">
                <a:latin typeface="Cambria" panose="02040503050406030204" pitchFamily="18" charset="0"/>
              </a:rPr>
              <a:t>участника</a:t>
            </a:r>
            <a:r>
              <a:rPr lang="ru-RU" altLang="ru-RU" dirty="0">
                <a:latin typeface="Cambria" panose="02040503050406030204" pitchFamily="18" charset="0"/>
              </a:rPr>
              <a:t> экзамена, другой у </a:t>
            </a:r>
            <a:r>
              <a:rPr lang="ru-RU" altLang="ru-RU" b="1" dirty="0">
                <a:latin typeface="Cambria" panose="02040503050406030204" pitchFamily="18" charset="0"/>
              </a:rPr>
              <a:t>уполномоченного представителя </a:t>
            </a:r>
            <a:r>
              <a:rPr lang="ru-RU" altLang="ru-RU" b="1" dirty="0" smtClean="0">
                <a:latin typeface="Cambria" panose="02040503050406030204" pitchFamily="18" charset="0"/>
              </a:rPr>
              <a:t>ГЭК</a:t>
            </a:r>
            <a:r>
              <a:rPr lang="ru-RU" altLang="ru-RU" dirty="0">
                <a:latin typeface="Cambria" panose="02040503050406030204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ru-RU" altLang="ru-RU" dirty="0">
              <a:latin typeface="Cambria" panose="020405030504060302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b="1" dirty="0" smtClean="0">
                <a:latin typeface="Cambria" panose="02040503050406030204" pitchFamily="18" charset="0"/>
              </a:rPr>
              <a:t>Уполномоченный представитель ГЭК </a:t>
            </a:r>
            <a:r>
              <a:rPr lang="ru-RU" altLang="ru-RU" b="1" dirty="0">
                <a:latin typeface="Cambria" panose="02040503050406030204" pitchFamily="18" charset="0"/>
              </a:rPr>
              <a:t>должен выдать </a:t>
            </a:r>
            <a:r>
              <a:rPr lang="ru-RU" altLang="ru-RU" b="1" dirty="0" smtClean="0">
                <a:latin typeface="Cambria" panose="02040503050406030204" pitchFamily="18" charset="0"/>
              </a:rPr>
              <a:t>участнику уведомление </a:t>
            </a:r>
            <a:r>
              <a:rPr lang="ru-RU" altLang="ru-RU" b="1" dirty="0">
                <a:latin typeface="Cambria" panose="02040503050406030204" pitchFamily="18" charset="0"/>
              </a:rPr>
              <a:t>о сроках работы Конфликтной </a:t>
            </a:r>
            <a:r>
              <a:rPr lang="ru-RU" altLang="ru-RU" b="1" dirty="0" smtClean="0">
                <a:latin typeface="Cambria" panose="02040503050406030204" pitchFamily="18" charset="0"/>
              </a:rPr>
              <a:t>комиссии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b="1" dirty="0" smtClean="0">
                <a:latin typeface="Cambria" panose="02040503050406030204" pitchFamily="18" charset="0"/>
              </a:rPr>
              <a:t>(</a:t>
            </a:r>
            <a:r>
              <a:rPr lang="ru-RU" altLang="ru-RU" b="1" u="sng" dirty="0" smtClean="0">
                <a:latin typeface="Cambria" panose="02040503050406030204" pitchFamily="18" charset="0"/>
              </a:rPr>
              <a:t>распечатать с сайта </a:t>
            </a:r>
            <a:r>
              <a:rPr lang="en-US" altLang="ru-RU" b="1" u="sng" dirty="0" smtClean="0">
                <a:latin typeface="Cambria" panose="02040503050406030204" pitchFamily="18" charset="0"/>
              </a:rPr>
              <a:t>ege.spb.ru</a:t>
            </a:r>
            <a:r>
              <a:rPr lang="ru-RU" altLang="ru-RU" b="1" dirty="0" smtClean="0">
                <a:latin typeface="Cambria" panose="02040503050406030204" pitchFamily="18" charset="0"/>
              </a:rPr>
              <a:t>)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89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96925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Подготовка сотрудников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Ознакомление с инструкциями для сотрудников ППЭ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Ознакомление со сборником форм ППЭ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Ознакомление с инструкциями по заполнению бланков</a:t>
            </a:r>
          </a:p>
          <a:p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Предварительное обучение</a:t>
            </a:r>
            <a:r>
              <a:rPr lang="en-US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(регистрационный лист, подписи)</a:t>
            </a:r>
          </a:p>
          <a:p>
            <a:endParaRPr lang="ru-RU" alt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86019" name="Группа 8"/>
          <p:cNvGrpSpPr>
            <a:grpSpLocks/>
          </p:cNvGrpSpPr>
          <p:nvPr/>
        </p:nvGrpSpPr>
        <p:grpSpPr bwMode="auto">
          <a:xfrm>
            <a:off x="457200" y="3113088"/>
            <a:ext cx="441325" cy="631825"/>
            <a:chOff x="0" y="2802"/>
            <a:chExt cx="441226" cy="630322"/>
          </a:xfrm>
        </p:grpSpPr>
        <p:sp>
          <p:nvSpPr>
            <p:cNvPr id="13" name="Нашивка 12"/>
            <p:cNvSpPr/>
            <p:nvPr/>
          </p:nvSpPr>
          <p:spPr>
            <a:xfrm rot="5400000">
              <a:off x="-94548" y="97350"/>
              <a:ext cx="630322" cy="441226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0" y="222939"/>
              <a:ext cx="441226" cy="190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1200" dirty="0"/>
                <a:t>7</a:t>
              </a:r>
            </a:p>
          </p:txBody>
        </p:sp>
      </p:grpSp>
      <p:grpSp>
        <p:nvGrpSpPr>
          <p:cNvPr id="8602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3600" b="1" cap="all" spc="50" dirty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ea typeface="+mj-ea"/>
                  <a:cs typeface="+mj-cs"/>
                </a:rPr>
                <a:t>ЗАВЕРШЕНИЕ ЭКЗАМЕНА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3A17-45CC-47A2-B0A1-1DB1B23615DC}" type="slidenum">
              <a:rPr lang="ru-RU" altLang="ru-RU" smtClean="0"/>
              <a:pPr/>
              <a:t>90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1358900" y="1728788"/>
            <a:ext cx="1223963" cy="7191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36195" name="Text Box 7"/>
          <p:cNvSpPr txBox="1">
            <a:spLocks noChangeArrowheads="1"/>
          </p:cNvSpPr>
          <p:nvPr/>
        </p:nvSpPr>
        <p:spPr bwMode="auto">
          <a:xfrm>
            <a:off x="51593" y="1200943"/>
            <a:ext cx="26146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altLang="ru-RU" b="1" i="1" dirty="0">
                <a:solidFill>
                  <a:srgbClr val="663300"/>
                </a:solidFill>
                <a:latin typeface="Cambria" panose="02040503050406030204" pitchFamily="18" charset="0"/>
              </a:rPr>
              <a:t>В течение 15 минут после окончания  </a:t>
            </a:r>
            <a:r>
              <a:rPr lang="ru-RU" altLang="ru-RU" b="1" i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экзамена</a:t>
            </a:r>
            <a:endParaRPr lang="ru-RU" altLang="ru-RU" b="1" i="1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2666206" y="1766672"/>
            <a:ext cx="6226274" cy="42494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Передача документов из аудитории руководителю ППЭ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•	запечатанный </a:t>
            </a:r>
            <a:r>
              <a:rPr lang="ru-RU" sz="22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 с именными бланками из аудитории;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•	использованный </a:t>
            </a:r>
            <a:r>
              <a:rPr lang="ru-RU" sz="22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 со всеми вариантами 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КИМ;</a:t>
            </a:r>
            <a:endParaRPr lang="ru-RU" sz="2200" b="1" dirty="0">
              <a:solidFill>
                <a:srgbClr val="663300"/>
              </a:solidFill>
              <a:latin typeface="Cambria" panose="02040503050406030204" pitchFamily="18" charset="0"/>
            </a:endParaRP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•	использованный </a:t>
            </a:r>
            <a:r>
              <a:rPr lang="ru-RU" sz="2200" b="1" dirty="0" err="1">
                <a:solidFill>
                  <a:srgbClr val="663300"/>
                </a:solidFill>
                <a:latin typeface="Cambria" panose="02040503050406030204" pitchFamily="18" charset="0"/>
              </a:rPr>
              <a:t>секьюрпак</a:t>
            </a: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 с черновиками</a:t>
            </a:r>
          </a:p>
          <a:p>
            <a:pPr defTabSz="1028700" eaLnBrk="0" hangingPunct="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 ведомости</a:t>
            </a:r>
          </a:p>
          <a:p>
            <a:pPr defTabSz="1028700" eaLnBrk="0" hangingPunct="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200" b="1" dirty="0">
                <a:solidFill>
                  <a:srgbClr val="663300"/>
                </a:solidFill>
                <a:latin typeface="Cambria" panose="02040503050406030204" pitchFamily="18" charset="0"/>
              </a:rPr>
              <a:t>неиспользованные дополнительные бланки №</a:t>
            </a:r>
            <a:r>
              <a:rPr lang="ru-RU" sz="2200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2</a:t>
            </a:r>
            <a:endParaRPr lang="ru-RU" sz="2200" b="1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13619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7336C-CA96-448B-A604-D674CEA8565D}" type="slidenum">
              <a:rPr lang="ru-RU" altLang="ru-RU" smtClean="0">
                <a:cs typeface="Arial" charset="0"/>
              </a:rPr>
              <a:pPr/>
              <a:t>91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AutoShape 5"/>
          <p:cNvSpPr>
            <a:spLocks noChangeArrowheads="1"/>
          </p:cNvSpPr>
          <p:nvPr/>
        </p:nvSpPr>
        <p:spPr bwMode="auto">
          <a:xfrm>
            <a:off x="1358900" y="1728788"/>
            <a:ext cx="1223963" cy="7191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15646" tIns="57824" rIns="115646" bIns="57824" anchor="ctr">
            <a:spAutoFit/>
          </a:bodyPr>
          <a:lstStyle/>
          <a:p>
            <a:pPr>
              <a:defRPr/>
            </a:pPr>
            <a:endParaRPr lang="ru-RU">
              <a:latin typeface="Arial" panose="020B0604020202020204" pitchFamily="34" charset="0"/>
              <a:cs typeface="+mn-cs"/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107504" y="387252"/>
            <a:ext cx="8856984" cy="65650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Руководитель </a:t>
            </a:r>
            <a:r>
              <a:rPr lang="ru-RU" b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ППЭ формирует комплект </a:t>
            </a: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документов для отправки в РЦОИ: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ППЭ-13 "Протокол учета и передачи на обработку ЭМ ППЭ"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ППЭ-21 "Акт об удалении участника ГИА"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Уведомление о необходимости явки в КО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ППЭ-22 "Акт о досрочном завершении экзамена"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ППЭ-12-02 "Ведомость коррекции персональных данных участников ГИА в аудитории "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ППЭ-05-02 "Ведомость учета участников ГИА и ЭМ в аудитории  (в порядке возрастания номеров аудиторий)</a:t>
            </a:r>
          </a:p>
          <a:p>
            <a:pPr>
              <a:defRPr/>
            </a:pPr>
            <a:r>
              <a:rPr lang="ru-RU" alt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ППЭ-12-03 Ведомость использования доп. бланков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ППЭ-20 "Протокол идентификации личности участника ГИА"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ППЭ-07 Список лиц, допущенных в ППЭ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ППЭ-02 "Апелляция о нарушении порядка проведения ГИА"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ППЭ-03 "Протокол рассмотрения апелляции "</a:t>
            </a:r>
          </a:p>
          <a:p>
            <a:pPr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 ППЭ-18 Акты общественного наблюдения</a:t>
            </a:r>
          </a:p>
          <a:p>
            <a:pPr>
              <a:defRPr/>
            </a:pPr>
            <a:r>
              <a:rPr lang="ru-RU" b="1" i="1" dirty="0">
                <a:solidFill>
                  <a:srgbClr val="663300"/>
                </a:solidFill>
                <a:latin typeface="Cambria" panose="02040503050406030204" pitchFamily="18" charset="0"/>
              </a:rPr>
              <a:t>ППЭ-05-03-И Ведомость учета ответов на задания практической части ГИА по информатике и ИКТ</a:t>
            </a:r>
          </a:p>
          <a:p>
            <a:pPr>
              <a:defRPr/>
            </a:pPr>
            <a:r>
              <a:rPr lang="ru-RU" b="1" i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Служебные записки, </a:t>
            </a:r>
            <a:r>
              <a:rPr lang="ru-RU" b="1" i="1" dirty="0" err="1" smtClean="0">
                <a:solidFill>
                  <a:srgbClr val="663300"/>
                </a:solidFill>
                <a:latin typeface="Cambria" panose="02040503050406030204" pitchFamily="18" charset="0"/>
              </a:rPr>
              <a:t>флеш</a:t>
            </a:r>
            <a:r>
              <a:rPr lang="ru-RU" b="1" i="1" dirty="0" smtClean="0">
                <a:solidFill>
                  <a:srgbClr val="663300"/>
                </a:solidFill>
                <a:latin typeface="Cambria" panose="02040503050406030204" pitchFamily="18" charset="0"/>
              </a:rPr>
              <a:t>-носители</a:t>
            </a:r>
            <a:endParaRPr lang="ru-RU" b="1" dirty="0">
              <a:solidFill>
                <a:srgbClr val="663300"/>
              </a:solidFill>
              <a:latin typeface="Cambria" panose="02040503050406030204" pitchFamily="18" charset="0"/>
            </a:endParaRP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b="1" dirty="0">
                <a:solidFill>
                  <a:srgbClr val="663300"/>
                </a:solidFill>
                <a:latin typeface="Cambria" panose="02040503050406030204" pitchFamily="18" charset="0"/>
              </a:rPr>
              <a:t>Передает все материалы для доставки в РЦОИ на обработку не позже, чем через 1 час после окончания экзамена.</a:t>
            </a:r>
          </a:p>
        </p:txBody>
      </p:sp>
      <p:sp>
        <p:nvSpPr>
          <p:cNvPr id="13619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67336C-CA96-448B-A604-D674CEA8565D}" type="slidenum">
              <a:rPr lang="ru-RU" altLang="ru-RU" smtClean="0">
                <a:cs typeface="Arial" charset="0"/>
              </a:rPr>
              <a:pPr/>
              <a:t>92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971" t="11022" r="3153" b="10020"/>
          <a:stretch>
            <a:fillRect/>
          </a:stretch>
        </p:blipFill>
        <p:spPr bwMode="auto">
          <a:xfrm>
            <a:off x="642911" y="928670"/>
            <a:ext cx="8286808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93</a:t>
            </a:fld>
            <a:endParaRPr lang="ru-RU" altLang="ru-RU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6307-28E4-4896-8835-31D3289A682F}" type="slidenum">
              <a:rPr lang="ru-RU" altLang="ru-RU" smtClean="0"/>
              <a:pPr/>
              <a:t>94</a:t>
            </a:fld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5131" t="9218" r="3314" b="4810"/>
          <a:stretch>
            <a:fillRect/>
          </a:stretch>
        </p:blipFill>
        <p:spPr bwMode="auto">
          <a:xfrm>
            <a:off x="971600" y="908720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BE620C-D2B8-4386-834D-F595977A054A}" type="slidenum">
              <a:rPr lang="ru-RU" altLang="ru-RU" smtClean="0">
                <a:cs typeface="Arial" charset="0"/>
              </a:rPr>
              <a:pPr/>
              <a:t>95</a:t>
            </a:fld>
            <a:endParaRPr lang="ru-RU" altLang="ru-RU" smtClean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33266593"/>
              </p:ext>
            </p:extLst>
          </p:nvPr>
        </p:nvGraphicFramePr>
        <p:xfrm>
          <a:off x="10080" y="1484784"/>
          <a:ext cx="88103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6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Акт общественного наблюдения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17638" t="8818" r="33618" b="5010"/>
          <a:stretch>
            <a:fillRect/>
          </a:stretch>
        </p:blipFill>
        <p:spPr bwMode="auto">
          <a:xfrm>
            <a:off x="827584" y="1417638"/>
            <a:ext cx="35719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17958" t="8417" r="33458" b="5210"/>
          <a:stretch>
            <a:fillRect/>
          </a:stretch>
        </p:blipFill>
        <p:spPr bwMode="auto">
          <a:xfrm>
            <a:off x="4644008" y="1381919"/>
            <a:ext cx="35004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96</a:t>
            </a:fld>
            <a:endParaRPr lang="ru-RU" altLang="ru-RU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 l="17638" t="28457" r="33618" b="36874"/>
          <a:stretch>
            <a:fillRect/>
          </a:stretch>
        </p:blipFill>
        <p:spPr bwMode="auto">
          <a:xfrm>
            <a:off x="120391" y="1268760"/>
            <a:ext cx="7531770" cy="480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619868" y="1710440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7091264" y="1781878"/>
            <a:ext cx="285752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7634516" y="1567564"/>
            <a:ext cx="1302290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97</a:t>
            </a:fld>
            <a:endParaRPr lang="ru-RU" altLang="ru-RU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638" t="66333" r="33618" b="13627"/>
          <a:stretch>
            <a:fillRect/>
          </a:stretch>
        </p:blipFill>
        <p:spPr bwMode="auto">
          <a:xfrm>
            <a:off x="179512" y="1988840"/>
            <a:ext cx="76328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множение 4"/>
          <p:cNvSpPr/>
          <p:nvPr/>
        </p:nvSpPr>
        <p:spPr>
          <a:xfrm flipV="1">
            <a:off x="7236296" y="2507215"/>
            <a:ext cx="285752" cy="3571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12228" y="2500306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7812360" y="2357430"/>
            <a:ext cx="118876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98</a:t>
            </a:fld>
            <a:endParaRPr lang="ru-RU" altLang="ru-RU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958" t="48698" r="33458" b="30260"/>
          <a:stretch>
            <a:fillRect/>
          </a:stretch>
        </p:blipFill>
        <p:spPr bwMode="auto">
          <a:xfrm>
            <a:off x="142877" y="2132856"/>
            <a:ext cx="7000891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множение 4"/>
          <p:cNvSpPr/>
          <p:nvPr/>
        </p:nvSpPr>
        <p:spPr>
          <a:xfrm flipV="1">
            <a:off x="6553200" y="2571744"/>
            <a:ext cx="285752" cy="35719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36" y="2500306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7152471" y="2357430"/>
            <a:ext cx="157160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99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18659</TotalTime>
  <Words>3443</Words>
  <Application>Microsoft Office PowerPoint</Application>
  <PresentationFormat>Экран (4:3)</PresentationFormat>
  <Paragraphs>699</Paragraphs>
  <Slides>101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7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СРОКИ ПРОВЕДЕНИЯ ГВЭ 9 в 2018 ГОДУ ОПРЕДЕЛЕНЫ ПРИКАЗОМ МИНОБРНАУКИ РОССИИ ОТ 10.11.2017 №1098  </vt:lpstr>
      <vt:lpstr>СРОКИ ПРОВЕДЕНИЯ ГВЭ 9 в 2018 ГОДУ ОПРЕДЕЛЕНЫ ПРИКАЗОМ МИНОБРНАУКИ РОССИИ ОТ 10.11.2017 №1098 </vt:lpstr>
      <vt:lpstr>СРОКИ ПРОВЕДЕНИЯ ГВЭ 9 в 2018 ГОДУ ОПРЕДЕЛЕНЫ ПРИКАЗОМ МИНОБРНАУКИ РОССИИ ОТ 10.11.2017 №1098</vt:lpstr>
      <vt:lpstr>СРОКИ ПРОВЕДЕНИЯ ГВЭ 9 в 2018 ГОДУ ОПРЕДЕЛЕНЫ ПРИКАЗОМ МИНОБРНАУКИ РОССИИ ОТ 10.11.2017 №1098  </vt:lpstr>
      <vt:lpstr> </vt:lpstr>
      <vt:lpstr>Подготовка сотрудников</vt:lpstr>
      <vt:lpstr>ПОДГОТОВКА ПОМЕЩЕНИЙ</vt:lpstr>
      <vt:lpstr>Презентация PowerPoint</vt:lpstr>
      <vt:lpstr>СХЕМА АУДИТОРИИ ППЭ ГИА 9</vt:lpstr>
      <vt:lpstr>Подготовка инструктивных материалов </vt:lpstr>
      <vt:lpstr>Презентация PowerPoint</vt:lpstr>
      <vt:lpstr>Подготовка документов для проведения экзамена в ППЭ</vt:lpstr>
      <vt:lpstr>Подготовка черновиков (по 2 листа на участника) со штампом ОО-ППЭ   </vt:lpstr>
      <vt:lpstr>Презентация PowerPoint</vt:lpstr>
      <vt:lpstr>Презентация PowerPoint</vt:lpstr>
      <vt:lpstr>Презентация PowerPoint</vt:lpstr>
      <vt:lpstr>АКТ ГОТОВНОСТИ ППЭ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 отсутствия в аудиторном комплекте именных бланков участника  экзамена необходимо сообщить о данной проблеме сотрудникам РЦОИ</vt:lpstr>
      <vt:lpstr>Презентация PowerPoint</vt:lpstr>
      <vt:lpstr>На рабочем столе участника</vt:lpstr>
      <vt:lpstr>ГВЭ-9           Письменная форма </vt:lpstr>
      <vt:lpstr>ГВЭ-9       Письменная форма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Продолжительность выполнения экзаменационной работы (письменная форма)</vt:lpstr>
      <vt:lpstr>Проведение ГВЭ для участников с ОВЗ</vt:lpstr>
      <vt:lpstr>Проведение ГВЭ для участников с ОВЗ</vt:lpstr>
      <vt:lpstr>Проведение экзамена по  русскому языку</vt:lpstr>
      <vt:lpstr>Выбор формы при подаче заявления</vt:lpstr>
      <vt:lpstr>Презентация PowerPoint</vt:lpstr>
      <vt:lpstr>Изложение</vt:lpstr>
      <vt:lpstr>Изложение</vt:lpstr>
      <vt:lpstr>Для проведения экзамена у глухих и слабослышащих обучающихся</vt:lpstr>
      <vt:lpstr>Проведение экзамена по литературе</vt:lpstr>
      <vt:lpstr>Презентация PowerPoint</vt:lpstr>
      <vt:lpstr>Проведение экзамена по информатике и ИКТ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процедурные моменты</vt:lpstr>
      <vt:lpstr>Презентация PowerPoint</vt:lpstr>
      <vt:lpstr>Презентация PowerPoint</vt:lpstr>
      <vt:lpstr>Удаление участника с экзамена</vt:lpstr>
      <vt:lpstr>Досрочное завершение экзамена по уважительной причине</vt:lpstr>
      <vt:lpstr>НЕЯВКА НА ЭКЗАМЕН</vt:lpstr>
      <vt:lpstr>Отметки об удалении, незавершении экзамена, неявке  делаются на обоих именных бланках  (№1 и №2)</vt:lpstr>
      <vt:lpstr>ГВЭ в устной форме </vt:lpstr>
      <vt:lpstr> </vt:lpstr>
      <vt:lpstr>Презентация PowerPoint</vt:lpstr>
      <vt:lpstr>Презентация PowerPoint</vt:lpstr>
      <vt:lpstr>Презентация PowerPoint</vt:lpstr>
      <vt:lpstr>ЗАПОЛНЯЕТСЯ ОРГАНИЗАТОРОМ ПРИ ВЫДАЧЕ СЛЕДУЮШЕГО ДОПОЛНИТЕЛЬНОГО БЛАНКА</vt:lpstr>
      <vt:lpstr>Ведомость использования дополнительных бланков ответов</vt:lpstr>
      <vt:lpstr> </vt:lpstr>
      <vt:lpstr>Презентация PowerPoint</vt:lpstr>
      <vt:lpstr>Презентация PowerPoint</vt:lpstr>
      <vt:lpstr>ДЕЙСТВИЯ ОРГАНИЗАТОРА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 общественного наблюдения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Мария Яковлева</cp:lastModifiedBy>
  <cp:revision>766</cp:revision>
  <dcterms:created xsi:type="dcterms:W3CDTF">2009-04-24T07:03:57Z</dcterms:created>
  <dcterms:modified xsi:type="dcterms:W3CDTF">2018-05-22T09:27:59Z</dcterms:modified>
</cp:coreProperties>
</file>