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661" r:id="rId3"/>
    <p:sldId id="647" r:id="rId4"/>
    <p:sldId id="648" r:id="rId5"/>
    <p:sldId id="649" r:id="rId6"/>
    <p:sldId id="650" r:id="rId7"/>
    <p:sldId id="652" r:id="rId8"/>
    <p:sldId id="653" r:id="rId9"/>
    <p:sldId id="654" r:id="rId10"/>
    <p:sldId id="655" r:id="rId11"/>
    <p:sldId id="656" r:id="rId12"/>
    <p:sldId id="659" r:id="rId13"/>
    <p:sldId id="657" r:id="rId14"/>
    <p:sldId id="658" r:id="rId15"/>
  </p:sldIdLst>
  <p:sldSz cx="9144000" cy="6858000" type="screen4x3"/>
  <p:notesSz cx="6669088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84404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97" autoAdjust="0"/>
  </p:normalViewPr>
  <p:slideViewPr>
    <p:cSldViewPr>
      <p:cViewPr varScale="1">
        <p:scale>
          <a:sx n="102" d="100"/>
          <a:sy n="102" d="100"/>
        </p:scale>
        <p:origin x="127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20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09A17F-249D-48C8-9BCA-57D0D9B0C3CA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21ACC5C-4DFA-40B4-8A7A-E61BA42F38B8}" type="pres">
      <dgm:prSet presAssocID="{AA09A17F-249D-48C8-9BCA-57D0D9B0C3C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1049CB5-2D76-4027-9C30-BA0CA07F06BE}" type="presOf" srcId="{AA09A17F-249D-48C8-9BCA-57D0D9B0C3CA}" destId="{621ACC5C-4DFA-40B4-8A7A-E61BA42F38B8}" srcOrd="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3C2DDC-1CA2-4779-96B8-2AE4F74280A2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B5E9DE-27AA-4E46-99A9-BF3B721C2517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 rtl="0" eaLnBrk="0" fontAlgn="base" hangingPunct="0">
            <a:spcBef>
              <a:spcPct val="0"/>
            </a:spcBef>
            <a:spcAft>
              <a:spcPct val="0"/>
            </a:spcAft>
          </a:pPr>
          <a:r>
            <a:rPr lang="ru-RU" sz="2000" b="1" kern="10" dirty="0" smtClean="0">
              <a:ln w="9525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Cambria"/>
              <a:ea typeface="+mn-ea"/>
              <a:cs typeface="Arial" charset="0"/>
            </a:rPr>
            <a:t>Основанием для проведения экзамена на дому </a:t>
          </a:r>
        </a:p>
        <a:p>
          <a:pPr algn="ctr" rtl="0" eaLnBrk="0" fontAlgn="base" hangingPunct="0">
            <a:spcBef>
              <a:spcPct val="0"/>
            </a:spcBef>
            <a:spcAft>
              <a:spcPct val="0"/>
            </a:spcAft>
          </a:pPr>
          <a:r>
            <a:rPr lang="ru-RU" sz="2000" b="1" kern="10" smtClean="0">
              <a:ln w="9525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Cambria"/>
              <a:ea typeface="+mn-ea"/>
              <a:cs typeface="Arial" charset="0"/>
            </a:rPr>
            <a:t>или </a:t>
          </a:r>
        </a:p>
        <a:p>
          <a:pPr algn="ctr" rtl="0" eaLnBrk="0" fontAlgn="base" hangingPunct="0">
            <a:spcBef>
              <a:spcPct val="0"/>
            </a:spcBef>
            <a:spcAft>
              <a:spcPct val="0"/>
            </a:spcAft>
          </a:pPr>
          <a:r>
            <a:rPr lang="ru-RU" sz="2000" b="1" kern="10" smtClean="0">
              <a:ln w="9525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Cambria"/>
              <a:ea typeface="+mn-ea"/>
              <a:cs typeface="Arial" charset="0"/>
            </a:rPr>
            <a:t>в </a:t>
          </a:r>
          <a:r>
            <a:rPr lang="ru-RU" sz="2000" b="1" kern="10" dirty="0" smtClean="0">
              <a:ln w="9525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Cambria"/>
              <a:ea typeface="+mn-ea"/>
              <a:cs typeface="Arial" charset="0"/>
            </a:rPr>
            <a:t>медицинской организации является: </a:t>
          </a:r>
          <a:endParaRPr lang="ru-RU" sz="2000" b="1" kern="10" dirty="0">
            <a:ln w="9525">
              <a:noFill/>
              <a:round/>
              <a:headEnd/>
              <a:tailEnd/>
            </a:ln>
            <a:solidFill>
              <a:schemeClr val="accent2">
                <a:lumMod val="75000"/>
              </a:schemeClr>
            </a:solidFill>
            <a:latin typeface="Cambria"/>
            <a:ea typeface="+mn-ea"/>
            <a:cs typeface="Arial" charset="0"/>
          </a:endParaRPr>
        </a:p>
      </dgm:t>
    </dgm:pt>
    <dgm:pt modelId="{2E254FD6-076E-4444-929C-C73B9361690D}" type="parTrans" cxnId="{02CE1E01-43EC-48E6-BFA8-2910A627D03B}">
      <dgm:prSet/>
      <dgm:spPr/>
      <dgm:t>
        <a:bodyPr/>
        <a:lstStyle/>
        <a:p>
          <a:endParaRPr lang="ru-RU"/>
        </a:p>
      </dgm:t>
    </dgm:pt>
    <dgm:pt modelId="{26D71BBD-DB86-44D9-A231-6D964CFE59E7}" type="sibTrans" cxnId="{02CE1E01-43EC-48E6-BFA8-2910A627D03B}">
      <dgm:prSet/>
      <dgm:spPr/>
      <dgm:t>
        <a:bodyPr/>
        <a:lstStyle/>
        <a:p>
          <a:endParaRPr lang="ru-RU"/>
        </a:p>
      </dgm:t>
    </dgm:pt>
    <dgm:pt modelId="{D4A0BC4F-BED7-42D6-A68A-6A1041CFEFCC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2000" b="1" kern="10" dirty="0" smtClean="0">
              <a:ln w="9525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Cambria"/>
              <a:ea typeface="+mn-ea"/>
              <a:cs typeface="Arial" charset="0"/>
            </a:rPr>
            <a:t>Заключение медицинской организации</a:t>
          </a:r>
          <a:endParaRPr lang="ru-RU" sz="2000" b="1" kern="10" dirty="0">
            <a:ln w="9525">
              <a:noFill/>
              <a:round/>
              <a:headEnd/>
              <a:tailEnd/>
            </a:ln>
            <a:solidFill>
              <a:schemeClr val="accent2">
                <a:lumMod val="75000"/>
              </a:schemeClr>
            </a:solidFill>
            <a:latin typeface="Cambria"/>
            <a:ea typeface="+mn-ea"/>
            <a:cs typeface="Arial" charset="0"/>
          </a:endParaRPr>
        </a:p>
      </dgm:t>
    </dgm:pt>
    <dgm:pt modelId="{6700ECDA-78CE-4748-AC3E-8B4CCD6CE4B9}" type="parTrans" cxnId="{95F74D61-5815-4EDB-84E3-7810178CFE9A}">
      <dgm:prSet/>
      <dgm:spPr/>
      <dgm:t>
        <a:bodyPr/>
        <a:lstStyle/>
        <a:p>
          <a:endParaRPr lang="ru-RU"/>
        </a:p>
      </dgm:t>
    </dgm:pt>
    <dgm:pt modelId="{8FE00AB7-1A45-47B2-8D18-8395970DB078}" type="sibTrans" cxnId="{95F74D61-5815-4EDB-84E3-7810178CFE9A}">
      <dgm:prSet/>
      <dgm:spPr/>
      <dgm:t>
        <a:bodyPr/>
        <a:lstStyle/>
        <a:p>
          <a:endParaRPr lang="ru-RU"/>
        </a:p>
      </dgm:t>
    </dgm:pt>
    <dgm:pt modelId="{92143678-346B-4A74-9CFF-0BF4E42A79DB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2000" b="1" kern="10" dirty="0" smtClean="0">
              <a:ln w="9525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Cambria"/>
              <a:ea typeface="+mn-ea"/>
              <a:cs typeface="Arial" charset="0"/>
            </a:rPr>
            <a:t>Заключение ЦПМПК </a:t>
          </a:r>
        </a:p>
        <a:p>
          <a:r>
            <a:rPr lang="ru-RU" sz="2000" b="1" kern="10" dirty="0" smtClean="0">
              <a:ln w="9525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Cambria"/>
              <a:ea typeface="+mn-ea"/>
              <a:cs typeface="Arial" charset="0"/>
            </a:rPr>
            <a:t>(для обучающихся ОУ, экстернов, СПО, ВПЛ)</a:t>
          </a:r>
          <a:endParaRPr lang="ru-RU" sz="2000" b="1" kern="10" dirty="0">
            <a:ln w="9525">
              <a:noFill/>
              <a:round/>
              <a:headEnd/>
              <a:tailEnd/>
            </a:ln>
            <a:solidFill>
              <a:schemeClr val="accent2">
                <a:lumMod val="75000"/>
              </a:schemeClr>
            </a:solidFill>
            <a:latin typeface="Cambria"/>
            <a:ea typeface="+mn-ea"/>
            <a:cs typeface="Arial" charset="0"/>
          </a:endParaRPr>
        </a:p>
      </dgm:t>
    </dgm:pt>
    <dgm:pt modelId="{0285D42B-C9A9-44BB-92B5-950034731F7E}" type="parTrans" cxnId="{C79F9AC0-A35D-49A7-9C6B-DC4AE51997B8}">
      <dgm:prSet/>
      <dgm:spPr/>
      <dgm:t>
        <a:bodyPr/>
        <a:lstStyle/>
        <a:p>
          <a:endParaRPr lang="ru-RU"/>
        </a:p>
      </dgm:t>
    </dgm:pt>
    <dgm:pt modelId="{92BE5F1B-8C1D-403D-85A8-0CC333C70689}" type="sibTrans" cxnId="{C79F9AC0-A35D-49A7-9C6B-DC4AE51997B8}">
      <dgm:prSet/>
      <dgm:spPr/>
      <dgm:t>
        <a:bodyPr/>
        <a:lstStyle/>
        <a:p>
          <a:endParaRPr lang="ru-RU"/>
        </a:p>
      </dgm:t>
    </dgm:pt>
    <dgm:pt modelId="{932306D7-5391-4AE2-A739-31101E97CC23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2000" b="1" kern="10" dirty="0" smtClean="0">
              <a:ln w="9525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Cambria"/>
              <a:ea typeface="+mn-ea"/>
              <a:cs typeface="Arial" charset="0"/>
            </a:rPr>
            <a:t>Заключение ТПМПК </a:t>
          </a:r>
        </a:p>
        <a:p>
          <a:r>
            <a:rPr lang="ru-RU" sz="2000" b="1" kern="10" dirty="0" smtClean="0">
              <a:ln w="9525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Cambria"/>
              <a:ea typeface="+mn-ea"/>
              <a:cs typeface="Arial" charset="0"/>
            </a:rPr>
            <a:t>(для обучающихся  коррекционных ОУ/коррекционных классов)</a:t>
          </a:r>
          <a:endParaRPr lang="ru-RU" sz="2000" b="1" kern="10" dirty="0">
            <a:ln w="9525">
              <a:noFill/>
              <a:round/>
              <a:headEnd/>
              <a:tailEnd/>
            </a:ln>
            <a:solidFill>
              <a:schemeClr val="accent2">
                <a:lumMod val="75000"/>
              </a:schemeClr>
            </a:solidFill>
            <a:latin typeface="Cambria"/>
            <a:ea typeface="+mn-ea"/>
            <a:cs typeface="Arial" charset="0"/>
          </a:endParaRPr>
        </a:p>
      </dgm:t>
    </dgm:pt>
    <dgm:pt modelId="{66679748-FF36-4369-8194-7EA56127CAA6}" type="parTrans" cxnId="{44AE6C5D-185B-41B4-9830-D91287DA8E30}">
      <dgm:prSet/>
      <dgm:spPr/>
      <dgm:t>
        <a:bodyPr/>
        <a:lstStyle/>
        <a:p>
          <a:endParaRPr lang="ru-RU"/>
        </a:p>
      </dgm:t>
    </dgm:pt>
    <dgm:pt modelId="{60DCB14F-38A0-47A5-9632-323C731FA2B6}" type="sibTrans" cxnId="{44AE6C5D-185B-41B4-9830-D91287DA8E30}">
      <dgm:prSet/>
      <dgm:spPr/>
      <dgm:t>
        <a:bodyPr/>
        <a:lstStyle/>
        <a:p>
          <a:endParaRPr lang="ru-RU"/>
        </a:p>
      </dgm:t>
    </dgm:pt>
    <dgm:pt modelId="{2A260533-1A0D-4C9D-84C8-0129066E945A}" type="pres">
      <dgm:prSet presAssocID="{343C2DDC-1CA2-4779-96B8-2AE4F74280A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513724-6982-4E78-B7E0-91DA1146FDB1}" type="pres">
      <dgm:prSet presAssocID="{02B5E9DE-27AA-4E46-99A9-BF3B721C2517}" presName="roof" presStyleLbl="dkBgShp" presStyleIdx="0" presStyleCnt="2"/>
      <dgm:spPr/>
      <dgm:t>
        <a:bodyPr/>
        <a:lstStyle/>
        <a:p>
          <a:endParaRPr lang="ru-RU"/>
        </a:p>
      </dgm:t>
    </dgm:pt>
    <dgm:pt modelId="{9A4062B6-57CC-433E-874D-3501F86E18C9}" type="pres">
      <dgm:prSet presAssocID="{02B5E9DE-27AA-4E46-99A9-BF3B721C2517}" presName="pillars" presStyleCnt="0"/>
      <dgm:spPr/>
    </dgm:pt>
    <dgm:pt modelId="{7055A7D3-89B1-4B9D-AADE-156161CE452E}" type="pres">
      <dgm:prSet presAssocID="{02B5E9DE-27AA-4E46-99A9-BF3B721C2517}" presName="pillar1" presStyleLbl="node1" presStyleIdx="0" presStyleCnt="3" custScaleX="100293" custLinFactNeighborY="-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5278DC-D47F-484F-987F-3A9631067B54}" type="pres">
      <dgm:prSet presAssocID="{92143678-346B-4A74-9CFF-0BF4E42A79DB}" presName="pillarX" presStyleLbl="node1" presStyleIdx="1" presStyleCnt="3" custLinFactNeighborX="172" custLinFactNeighborY="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08900F-39FB-4D76-AA03-10BF65A5B282}" type="pres">
      <dgm:prSet presAssocID="{932306D7-5391-4AE2-A739-31101E97CC23}" presName="pillarX" presStyleLbl="node1" presStyleIdx="2" presStyleCnt="3" custLinFactNeighborX="-98" custLinFactNeighborY="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4D6520-F57F-4A33-A1D5-C3896D2416FD}" type="pres">
      <dgm:prSet presAssocID="{02B5E9DE-27AA-4E46-99A9-BF3B721C2517}" presName="base" presStyleLbl="dkBgShp" presStyleIdx="1" presStyleCnt="2" custLinFactY="44762" custLinFactNeighborX="855" custLinFactNeighborY="100000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C79F9AC0-A35D-49A7-9C6B-DC4AE51997B8}" srcId="{02B5E9DE-27AA-4E46-99A9-BF3B721C2517}" destId="{92143678-346B-4A74-9CFF-0BF4E42A79DB}" srcOrd="1" destOrd="0" parTransId="{0285D42B-C9A9-44BB-92B5-950034731F7E}" sibTransId="{92BE5F1B-8C1D-403D-85A8-0CC333C70689}"/>
    <dgm:cxn modelId="{44AE6C5D-185B-41B4-9830-D91287DA8E30}" srcId="{02B5E9DE-27AA-4E46-99A9-BF3B721C2517}" destId="{932306D7-5391-4AE2-A739-31101E97CC23}" srcOrd="2" destOrd="0" parTransId="{66679748-FF36-4369-8194-7EA56127CAA6}" sibTransId="{60DCB14F-38A0-47A5-9632-323C731FA2B6}"/>
    <dgm:cxn modelId="{6767CD76-01B2-4238-BAD0-060BADB5616D}" type="presOf" srcId="{92143678-346B-4A74-9CFF-0BF4E42A79DB}" destId="{245278DC-D47F-484F-987F-3A9631067B54}" srcOrd="0" destOrd="0" presId="urn:microsoft.com/office/officeart/2005/8/layout/hList3"/>
    <dgm:cxn modelId="{B46456B0-F419-47A5-A512-28FA4F657471}" type="presOf" srcId="{932306D7-5391-4AE2-A739-31101E97CC23}" destId="{4808900F-39FB-4D76-AA03-10BF65A5B282}" srcOrd="0" destOrd="0" presId="urn:microsoft.com/office/officeart/2005/8/layout/hList3"/>
    <dgm:cxn modelId="{95F74D61-5815-4EDB-84E3-7810178CFE9A}" srcId="{02B5E9DE-27AA-4E46-99A9-BF3B721C2517}" destId="{D4A0BC4F-BED7-42D6-A68A-6A1041CFEFCC}" srcOrd="0" destOrd="0" parTransId="{6700ECDA-78CE-4748-AC3E-8B4CCD6CE4B9}" sibTransId="{8FE00AB7-1A45-47B2-8D18-8395970DB078}"/>
    <dgm:cxn modelId="{B3CCDB25-0145-4159-ACA0-2B403F682300}" type="presOf" srcId="{02B5E9DE-27AA-4E46-99A9-BF3B721C2517}" destId="{29513724-6982-4E78-B7E0-91DA1146FDB1}" srcOrd="0" destOrd="0" presId="urn:microsoft.com/office/officeart/2005/8/layout/hList3"/>
    <dgm:cxn modelId="{02CE1E01-43EC-48E6-BFA8-2910A627D03B}" srcId="{343C2DDC-1CA2-4779-96B8-2AE4F74280A2}" destId="{02B5E9DE-27AA-4E46-99A9-BF3B721C2517}" srcOrd="0" destOrd="0" parTransId="{2E254FD6-076E-4444-929C-C73B9361690D}" sibTransId="{26D71BBD-DB86-44D9-A231-6D964CFE59E7}"/>
    <dgm:cxn modelId="{1C7D4ABE-77C8-4CEE-BA21-0F71ADB5BA72}" type="presOf" srcId="{343C2DDC-1CA2-4779-96B8-2AE4F74280A2}" destId="{2A260533-1A0D-4C9D-84C8-0129066E945A}" srcOrd="0" destOrd="0" presId="urn:microsoft.com/office/officeart/2005/8/layout/hList3"/>
    <dgm:cxn modelId="{33228E37-1D1F-4E93-A0C9-E40594F22CF0}" type="presOf" srcId="{D4A0BC4F-BED7-42D6-A68A-6A1041CFEFCC}" destId="{7055A7D3-89B1-4B9D-AADE-156161CE452E}" srcOrd="0" destOrd="0" presId="urn:microsoft.com/office/officeart/2005/8/layout/hList3"/>
    <dgm:cxn modelId="{1C5AE467-0296-4064-B0B5-6A37BAC6FE97}" type="presParOf" srcId="{2A260533-1A0D-4C9D-84C8-0129066E945A}" destId="{29513724-6982-4E78-B7E0-91DA1146FDB1}" srcOrd="0" destOrd="0" presId="urn:microsoft.com/office/officeart/2005/8/layout/hList3"/>
    <dgm:cxn modelId="{DA5EEDC9-268B-40B4-8EA2-F035E672B043}" type="presParOf" srcId="{2A260533-1A0D-4C9D-84C8-0129066E945A}" destId="{9A4062B6-57CC-433E-874D-3501F86E18C9}" srcOrd="1" destOrd="0" presId="urn:microsoft.com/office/officeart/2005/8/layout/hList3"/>
    <dgm:cxn modelId="{F0FC289D-2BF1-458C-ADDD-AE561D130412}" type="presParOf" srcId="{9A4062B6-57CC-433E-874D-3501F86E18C9}" destId="{7055A7D3-89B1-4B9D-AADE-156161CE452E}" srcOrd="0" destOrd="0" presId="urn:microsoft.com/office/officeart/2005/8/layout/hList3"/>
    <dgm:cxn modelId="{D11CB73B-B5A9-4039-8BC2-19979C33B556}" type="presParOf" srcId="{9A4062B6-57CC-433E-874D-3501F86E18C9}" destId="{245278DC-D47F-484F-987F-3A9631067B54}" srcOrd="1" destOrd="0" presId="urn:microsoft.com/office/officeart/2005/8/layout/hList3"/>
    <dgm:cxn modelId="{8A36CAB7-B392-4E5F-8B81-0DEA88406BC9}" type="presParOf" srcId="{9A4062B6-57CC-433E-874D-3501F86E18C9}" destId="{4808900F-39FB-4D76-AA03-10BF65A5B282}" srcOrd="2" destOrd="0" presId="urn:microsoft.com/office/officeart/2005/8/layout/hList3"/>
    <dgm:cxn modelId="{E90AC4B8-49FD-41ED-984F-182306ED5765}" type="presParOf" srcId="{2A260533-1A0D-4C9D-84C8-0129066E945A}" destId="{D24D6520-F57F-4A33-A1D5-C3896D2416F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13724-6982-4E78-B7E0-91DA1146FDB1}">
      <dsp:nvSpPr>
        <dsp:cNvPr id="0" name=""/>
        <dsp:cNvSpPr/>
      </dsp:nvSpPr>
      <dsp:spPr>
        <a:xfrm>
          <a:off x="0" y="0"/>
          <a:ext cx="8424936" cy="149056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 eaLnBrk="0" fontAlgn="base" hangingPunct="0">
            <a:lnSpc>
              <a:spcPct val="90000"/>
            </a:lnSpc>
            <a:spcBef>
              <a:spcPct val="0"/>
            </a:spcBef>
            <a:spcAft>
              <a:spcPct val="0"/>
            </a:spcAft>
          </a:pPr>
          <a:r>
            <a:rPr lang="ru-RU" sz="2000" b="1" kern="10" dirty="0" smtClean="0">
              <a:ln w="9525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Cambria"/>
              <a:ea typeface="+mn-ea"/>
              <a:cs typeface="Arial" charset="0"/>
            </a:rPr>
            <a:t>Основанием для проведения экзамена на дому </a:t>
          </a:r>
        </a:p>
        <a:p>
          <a:pPr lvl="0" algn="ctr" defTabSz="889000" rtl="0" eaLnBrk="0" fontAlgn="base" hangingPunct="0">
            <a:lnSpc>
              <a:spcPct val="90000"/>
            </a:lnSpc>
            <a:spcBef>
              <a:spcPct val="0"/>
            </a:spcBef>
            <a:spcAft>
              <a:spcPct val="0"/>
            </a:spcAft>
          </a:pPr>
          <a:r>
            <a:rPr lang="ru-RU" sz="2000" b="1" kern="10" smtClean="0">
              <a:ln w="9525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Cambria"/>
              <a:ea typeface="+mn-ea"/>
              <a:cs typeface="Arial" charset="0"/>
            </a:rPr>
            <a:t>или </a:t>
          </a:r>
        </a:p>
        <a:p>
          <a:pPr lvl="0" algn="ctr" defTabSz="889000" rtl="0" eaLnBrk="0" fontAlgn="base" hangingPunct="0">
            <a:lnSpc>
              <a:spcPct val="90000"/>
            </a:lnSpc>
            <a:spcBef>
              <a:spcPct val="0"/>
            </a:spcBef>
            <a:spcAft>
              <a:spcPct val="0"/>
            </a:spcAft>
          </a:pPr>
          <a:r>
            <a:rPr lang="ru-RU" sz="2000" b="1" kern="10" smtClean="0">
              <a:ln w="9525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Cambria"/>
              <a:ea typeface="+mn-ea"/>
              <a:cs typeface="Arial" charset="0"/>
            </a:rPr>
            <a:t>в </a:t>
          </a:r>
          <a:r>
            <a:rPr lang="ru-RU" sz="2000" b="1" kern="10" dirty="0" smtClean="0">
              <a:ln w="9525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Cambria"/>
              <a:ea typeface="+mn-ea"/>
              <a:cs typeface="Arial" charset="0"/>
            </a:rPr>
            <a:t>медицинской организации является: </a:t>
          </a:r>
          <a:endParaRPr lang="ru-RU" sz="2000" b="1" kern="10" dirty="0">
            <a:ln w="9525">
              <a:noFill/>
              <a:round/>
              <a:headEnd/>
              <a:tailEnd/>
            </a:ln>
            <a:solidFill>
              <a:schemeClr val="accent2">
                <a:lumMod val="75000"/>
              </a:schemeClr>
            </a:solidFill>
            <a:latin typeface="Cambria"/>
            <a:ea typeface="+mn-ea"/>
            <a:cs typeface="Arial" charset="0"/>
          </a:endParaRPr>
        </a:p>
      </dsp:txBody>
      <dsp:txXfrm>
        <a:off x="0" y="0"/>
        <a:ext cx="8424936" cy="1490565"/>
      </dsp:txXfrm>
    </dsp:sp>
    <dsp:sp modelId="{7055A7D3-89B1-4B9D-AADE-156161CE452E}">
      <dsp:nvSpPr>
        <dsp:cNvPr id="0" name=""/>
        <dsp:cNvSpPr/>
      </dsp:nvSpPr>
      <dsp:spPr>
        <a:xfrm>
          <a:off x="3" y="1478326"/>
          <a:ext cx="2813789" cy="3130187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0" dirty="0" smtClean="0">
              <a:ln w="9525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Cambria"/>
              <a:ea typeface="+mn-ea"/>
              <a:cs typeface="Arial" charset="0"/>
            </a:rPr>
            <a:t>Заключение медицинской организации</a:t>
          </a:r>
          <a:endParaRPr lang="ru-RU" sz="2000" b="1" kern="10" dirty="0">
            <a:ln w="9525">
              <a:noFill/>
              <a:round/>
              <a:headEnd/>
              <a:tailEnd/>
            </a:ln>
            <a:solidFill>
              <a:schemeClr val="accent2">
                <a:lumMod val="75000"/>
              </a:schemeClr>
            </a:solidFill>
            <a:latin typeface="Cambria"/>
            <a:ea typeface="+mn-ea"/>
            <a:cs typeface="Arial" charset="0"/>
          </a:endParaRPr>
        </a:p>
      </dsp:txBody>
      <dsp:txXfrm>
        <a:off x="3" y="1478326"/>
        <a:ext cx="2813789" cy="3130187"/>
      </dsp:txXfrm>
    </dsp:sp>
    <dsp:sp modelId="{245278DC-D47F-484F-987F-3A9631067B54}">
      <dsp:nvSpPr>
        <dsp:cNvPr id="0" name=""/>
        <dsp:cNvSpPr/>
      </dsp:nvSpPr>
      <dsp:spPr>
        <a:xfrm>
          <a:off x="2818618" y="1512163"/>
          <a:ext cx="2805569" cy="3130187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0" dirty="0" smtClean="0">
              <a:ln w="9525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Cambria"/>
              <a:ea typeface="+mn-ea"/>
              <a:cs typeface="Arial" charset="0"/>
            </a:rPr>
            <a:t>Заключение ЦПМПК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0" dirty="0" smtClean="0">
              <a:ln w="9525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Cambria"/>
              <a:ea typeface="+mn-ea"/>
              <a:cs typeface="Arial" charset="0"/>
            </a:rPr>
            <a:t>(для обучающихся ОУ, экстернов, СПО, ВПЛ)</a:t>
          </a:r>
          <a:endParaRPr lang="ru-RU" sz="2000" b="1" kern="10" dirty="0">
            <a:ln w="9525">
              <a:noFill/>
              <a:round/>
              <a:headEnd/>
              <a:tailEnd/>
            </a:ln>
            <a:solidFill>
              <a:schemeClr val="accent2">
                <a:lumMod val="75000"/>
              </a:schemeClr>
            </a:solidFill>
            <a:latin typeface="Cambria"/>
            <a:ea typeface="+mn-ea"/>
            <a:cs typeface="Arial" charset="0"/>
          </a:endParaRPr>
        </a:p>
      </dsp:txBody>
      <dsp:txXfrm>
        <a:off x="2818618" y="1512163"/>
        <a:ext cx="2805569" cy="3130187"/>
      </dsp:txXfrm>
    </dsp:sp>
    <dsp:sp modelId="{4808900F-39FB-4D76-AA03-10BF65A5B282}">
      <dsp:nvSpPr>
        <dsp:cNvPr id="0" name=""/>
        <dsp:cNvSpPr/>
      </dsp:nvSpPr>
      <dsp:spPr>
        <a:xfrm>
          <a:off x="5616613" y="1512163"/>
          <a:ext cx="2805569" cy="3130187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0" dirty="0" smtClean="0">
              <a:ln w="9525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Cambria"/>
              <a:ea typeface="+mn-ea"/>
              <a:cs typeface="Arial" charset="0"/>
            </a:rPr>
            <a:t>Заключение ТПМПК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0" dirty="0" smtClean="0">
              <a:ln w="9525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Cambria"/>
              <a:ea typeface="+mn-ea"/>
              <a:cs typeface="Arial" charset="0"/>
            </a:rPr>
            <a:t>(для обучающихся  коррекционных ОУ/коррекционных классов)</a:t>
          </a:r>
          <a:endParaRPr lang="ru-RU" sz="2000" b="1" kern="10" dirty="0">
            <a:ln w="9525">
              <a:noFill/>
              <a:round/>
              <a:headEnd/>
              <a:tailEnd/>
            </a:ln>
            <a:solidFill>
              <a:schemeClr val="accent2">
                <a:lumMod val="75000"/>
              </a:schemeClr>
            </a:solidFill>
            <a:latin typeface="Cambria"/>
            <a:ea typeface="+mn-ea"/>
            <a:cs typeface="Arial" charset="0"/>
          </a:endParaRPr>
        </a:p>
      </dsp:txBody>
      <dsp:txXfrm>
        <a:off x="5616613" y="1512163"/>
        <a:ext cx="2805569" cy="3130187"/>
      </dsp:txXfrm>
    </dsp:sp>
    <dsp:sp modelId="{D24D6520-F57F-4A33-A1D5-C3896D2416FD}">
      <dsp:nvSpPr>
        <dsp:cNvPr id="0" name=""/>
        <dsp:cNvSpPr/>
      </dsp:nvSpPr>
      <dsp:spPr>
        <a:xfrm>
          <a:off x="0" y="4620753"/>
          <a:ext cx="8424936" cy="347798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6DD9274-B46A-4905-B633-8DE335851429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B74E191-4854-43DC-A423-EC47FDCECA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8554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722340-3EE9-45A0-A3D2-4C98A21316E3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r>
              <a:rPr lang="ru-RU" noProof="0" dirty="0"/>
              <a:t>Э</a:t>
            </a: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64AAF37-35B9-4697-AC6B-DFD854286A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3200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AAF37-35B9-4697-AC6B-DFD854286AE8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1511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89025" y="1247775"/>
            <a:ext cx="4491038" cy="33686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F676D-2CFB-452F-97DE-067E3881021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413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68363" y="1355725"/>
            <a:ext cx="4873625" cy="36560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F676D-2CFB-452F-97DE-067E3881021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38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4B451-B831-4E26-B4FC-6050A7B7F24F}" type="datetime1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3B24C-9179-4FEB-ABA4-12F4525D8D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18C17-49CB-4698-94FE-224601DFE95C}" type="datetime1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F4EC4-A1A3-4228-B0EB-1C64878CC4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5F816-633C-416D-810E-4AB4231FEB58}" type="datetime1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B0A6A-2E86-434B-B577-4C6A498351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4AF2A-9331-46C6-A419-F44BFF3DB553}" type="datetime1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DC561-C523-495E-AD04-A6C1C0E0E0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62540-A5AA-4AD8-9929-6123A29D36FC}" type="datetime1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0D642-B6C5-4B37-9C52-F8076CB2BA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32A26-C81C-42A7-AD08-DC8C639A0DF5}" type="datetime1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98866-ACDE-47A1-A468-E46A9CEC95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75BAE-F254-46D7-871D-911D7D3353D6}" type="datetime1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8D0F7-F88B-4366-9096-C797FF2606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D71AB-8A02-401D-9298-1FC1C66A2D2C}" type="datetime1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736FA-0619-4BDF-95A7-953C11D0D8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B30B3-35CB-46A3-BAB8-2DF1E676916B}" type="datetime1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AB78-F855-48F6-90EC-0C30D3D57B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1AD35-BA4E-44FF-84B1-F6F6369B2E90}" type="datetime1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E5043-CC2E-4AC1-9261-FCEA7098BC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009F5-B3A2-430E-A18C-C14307C6F10F}" type="datetime1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325C3-31A3-4DF5-B6D3-225EA1C1CA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0114C8-679B-4461-9419-A28212135A64}" type="datetime1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E7987A7-DAA8-4C6E-A8A6-FD4016755E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WordArt 5"/>
          <p:cNvSpPr>
            <a:spLocks noChangeArrowheads="1" noChangeShapeType="1" noTextEdit="1"/>
          </p:cNvSpPr>
          <p:nvPr/>
        </p:nvSpPr>
        <p:spPr bwMode="auto">
          <a:xfrm>
            <a:off x="395536" y="2132856"/>
            <a:ext cx="8424863" cy="2443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</a:rPr>
              <a:t>ОРГАНИЗАЦИЯ ПРОВЕДЕНИЯ</a:t>
            </a:r>
          </a:p>
          <a:p>
            <a:pPr algn="ctr">
              <a:defRPr/>
            </a:pP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</a:rPr>
              <a:t>ОСНОВНОГО ГОСУДАРСТВЕННОГО </a:t>
            </a:r>
          </a:p>
          <a:p>
            <a:pPr algn="ctr">
              <a:defRPr/>
            </a:pP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</a:rPr>
              <a:t>ЭКЗАМЕНА</a:t>
            </a:r>
          </a:p>
          <a:p>
            <a:pPr algn="ctr">
              <a:defRPr/>
            </a:pPr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</a:rPr>
              <a:t>для руководящих сотрудников ППЭ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270" y="2307178"/>
            <a:ext cx="8229600" cy="4393311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и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спользуется звукоусиливающая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аппаратура как коллективного, так и индивидуального пользования</a:t>
            </a:r>
          </a:p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привлекается ассистент-</a:t>
            </a:r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сурдопереводчик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</a:p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участникам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с нарушением слуха и речи предоставляются инструкции для участников экзамена</a:t>
            </a:r>
          </a:p>
          <a:p>
            <a:endParaRPr lang="ru-RU" sz="18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0270" y="1694400"/>
            <a:ext cx="8113208" cy="4054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Для глухих и слабослышащих участников экзамена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4071569"/>
            <a:ext cx="2305802" cy="31652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084726"/>
            <a:ext cx="1953582" cy="25815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4084726"/>
            <a:ext cx="2276707" cy="2954562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4" y="998169"/>
            <a:ext cx="8229600" cy="526605"/>
          </a:xfrm>
        </p:spPr>
        <p:txBody>
          <a:bodyPr>
            <a:noAutofit/>
          </a:bodyPr>
          <a:lstStyle/>
          <a:p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особенности </a:t>
            </a: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организации ППЭ и аудиторий  для участников </a:t>
            </a: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с </a:t>
            </a: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ОВЗ</a:t>
            </a:r>
          </a:p>
        </p:txBody>
      </p:sp>
    </p:spTree>
    <p:extLst>
      <p:ext uri="{BB962C8B-B14F-4D97-AF65-F5344CB8AC3E}">
        <p14:creationId xmlns:p14="http://schemas.microsoft.com/office/powerpoint/2010/main" val="294761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011" y="1959888"/>
            <a:ext cx="8066817" cy="4393311"/>
          </a:xfrm>
        </p:spPr>
        <p:txBody>
          <a:bodyPr>
            <a:normAutofit/>
          </a:bodyPr>
          <a:lstStyle/>
          <a:p>
            <a:endParaRPr lang="ru-RU" sz="1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75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письменные </a:t>
            </a:r>
            <a:r>
              <a:rPr lang="ru-RU" sz="175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задания могут выполнятся на компьютере </a:t>
            </a:r>
            <a:r>
              <a:rPr lang="ru-RU" sz="175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(без доступа к сети «Интернет»)</a:t>
            </a:r>
            <a:endParaRPr lang="ru-RU" sz="175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r>
              <a:rPr lang="ru-RU" sz="175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перенос ответов участника ГИА в стандартные бланки ответов осуществляется ассистентом или организатором в присутствии общественного наблюдателя (если он есть) и члена ГЭК</a:t>
            </a:r>
          </a:p>
          <a:p>
            <a:r>
              <a:rPr lang="ru-RU" altLang="ru-RU" sz="175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для </a:t>
            </a:r>
            <a:r>
              <a:rPr lang="ru-RU" altLang="ru-RU" sz="175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участников с нарушением функций опорно-двигательного аппарата аудитория должна располагаться на 1 </a:t>
            </a:r>
            <a:r>
              <a:rPr lang="ru-RU" altLang="ru-RU" sz="175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этаже</a:t>
            </a:r>
            <a:endParaRPr lang="ru-RU" altLang="ru-RU" sz="175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endParaRPr lang="ru-RU" sz="18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653802"/>
            <a:ext cx="8074628" cy="6121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Для участников экзамена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с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нарушениями опорно-двигательного аппарата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4437112"/>
            <a:ext cx="2045408" cy="23575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6687" y="4437112"/>
            <a:ext cx="1967404" cy="26074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3982" y="4419765"/>
            <a:ext cx="1996723" cy="2624831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4" y="998169"/>
            <a:ext cx="8229600" cy="526605"/>
          </a:xfrm>
        </p:spPr>
        <p:txBody>
          <a:bodyPr>
            <a:noAutofit/>
          </a:bodyPr>
          <a:lstStyle/>
          <a:p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особенности </a:t>
            </a: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организации ППЭ и аудиторий  для участников </a:t>
            </a: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с </a:t>
            </a: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ОВЗ</a:t>
            </a:r>
          </a:p>
        </p:txBody>
      </p:sp>
    </p:spTree>
    <p:extLst>
      <p:ext uri="{BB962C8B-B14F-4D97-AF65-F5344CB8AC3E}">
        <p14:creationId xmlns:p14="http://schemas.microsoft.com/office/powerpoint/2010/main" val="117857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578379"/>
          <a:ext cx="8229600" cy="4617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86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409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1175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</a:t>
                      </a:r>
                      <a:endParaRPr lang="ru-RU" b="1" dirty="0"/>
                    </a:p>
                  </a:txBody>
                  <a:tcPr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1175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Слепые, </a:t>
                      </a:r>
                      <a:r>
                        <a:rPr lang="ru-RU" sz="1800" kern="1200" dirty="0" err="1" smtClean="0">
                          <a:effectLst/>
                        </a:rPr>
                        <a:t>поздноослепшие</a:t>
                      </a:r>
                      <a:endParaRPr lang="ru-RU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не более 8 чел.</a:t>
                      </a:r>
                      <a:endParaRPr lang="ru-RU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1175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Слабовидящие </a:t>
                      </a:r>
                      <a:endParaRPr lang="ru-RU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не более  12 чел.</a:t>
                      </a:r>
                      <a:endParaRPr lang="ru-RU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117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effectLst/>
                        </a:rPr>
                        <a:t>Глухие, позднооглохшие </a:t>
                      </a:r>
                      <a:endParaRPr lang="ru-RU" sz="1800" b="0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effectLst/>
                        </a:rPr>
                        <a:t>не более  6 чел.</a:t>
                      </a:r>
                      <a:endParaRPr lang="ru-RU" sz="1800" b="0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1175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Слабослышащие</a:t>
                      </a:r>
                      <a:endParaRPr lang="ru-RU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</a:rPr>
                        <a:t>не более  10 чел.</a:t>
                      </a:r>
                      <a:endParaRPr lang="ru-RU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117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effectLst/>
                        </a:rPr>
                        <a:t>С тяжелыми нарушениями речи</a:t>
                      </a:r>
                      <a:endParaRPr lang="ru-RU" sz="1800" b="0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</a:rPr>
                        <a:t>не более  12 чел.</a:t>
                      </a:r>
                      <a:endParaRPr lang="ru-RU" sz="1800" b="0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1175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С нарушениями опорно-двигательного аппарата</a:t>
                      </a:r>
                      <a:endParaRPr lang="ru-RU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</a:rPr>
                        <a:t>не более  10 чел.</a:t>
                      </a:r>
                      <a:endParaRPr lang="ru-RU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0878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</a:rPr>
                        <a:t>С задержкой психического развития, обучающиеся по адаптированным основным общеобразовательным программам </a:t>
                      </a:r>
                      <a:endParaRPr lang="ru-RU" sz="1800" b="0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</a:rPr>
                        <a:t>не более 5 чел.</a:t>
                      </a:r>
                      <a:endParaRPr lang="ru-RU" sz="1800" b="0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1175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С расстройствами аутистического спектра</a:t>
                      </a:r>
                      <a:endParaRPr lang="ru-RU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 более 5 чел.</a:t>
                      </a:r>
                      <a:endParaRPr lang="ru-RU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908720"/>
            <a:ext cx="9144000" cy="5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cap="all" dirty="0">
                <a:solidFill>
                  <a:srgbClr val="C00000"/>
                </a:solidFill>
                <a:latin typeface="Cambria" pitchFamily="18" charset="0"/>
              </a:rPr>
              <a:t>Наполняемость аудиторий для лиц с </a:t>
            </a:r>
            <a:r>
              <a:rPr lang="ru-RU" sz="2400" b="1" cap="all" dirty="0" err="1">
                <a:solidFill>
                  <a:srgbClr val="C00000"/>
                </a:solidFill>
                <a:latin typeface="Cambria" pitchFamily="18" charset="0"/>
              </a:rPr>
              <a:t>овз</a:t>
            </a:r>
            <a:endParaRPr lang="ru-RU" sz="2400" b="1" cap="all" dirty="0" smtClean="0">
              <a:solidFill>
                <a:srgbClr val="C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14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/>
          </a:bodyPr>
          <a:lstStyle/>
          <a:p>
            <a:r>
              <a:rPr lang="ru-RU" sz="2200" b="1" cap="all" dirty="0">
                <a:solidFill>
                  <a:srgbClr val="C00000"/>
                </a:solidFill>
                <a:latin typeface="Cambria" pitchFamily="18" charset="0"/>
              </a:rPr>
              <a:t>Ассистенты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C4258EBA-BF76-4BD2-B386-1E39067478A0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1028" name="Picture 4" descr="http://windows-9.net/wp-content/uploads/2013/11/vosklitsatelnyiy-zna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9409"/>
            <a:ext cx="777311" cy="77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1993" y="1411125"/>
            <a:ext cx="8608479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Штатный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сотрудник образовательной организации, (коррекционной) образовательной организации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1994" y="2270341"/>
            <a:ext cx="8320446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Учитель-предметник по предмету, по которому не проводится экзамен в данный день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6708" y="5549409"/>
            <a:ext cx="807009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Состав ассистентов согласовывается государственной экзаменационной комиссией и утверждается КО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1992" y="3028927"/>
            <a:ext cx="8474807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Родитель (законный представитель) участника экзамена, технический специалист и медицинский работник в случае необходимости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1992" y="3919029"/>
            <a:ext cx="8320447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Прикрепленный к инвалиду социальный работник для выпускника прошлых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лет</a:t>
            </a:r>
          </a:p>
          <a:p>
            <a:pPr algn="just"/>
            <a:endParaRPr lang="ru-RU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Для ассистента необходимо организовать рабочее место в ППЭ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4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236917" y="1417638"/>
            <a:ext cx="6957850" cy="3121573"/>
          </a:xfrm>
          <a:prstGeom prst="roundRect">
            <a:avLst/>
          </a:prstGeom>
          <a:solidFill>
            <a:srgbClr val="D9DADB"/>
          </a:solidFill>
          <a:ln w="19050"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24"/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1463669"/>
            <a:ext cx="69127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569"/>
              </a:spcAft>
            </a:pPr>
            <a:r>
              <a:rPr lang="ru-RU" sz="1400" b="1" i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Ассистенты оказывают участникам </a:t>
            </a:r>
            <a:r>
              <a:rPr lang="ru-RU" sz="1400" b="1" i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ГИА с ОВЗ необходимую </a:t>
            </a:r>
            <a:r>
              <a:rPr lang="ru-RU" sz="1400" b="1" i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техническую помощь с учетом их индивидуальных особенностей:</a:t>
            </a:r>
            <a:endParaRPr lang="ru-RU" sz="1400" i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62637" indent="-162637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i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помощь при чтении и оформлении заданий</a:t>
            </a:r>
          </a:p>
          <a:p>
            <a:pPr marL="162637" indent="-162637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i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перенос ответов участника в бланки ответов </a:t>
            </a:r>
          </a:p>
          <a:p>
            <a:pPr marL="162637" indent="-162637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i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содействие в </a:t>
            </a: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перемещении и расположении участникам на рабочем месте</a:t>
            </a:r>
            <a:endParaRPr lang="ru-RU" sz="1400" i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62637" indent="-162637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i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оказание помощи в фиксации положения тела, ручки в кисти руки</a:t>
            </a:r>
          </a:p>
          <a:p>
            <a:pPr marL="162637" indent="-162637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i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вызов медперсонала</a:t>
            </a:r>
          </a:p>
          <a:p>
            <a:pPr marL="162637" indent="-162637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i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оказание неотложной медицинской помощи</a:t>
            </a:r>
          </a:p>
          <a:p>
            <a:pPr marL="162637" indent="-162637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i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помощь в общении с сотрудниками </a:t>
            </a: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ППЭ</a:t>
            </a:r>
            <a:endParaRPr lang="ru-RU" sz="1400" i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/>
          </a:bodyPr>
          <a:lstStyle/>
          <a:p>
            <a:pPr lvl="0"/>
            <a:r>
              <a:rPr lang="ru-RU" sz="2200" b="1" cap="all" dirty="0">
                <a:solidFill>
                  <a:srgbClr val="C00000"/>
                </a:solidFill>
                <a:latin typeface="Cambria" pitchFamily="18" charset="0"/>
              </a:rPr>
              <a:t>Функциональные обязанности ассистентов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C4258EBA-BF76-4BD2-B386-1E39067478A0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95117" y="4779030"/>
            <a:ext cx="4999650" cy="1491067"/>
          </a:xfrm>
          <a:prstGeom prst="roundRect">
            <a:avLst/>
          </a:prstGeom>
          <a:solidFill>
            <a:srgbClr val="D9DADB"/>
          </a:solidFill>
          <a:ln w="19050"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93" b="1" i="1" dirty="0">
                <a:solidFill>
                  <a:srgbClr val="E2001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!!! </a:t>
            </a:r>
            <a:r>
              <a:rPr lang="ru-RU" sz="1821" b="1" i="1" dirty="0">
                <a:solidFill>
                  <a:srgbClr val="E2001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Перенос ответов участника </a:t>
            </a:r>
          </a:p>
          <a:p>
            <a:pPr algn="ctr"/>
            <a:r>
              <a:rPr lang="ru-RU" sz="1593" b="1" i="1" dirty="0" smtClean="0">
                <a:solidFill>
                  <a:srgbClr val="E2001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ГИА </a:t>
            </a:r>
            <a:r>
              <a:rPr lang="ru-RU" sz="1593" b="1" i="1" dirty="0">
                <a:solidFill>
                  <a:srgbClr val="E2001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стандартные бланки ответов осуществляется ассистентом </a:t>
            </a:r>
            <a:br>
              <a:rPr lang="ru-RU" sz="1593" b="1" i="1" dirty="0">
                <a:solidFill>
                  <a:srgbClr val="E2001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593" b="1" i="1" dirty="0">
                <a:solidFill>
                  <a:srgbClr val="E2001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присутствии общественного наблюдателя и </a:t>
            </a:r>
            <a:r>
              <a:rPr lang="ru-RU" sz="1593" b="1" i="1" dirty="0" smtClean="0">
                <a:solidFill>
                  <a:srgbClr val="E2001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члена ГЭК</a:t>
            </a:r>
            <a:endParaRPr lang="ru-RU" sz="1593" b="1" i="1" dirty="0">
              <a:solidFill>
                <a:srgbClr val="E2001A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http://silvertech.info/wp-content/uploads/2013/08/teacher_and_student_400_clr_1177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16" y="4779030"/>
            <a:ext cx="1958201" cy="165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767" y="1584316"/>
            <a:ext cx="1644540" cy="16445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131" y="3551942"/>
            <a:ext cx="1139669" cy="1709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8291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14375" y="2714625"/>
            <a:ext cx="77724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/>
          </a:p>
        </p:txBody>
      </p:sp>
      <p:grpSp>
        <p:nvGrpSpPr>
          <p:cNvPr id="73730" name="Группа 9"/>
          <p:cNvGrpSpPr>
            <a:grpSpLocks/>
          </p:cNvGrpSpPr>
          <p:nvPr/>
        </p:nvGrpSpPr>
        <p:grpSpPr bwMode="auto">
          <a:xfrm>
            <a:off x="928688" y="2714625"/>
            <a:ext cx="7788275" cy="1428750"/>
            <a:chOff x="512664" y="-1140205"/>
            <a:chExt cx="7788374" cy="818064"/>
          </a:xfrm>
        </p:grpSpPr>
        <p:sp>
          <p:nvSpPr>
            <p:cNvPr id="11" name="Прямоугольник с двумя скругленными соседними углами 10"/>
            <p:cNvSpPr/>
            <p:nvPr/>
          </p:nvSpPr>
          <p:spPr>
            <a:xfrm rot="5400000">
              <a:off x="3997820" y="-4625360"/>
              <a:ext cx="818064" cy="7788374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512664" y="-935689"/>
              <a:ext cx="7768374" cy="369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defTabSz="1066800" fontAlgn="auto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defRPr/>
              </a:pPr>
              <a:r>
                <a:rPr lang="ru-RU" sz="2600" b="1" cap="all" spc="50" dirty="0" smtClean="0">
                  <a:ln w="11430"/>
                  <a:solidFill>
                    <a:srgbClr val="F79646">
                      <a:lumMod val="50000"/>
                    </a:srgb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Cambria" pitchFamily="18" charset="0"/>
                  <a:ea typeface="+mj-ea"/>
                  <a:cs typeface="+mj-cs"/>
                </a:rPr>
                <a:t>5. ОСОБЫЕ УСЛОВИЯ </a:t>
              </a:r>
              <a:r>
                <a:rPr lang="ru-RU" sz="2600" b="1" cap="all" spc="50" dirty="0" err="1" smtClean="0">
                  <a:ln w="11430"/>
                  <a:solidFill>
                    <a:srgbClr val="F79646">
                      <a:lumMod val="50000"/>
                    </a:srgb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Cambria" pitchFamily="18" charset="0"/>
                  <a:ea typeface="+mj-ea"/>
                  <a:cs typeface="+mj-cs"/>
                </a:rPr>
                <a:t>ПРОВЕДЕНИя</a:t>
              </a:r>
              <a:r>
                <a:rPr lang="ru-RU" sz="2600" b="1" cap="all" spc="50" dirty="0" smtClean="0">
                  <a:ln w="11430"/>
                  <a:solidFill>
                    <a:srgbClr val="F79646">
                      <a:lumMod val="50000"/>
                    </a:srgb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Cambria" pitchFamily="18" charset="0"/>
                  <a:ea typeface="+mj-ea"/>
                  <a:cs typeface="+mj-cs"/>
                </a:rPr>
                <a:t> ЭКЗАМЕНА В ППЭ</a:t>
              </a:r>
              <a:endParaRPr lang="ru-RU" sz="26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endParaRPr>
            </a:p>
          </p:txBody>
        </p:sp>
      </p:grpSp>
      <p:sp>
        <p:nvSpPr>
          <p:cNvPr id="73731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279403-9797-423F-B2C8-5D08B9589C87}" type="slidenum">
              <a:rPr lang="ru-RU" altLang="ru-RU" smtClean="0">
                <a:cs typeface="Arial" charset="0"/>
              </a:rPr>
              <a:pPr/>
              <a:t>2</a:t>
            </a:fld>
            <a:endParaRPr lang="ru-RU" alt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11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0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  <a:cs typeface="Arial" charset="0"/>
              </a:rPr>
              <a:t>Участники подают </a:t>
            </a:r>
            <a:r>
              <a:rPr lang="ru-RU" sz="20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  <a:cs typeface="Arial" charset="0"/>
              </a:rPr>
              <a:t>заявление об участии в ГИА до 1 марта включительно.</a:t>
            </a:r>
          </a:p>
          <a:p>
            <a:pPr marL="0" indent="0" algn="ctr">
              <a:buNone/>
            </a:pPr>
            <a:r>
              <a:rPr lang="ru-RU" sz="20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  <a:cs typeface="Arial" charset="0"/>
              </a:rPr>
              <a:t>Указывают в заявлении выбранные учебные предметы, форму ГИА (для лиц с ОВЗ), сроки участия в ГИА.</a:t>
            </a:r>
          </a:p>
          <a:p>
            <a:pPr marL="0" indent="0" algn="ctr">
              <a:buNone/>
            </a:pPr>
            <a:r>
              <a:rPr lang="ru-RU" sz="20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  <a:cs typeface="Arial" charset="0"/>
              </a:rPr>
              <a:t>Могут внести изменения при наличии уважительных причин, подав заявление в ГЭК не позднее, чем за 2 недели до соответствующего экзамена.</a:t>
            </a:r>
            <a:endParaRPr lang="en-US" sz="2000" b="1" kern="10" dirty="0">
              <a:ln w="9525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Cambria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8776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920500"/>
            <a:ext cx="9144000" cy="390780"/>
          </a:xfrm>
        </p:spPr>
        <p:txBody>
          <a:bodyPr/>
          <a:lstStyle/>
          <a:p>
            <a:r>
              <a:rPr lang="ru-RU" sz="20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  <a:ea typeface="+mn-ea"/>
                <a:cs typeface="Arial" charset="0"/>
              </a:rPr>
              <a:t>УЧАСТНИКИ с ОВЗ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200198" y="1589822"/>
          <a:ext cx="8712970" cy="4543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56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44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kern="1200" cap="all" dirty="0"/>
                        <a:t>ОВЗ</a:t>
                      </a:r>
                      <a:endParaRPr lang="ru-RU" sz="2200" b="1" kern="1200" cap="all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marL="61924" marR="6192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kern="1200" cap="all" dirty="0"/>
                        <a:t>Инвалиды</a:t>
                      </a:r>
                      <a:endParaRPr lang="ru-RU" sz="2200" b="1" kern="1200" cap="all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marL="61924" marR="6192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1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Заключение </a:t>
                      </a:r>
                      <a:r>
                        <a:rPr lang="ru-RU" sz="2000" kern="1200" dirty="0" smtClean="0"/>
                        <a:t>ЦПМПК (ТПМПК)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1924" marR="6192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Справка, подтверждающая инвалидность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1924" marR="6192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441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/>
                        <a:t>(для ГИА-9) ГИА только по обязательным учебным предметам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1924" marR="6192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131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/>
                        <a:t>(для ГИА-9) +30 минут для итогового собеседования</a:t>
                      </a:r>
                      <a:endParaRPr lang="ru-RU" sz="2000" b="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1924" marR="6192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1924" marR="61924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727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/>
                        <a:t>+30 минут для раздела «Говорение»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1924" marR="6192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916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ГИА в форме ГВЭ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1924" marR="6192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1924" marR="61924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916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ГВЭ в устной форме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1924" marR="6192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1924" marR="61924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37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беспрепятственный доступ </a:t>
                      </a:r>
                      <a:r>
                        <a:rPr lang="ru-RU" sz="2000" kern="1200" dirty="0" smtClean="0"/>
                        <a:t>участников в ППЭ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1924" marR="6192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1924" marR="61924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727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+1,5 часа </a:t>
                      </a:r>
                      <a:r>
                        <a:rPr lang="ru-RU" sz="2000" kern="1200" dirty="0" smtClean="0"/>
                        <a:t>к продолжительности экзаменов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1924" marR="6192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1924" marR="61924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084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организация </a:t>
                      </a:r>
                      <a:r>
                        <a:rPr lang="ru-RU" sz="2000" kern="1200" dirty="0" smtClean="0"/>
                        <a:t>условий для питания </a:t>
                      </a:r>
                      <a:r>
                        <a:rPr lang="ru-RU" sz="2000" kern="1200" dirty="0"/>
                        <a:t>и перерывов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1924" marR="6192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1924" marR="61924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4417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61924" marR="61924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1924" marR="61924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015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871808"/>
            <a:ext cx="9144000" cy="468960"/>
          </a:xfrm>
        </p:spPr>
        <p:txBody>
          <a:bodyPr/>
          <a:lstStyle/>
          <a:p>
            <a:r>
              <a:rPr lang="ru-RU" sz="20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  <a:ea typeface="+mn-ea"/>
                <a:cs typeface="Arial" charset="0"/>
              </a:rPr>
              <a:t>ТОЛЬКО НА ОСНОВАНИИ ЗАКЛЮЧЕНИЯ ЦПМПК (ТПМПК)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812727"/>
              </p:ext>
            </p:extLst>
          </p:nvPr>
        </p:nvGraphicFramePr>
        <p:xfrm>
          <a:off x="254523" y="1340767"/>
          <a:ext cx="8637955" cy="491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93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793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793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8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kern="1200" cap="all" dirty="0"/>
                        <a:t>ОВЗ</a:t>
                      </a:r>
                      <a:endParaRPr lang="ru-RU" sz="2200" b="1" kern="1200" cap="all" dirty="0">
                        <a:solidFill>
                          <a:schemeClr val="bg1"/>
                        </a:solidFill>
                        <a:latin typeface="Cambria" pitchFamily="18" charset="0"/>
                        <a:ea typeface="+mj-ea"/>
                        <a:cs typeface="+mj-cs"/>
                      </a:endParaRPr>
                    </a:p>
                  </a:txBody>
                  <a:tcPr marL="61924" marR="61924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kern="1200" cap="all" dirty="0"/>
                        <a:t>Инвалиды</a:t>
                      </a:r>
                      <a:endParaRPr lang="ru-RU" sz="2200" b="1" kern="1200" cap="all" dirty="0">
                        <a:solidFill>
                          <a:schemeClr val="bg1"/>
                        </a:solidFill>
                        <a:latin typeface="Cambria" pitchFamily="18" charset="0"/>
                        <a:ea typeface="+mj-ea"/>
                        <a:cs typeface="+mj-cs"/>
                      </a:endParaRPr>
                    </a:p>
                  </a:txBody>
                  <a:tcPr marL="61924" marR="61924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kern="1200" cap="all" dirty="0" smtClean="0"/>
                        <a:t>Обучающиеся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kern="1200" cap="all" dirty="0" smtClean="0"/>
                        <a:t>на дому</a:t>
                      </a:r>
                      <a:endParaRPr lang="ru-RU" sz="2200" b="1" kern="1200" cap="all" dirty="0">
                        <a:solidFill>
                          <a:schemeClr val="bg1"/>
                        </a:solidFill>
                        <a:latin typeface="Cambria" pitchFamily="18" charset="0"/>
                        <a:ea typeface="+mj-ea"/>
                        <a:cs typeface="+mj-cs"/>
                      </a:endParaRPr>
                    </a:p>
                  </a:txBody>
                  <a:tcPr marL="61924" marR="6192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1419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/>
                        <a:t>Организация ППЭ на дому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1924" marR="6192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1419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/>
                        <a:t>Присутствие ассистентов…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1924" marR="6192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2321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/>
                        <a:t>Использование на ГИА необходимых для выполнения заданий технических средств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1924" marR="6192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2376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/>
                        <a:t>Оборудование аудитории для проведения экзамена звукоусиливающей </a:t>
                      </a:r>
                      <a:r>
                        <a:rPr lang="ru-RU" sz="1800" kern="1200" dirty="0" smtClean="0"/>
                        <a:t>аппаратурой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1924" marR="6192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716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/>
                        <a:t>Привлечение при необходимости </a:t>
                      </a:r>
                      <a:r>
                        <a:rPr lang="ru-RU" sz="1800" kern="1200" dirty="0" smtClean="0"/>
                        <a:t>ассистента-</a:t>
                      </a:r>
                      <a:r>
                        <a:rPr lang="ru-RU" sz="1800" kern="1200" dirty="0" err="1" smtClean="0"/>
                        <a:t>сурдопереводчика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1924" marR="6192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20502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/>
                        <a:t>Оформление экзаменационных материалов рельефно-точечным шрифтом Брайля или в виде электронного </a:t>
                      </a:r>
                      <a:r>
                        <a:rPr lang="ru-RU" sz="1800" kern="1200" dirty="0" smtClean="0"/>
                        <a:t>документа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1924" marR="6192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161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Предоставление ЭМ в </a:t>
                      </a:r>
                      <a:r>
                        <a:rPr lang="ru-RU" sz="1800" kern="1200" dirty="0"/>
                        <a:t>увеличенном размере 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1924" marR="6192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1165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/>
                        <a:t>Выполнение письменной экзаменационной работы на </a:t>
                      </a:r>
                      <a:r>
                        <a:rPr lang="ru-RU" sz="1800" kern="1200" dirty="0" smtClean="0"/>
                        <a:t>компьютере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1924" marR="6192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1165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Выполнение задания КИМ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ИС-9 в письменной форме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1924" marR="6192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2837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Изменение минимального количества баллов за выполнение всей работы, необходимого для получения «зачета» при итоговом собеседовании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1924" marR="6192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414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1524000" y="5157191"/>
          <a:ext cx="5496272" cy="504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6</a:t>
            </a:fld>
            <a:endParaRPr lang="ru-RU" alt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82119673"/>
              </p:ext>
            </p:extLst>
          </p:nvPr>
        </p:nvGraphicFramePr>
        <p:xfrm>
          <a:off x="395536" y="1196752"/>
          <a:ext cx="842493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9552" y="2780928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1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2780928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2а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5883" y="2780928"/>
            <a:ext cx="452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2б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88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/>
          </p:cNvSpPr>
          <p:nvPr>
            <p:ph type="title"/>
          </p:nvPr>
        </p:nvSpPr>
        <p:spPr>
          <a:xfrm>
            <a:off x="777158" y="1187296"/>
            <a:ext cx="8229600" cy="56038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  <a:ea typeface="+mn-ea"/>
                <a:cs typeface="Arial" charset="0"/>
              </a:rPr>
              <a:t>Проведение </a:t>
            </a:r>
            <a:r>
              <a:rPr lang="ru-RU" altLang="ru-RU" sz="24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  <a:ea typeface="+mn-ea"/>
                <a:cs typeface="Arial" charset="0"/>
              </a:rPr>
              <a:t>ОГЭ </a:t>
            </a:r>
            <a:r>
              <a:rPr lang="ru-RU" altLang="ru-RU" sz="24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  <a:ea typeface="+mn-ea"/>
                <a:cs typeface="Arial" charset="0"/>
              </a:rPr>
              <a:t>для участников с ОВЗ</a:t>
            </a:r>
          </a:p>
        </p:txBody>
      </p:sp>
      <p:sp>
        <p:nvSpPr>
          <p:cNvPr id="81922" name="Rectangle 3"/>
          <p:cNvSpPr>
            <a:spLocks noGrp="1"/>
          </p:cNvSpPr>
          <p:nvPr>
            <p:ph type="body"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en-US" alt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-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 </a:t>
            </a: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случае если экзамен длится 4 часа и более, для участников 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ОГЭ </a:t>
            </a: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организуются условия для питания. Для этого в аудитории выделяются отдельные столы (или готовится специальная аудитория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).</a:t>
            </a:r>
            <a:endParaRPr lang="en-US" altLang="ru-RU" sz="2400" b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en-US" altLang="ru-RU" sz="24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en-US" alt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-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Участники </a:t>
            </a: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экзамена вправе иметь при себе необходимые лекарственные препараты и приборы.</a:t>
            </a:r>
          </a:p>
          <a:p>
            <a:pPr marL="0" indent="0" algn="ctr">
              <a:buFont typeface="Arial" charset="0"/>
              <a:buNone/>
              <a:defRPr/>
            </a:pPr>
            <a:endParaRPr lang="ru-RU" altLang="ru-RU" sz="24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0" indent="0">
              <a:defRPr/>
            </a:pPr>
            <a:endParaRPr lang="ru-RU" altLang="ru-RU" sz="3000" dirty="0"/>
          </a:p>
        </p:txBody>
      </p:sp>
      <p:sp>
        <p:nvSpPr>
          <p:cNvPr id="8909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9F5668-EDEA-4878-83BD-0AE8876E86A7}" type="slidenum">
              <a:rPr lang="ru-RU" altLang="ru-RU" smtClean="0">
                <a:cs typeface="Arial" charset="0"/>
              </a:rPr>
              <a:pPr/>
              <a:t>7</a:t>
            </a:fld>
            <a:endParaRPr lang="ru-RU" alt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851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4653136"/>
            <a:ext cx="1309241" cy="240134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225" y="1772816"/>
            <a:ext cx="8191848" cy="446576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3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экзаменационные </a:t>
            </a:r>
            <a:r>
              <a:rPr lang="ru-RU" sz="163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материалы оформляются рельефно-точечным шрифтом Брайля или в виде электронного документа, доступного с помощью компьютера</a:t>
            </a:r>
          </a:p>
          <a:p>
            <a:r>
              <a:rPr lang="ru-RU" sz="163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письменная экзаменационная работа выполняется рельефно-точечным шрифтом Брайля или на компьютере</a:t>
            </a:r>
          </a:p>
          <a:p>
            <a:r>
              <a:rPr lang="ru-RU" sz="163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на каждый рабочий стол </a:t>
            </a:r>
            <a:r>
              <a:rPr lang="ru-RU" sz="163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готовится необходимое </a:t>
            </a:r>
            <a:r>
              <a:rPr lang="ru-RU" sz="163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количество черновиков </a:t>
            </a:r>
            <a:r>
              <a:rPr lang="ru-RU" sz="163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для письма шрифтом Брайля</a:t>
            </a:r>
            <a:endParaRPr lang="ru-RU" sz="163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r>
              <a:rPr lang="ru-RU" sz="163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на каждый рабочий стол необходимое количество правил по заполнению ответов на </a:t>
            </a:r>
            <a:r>
              <a:rPr lang="ru-RU" sz="163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задания</a:t>
            </a:r>
          </a:p>
          <a:p>
            <a:r>
              <a:rPr lang="ru-RU" sz="163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перенос ответов участника ГИА в стандартные бланки ответов осуществляется ассистентом или организатором в присутствии общественного наблюдателя (если он есть) и члена ГЭК</a:t>
            </a:r>
          </a:p>
          <a:p>
            <a:endParaRPr lang="ru-RU" sz="1821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ru-RU" sz="182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7225" y="1501846"/>
            <a:ext cx="8227671" cy="351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Для слепых участников экзамена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5196224"/>
            <a:ext cx="1361512" cy="16952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58439" y="5196224"/>
            <a:ext cx="1361425" cy="2006040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891032"/>
            <a:ext cx="8229600" cy="526605"/>
          </a:xfrm>
        </p:spPr>
        <p:txBody>
          <a:bodyPr>
            <a:noAutofit/>
          </a:bodyPr>
          <a:lstStyle/>
          <a:p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особенности </a:t>
            </a: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организации ППЭ и аудиторий  для участников </a:t>
            </a: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с </a:t>
            </a: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ОВЗ</a:t>
            </a:r>
          </a:p>
        </p:txBody>
      </p:sp>
    </p:spTree>
    <p:extLst>
      <p:ext uri="{BB962C8B-B14F-4D97-AF65-F5344CB8AC3E}">
        <p14:creationId xmlns:p14="http://schemas.microsoft.com/office/powerpoint/2010/main" val="120624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9664" y="2314284"/>
            <a:ext cx="8530807" cy="2698891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экзаменационные материалы предоставляются в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увеличенном  размере </a:t>
            </a:r>
          </a:p>
          <a:p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увеличение КИМ,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Б№1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до формата А3 происходит в РЦОИ.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Б№2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увеличивать не нужно  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наличие увеличительных устройств</a:t>
            </a:r>
          </a:p>
          <a:p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и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ндивидуальное равномерное освещение не менее 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300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люкс</a:t>
            </a:r>
          </a:p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перенос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ответов участника ГИА в стандартные бланки ответов осуществляется ассистентом или организатором в присутствии общественного наблюдателя (если он есть) и члена ГЭК</a:t>
            </a:r>
          </a:p>
          <a:p>
            <a:endParaRPr lang="ru-RU" sz="20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endParaRPr lang="ru-RU" sz="182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3226" y="1716790"/>
            <a:ext cx="7958236" cy="4054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Для слабовидящих участников экзамена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5445224"/>
            <a:ext cx="1102139" cy="16193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5366853"/>
            <a:ext cx="1072046" cy="15713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/>
          <a:srcRect b="38086"/>
          <a:stretch/>
        </p:blipFill>
        <p:spPr>
          <a:xfrm>
            <a:off x="6535093" y="5517232"/>
            <a:ext cx="1213245" cy="9852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80663" y="3789533"/>
            <a:ext cx="922655" cy="1151635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67544" y="998169"/>
            <a:ext cx="8229600" cy="526605"/>
          </a:xfrm>
        </p:spPr>
        <p:txBody>
          <a:bodyPr>
            <a:noAutofit/>
          </a:bodyPr>
          <a:lstStyle/>
          <a:p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особенности </a:t>
            </a: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организации ППЭ и аудиторий  для участников </a:t>
            </a: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ОГЭ  </a:t>
            </a: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с ОВЗ</a:t>
            </a:r>
          </a:p>
        </p:txBody>
      </p:sp>
    </p:spTree>
    <p:extLst>
      <p:ext uri="{BB962C8B-B14F-4D97-AF65-F5344CB8AC3E}">
        <p14:creationId xmlns:p14="http://schemas.microsoft.com/office/powerpoint/2010/main" val="222184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27935</TotalTime>
  <Words>769</Words>
  <Application>Microsoft Office PowerPoint</Application>
  <PresentationFormat>Экран (4:3)</PresentationFormat>
  <Paragraphs>127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</vt:lpstr>
      <vt:lpstr>Times New Roman</vt:lpstr>
      <vt:lpstr>Wingdings</vt:lpstr>
      <vt:lpstr>Тема Office</vt:lpstr>
      <vt:lpstr>Презентация PowerPoint</vt:lpstr>
      <vt:lpstr> </vt:lpstr>
      <vt:lpstr>Презентация PowerPoint</vt:lpstr>
      <vt:lpstr>УЧАСТНИКИ с ОВЗ</vt:lpstr>
      <vt:lpstr>ТОЛЬКО НА ОСНОВАНИИ ЗАКЛЮЧЕНИЯ ЦПМПК (ТПМПК)</vt:lpstr>
      <vt:lpstr>Презентация PowerPoint</vt:lpstr>
      <vt:lpstr>Проведение ОГЭ для участников с ОВЗ</vt:lpstr>
      <vt:lpstr>особенности организации ППЭ и аудиторий  для участников с ОВЗ</vt:lpstr>
      <vt:lpstr>особенности организации ППЭ и аудиторий  для участников ОГЭ  с ОВЗ</vt:lpstr>
      <vt:lpstr>особенности организации ППЭ и аудиторий  для участников с ОВЗ</vt:lpstr>
      <vt:lpstr>особенности организации ППЭ и аудиторий  для участников с ОВЗ</vt:lpstr>
      <vt:lpstr>Презентация PowerPoint</vt:lpstr>
      <vt:lpstr>Ассистенты</vt:lpstr>
      <vt:lpstr>Функциональные обязанности ассистентов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СОТРУДНИКОВ  ПУНКТОВ ПРОВЕДЕНИЯ ЭКЗАМЕНОВ  ДЛЯ ВЫПУСКНИКОВ IX КЛАССОВ</dc:title>
  <dc:creator>lovygina.ui</dc:creator>
  <cp:lastModifiedBy>Моисеева Юлия Игоревна</cp:lastModifiedBy>
  <cp:revision>983</cp:revision>
  <cp:lastPrinted>2022-01-19T08:05:54Z</cp:lastPrinted>
  <dcterms:created xsi:type="dcterms:W3CDTF">2009-04-24T07:03:57Z</dcterms:created>
  <dcterms:modified xsi:type="dcterms:W3CDTF">2022-01-28T14:04:10Z</dcterms:modified>
</cp:coreProperties>
</file>