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48" r:id="rId3"/>
    <p:sldId id="476" r:id="rId4"/>
    <p:sldId id="477" r:id="rId5"/>
    <p:sldId id="478" r:id="rId6"/>
    <p:sldId id="479" r:id="rId7"/>
    <p:sldId id="480" r:id="rId8"/>
    <p:sldId id="481" r:id="rId9"/>
    <p:sldId id="525" r:id="rId10"/>
    <p:sldId id="526" r:id="rId11"/>
    <p:sldId id="486" r:id="rId12"/>
    <p:sldId id="482" r:id="rId13"/>
    <p:sldId id="483" r:id="rId14"/>
    <p:sldId id="485" r:id="rId15"/>
    <p:sldId id="395" r:id="rId16"/>
    <p:sldId id="506" r:id="rId17"/>
    <p:sldId id="309" r:id="rId18"/>
    <p:sldId id="487" r:id="rId19"/>
    <p:sldId id="527" r:id="rId20"/>
    <p:sldId id="528" r:id="rId21"/>
    <p:sldId id="529" r:id="rId22"/>
    <p:sldId id="538" r:id="rId23"/>
    <p:sldId id="539" r:id="rId24"/>
    <p:sldId id="540" r:id="rId25"/>
    <p:sldId id="530" r:id="rId26"/>
    <p:sldId id="543" r:id="rId27"/>
    <p:sldId id="541" r:id="rId28"/>
    <p:sldId id="495" r:id="rId29"/>
    <p:sldId id="535" r:id="rId30"/>
    <p:sldId id="514" r:id="rId31"/>
    <p:sldId id="508" r:id="rId32"/>
    <p:sldId id="510" r:id="rId33"/>
    <p:sldId id="511" r:id="rId34"/>
    <p:sldId id="512" r:id="rId35"/>
    <p:sldId id="516" r:id="rId36"/>
    <p:sldId id="509" r:id="rId37"/>
    <p:sldId id="517" r:id="rId38"/>
    <p:sldId id="518" r:id="rId39"/>
    <p:sldId id="519" r:id="rId40"/>
    <p:sldId id="521" r:id="rId41"/>
    <p:sldId id="496" r:id="rId42"/>
    <p:sldId id="498" r:id="rId43"/>
    <p:sldId id="347" r:id="rId44"/>
    <p:sldId id="349" r:id="rId45"/>
    <p:sldId id="499" r:id="rId46"/>
    <p:sldId id="536" r:id="rId47"/>
    <p:sldId id="501" r:id="rId48"/>
    <p:sldId id="502" r:id="rId49"/>
    <p:sldId id="503" r:id="rId50"/>
    <p:sldId id="542" r:id="rId51"/>
    <p:sldId id="434" r:id="rId52"/>
  </p:sldIdLst>
  <p:sldSz cx="9144000" cy="6858000" type="screen4x3"/>
  <p:notesSz cx="6670675" cy="98758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166824"/>
    <a:srgbClr val="FF0000"/>
    <a:srgbClr val="606060"/>
    <a:srgbClr val="496DA7"/>
    <a:srgbClr val="99FFCC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8" autoAdjust="0"/>
    <p:restoredTop sz="94790" autoAdjust="0"/>
  </p:normalViewPr>
  <p:slideViewPr>
    <p:cSldViewPr>
      <p:cViewPr varScale="1">
        <p:scale>
          <a:sx n="76" d="100"/>
          <a:sy n="76" d="100"/>
        </p:scale>
        <p:origin x="66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82125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6C689E64-7C91-4042-A5EA-CEE3D4F76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8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2A39A8E-1074-493A-A12C-AF1466DED3A9}" type="datetimeFigureOut">
              <a:rPr lang="ru-RU"/>
              <a:pPr>
                <a:defRPr/>
              </a:pPr>
              <a:t>14.03.2018</a:t>
            </a:fld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91063"/>
            <a:ext cx="5337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8908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80538"/>
            <a:ext cx="28908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566F94C8-D57C-4EFA-8A95-B39028667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876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7B2908-3BB9-4A7A-8C29-9C5049CE8DE2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9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3778250" y="9380538"/>
            <a:ext cx="28908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5645854-9369-42FE-9DD8-538D510D0599}" type="slidenum">
              <a:rPr lang="ru-RU" altLang="ru-RU" b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</a:t>
            </a:fld>
            <a:endParaRPr lang="ru-RU" altLang="ru-RU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9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778250" y="9380538"/>
            <a:ext cx="28908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01DA44-001E-4FD1-8968-6B52CCF0A73A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9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После ответа у участника есть возможность прослушать свою аудиозапись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Подготовка к ответу выполняется в минимальном объёме непосредственно при сдаче экзамена (перед ответом на каждое задание), время подготовки и записи ответа контролируется средствами программного обеспечения;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778250" y="9380538"/>
            <a:ext cx="28908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2D54E9-9CD5-43C6-B77D-9A344EC56E59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0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Особенности состава экзаменационных материалов?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Нарисовать 5 конвертов ИК?</a:t>
            </a:r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778250" y="9380538"/>
            <a:ext cx="28908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96204A-E5D7-49C0-A41E-19126CE5272F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8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B5A6F8-A64F-4E90-B01C-E42EF24CFAC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9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778250" y="9380538"/>
            <a:ext cx="28908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2D1DAD-8BA2-4062-ABA8-36CA6B478AC3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867A0-F786-4195-9161-35B70054FFD5}" type="slidenum">
              <a:rPr lang="ru-RU" altLang="ru-RU" b="0" smtClean="0"/>
              <a:pPr/>
              <a:t>41</a:t>
            </a:fld>
            <a:endParaRPr lang="ru-RU" altLang="ru-RU" b="0" smtClean="0"/>
          </a:p>
        </p:txBody>
      </p:sp>
    </p:spTree>
    <p:extLst>
      <p:ext uri="{BB962C8B-B14F-4D97-AF65-F5344CB8AC3E}">
        <p14:creationId xmlns:p14="http://schemas.microsoft.com/office/powerpoint/2010/main" val="162232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3403-2DBE-415E-B680-7886496099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37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B383-9A85-44A3-A1C2-E15EE8C56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70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082A-ADDC-4AF4-9A28-F93F5AAAED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23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9F68-4675-427C-89FE-A806942EF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27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282F-F936-4C55-8813-1709D9F158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0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8058-F64B-4FF8-9CE9-9BBC7A161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0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F3A3-E64F-44E8-85A6-5AAEE96F90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19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2711-E202-44CD-9B99-A7CAA2B5ED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14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B266-4BBC-4906-862A-E335EFA2F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B8C6-05A1-4970-A21E-44A8C2254D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10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D277-ACB7-4F92-B3D9-EF9E25ACEB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2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84C96B-B8A8-4139-8B12-8CF98B70EF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0825" y="2420938"/>
            <a:ext cx="8642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ОСНОВНОГО ГОСУДАРСТВЕННОГО ЭКЗАМЕНА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0825" y="3398838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для сотрудников пунктов проведения</a:t>
            </a:r>
            <a:br>
              <a:rPr lang="ru-RU" sz="2400" b="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400" b="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основного государственного экзамена</a:t>
            </a:r>
            <a:br>
              <a:rPr lang="ru-RU" sz="2400" b="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400" b="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по иностранным языкам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28650" y="908050"/>
            <a:ext cx="7886700" cy="782638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КОНФИГУРАЦИЯ АУДИТОРИИ ПРОВЕДЕНИЯ</a:t>
            </a:r>
          </a:p>
        </p:txBody>
      </p:sp>
      <p:pic>
        <p:nvPicPr>
          <p:cNvPr id="19459" name="Содержимое 1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29539" r="19112" b="25043"/>
          <a:stretch>
            <a:fillRect/>
          </a:stretch>
        </p:blipFill>
        <p:spPr>
          <a:xfrm>
            <a:off x="1214438" y="1571625"/>
            <a:ext cx="6858000" cy="4714875"/>
          </a:xfrm>
        </p:spPr>
      </p:pic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313" y="1214438"/>
            <a:ext cx="89296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Кадровый состав ППЭ</a:t>
            </a:r>
            <a:endParaRPr lang="ru-RU" sz="2000" cap="all" dirty="0">
              <a:solidFill>
                <a:srgbClr val="7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330450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Для обеспечения проведения устной части</a:t>
            </a:r>
            <a:endParaRPr lang="ru-RU" sz="16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3263" y="2887663"/>
            <a:ext cx="4589462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700000"/>
                </a:solidFill>
                <a:latin typeface="Cambria" pitchFamily="18" charset="0"/>
              </a:rPr>
              <a:t>Организатор в аудитории проведения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3513" y="2887663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92725" y="2887663"/>
            <a:ext cx="3662363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anose="02040503050406030204" pitchFamily="18" charset="0"/>
              </a:rPr>
              <a:t>2 на аудиторию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03263" y="3490913"/>
            <a:ext cx="4589462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700000"/>
                </a:solidFill>
                <a:latin typeface="Cambria" panose="02040503050406030204" pitchFamily="18" charset="0"/>
              </a:rPr>
              <a:t>Организатор в аудитории ожидания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3490913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92725" y="3490913"/>
            <a:ext cx="3662363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1 на 15-20 участников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03263" y="4097338"/>
            <a:ext cx="4589462" cy="5413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>
                <a:solidFill>
                  <a:srgbClr val="700000"/>
                </a:solidFill>
                <a:latin typeface="Cambria" pitchFamily="18" charset="0"/>
              </a:rPr>
              <a:t>Организаторы по перемещению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4097338"/>
            <a:ext cx="539750" cy="541337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292725" y="4097338"/>
            <a:ext cx="3662363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по количеству аудиторий проведения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03263" y="4705350"/>
            <a:ext cx="4589462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500">
              <a:solidFill>
                <a:srgbClr val="700000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500">
                <a:solidFill>
                  <a:srgbClr val="700000"/>
                </a:solidFill>
                <a:latin typeface="Cambria" pitchFamily="18" charset="0"/>
              </a:rPr>
              <a:t>Технический специалист ППЭ</a:t>
            </a:r>
          </a:p>
          <a:p>
            <a:pPr algn="just">
              <a:defRPr/>
            </a:pPr>
            <a:endParaRPr lang="ru-RU" sz="1500">
              <a:solidFill>
                <a:srgbClr val="700000"/>
              </a:solidFill>
              <a:latin typeface="Cambria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63513" y="4705350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92725" y="4705350"/>
            <a:ext cx="3662363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1 на 4 аудитории проведения</a:t>
            </a:r>
          </a:p>
        </p:txBody>
      </p:sp>
      <p:sp>
        <p:nvSpPr>
          <p:cNvPr id="20497" name="Номер слайда 26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46AA89-1135-4FF6-9EE0-0A0D07E9FA73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esafronov\Desktop\ser.jpg"/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C:\Users\esafronov\Desktop\p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CA95FE-8B19-4FFA-B443-13A2E802F09D}" type="slidenum">
              <a:rPr lang="ru-RU" altLang="ru-RU" sz="14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142875" y="85725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ЭТАПЫ ПОДГОТОВКИ ПУНКТОВ ПРОВЕДЕНИЯ ЭКЗАМЕНОВ</a:t>
            </a:r>
            <a:r>
              <a:rPr lang="en-US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ru-RU" altLang="ru-RU" sz="2000">
              <a:solidFill>
                <a:srgbClr val="7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900" y="1785938"/>
            <a:ext cx="8928100" cy="140493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Этап: </a:t>
            </a: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техническая подготовка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</a:t>
            </a:r>
          </a:p>
          <a:p>
            <a:pPr>
              <a:defRPr/>
            </a:pP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при участии руководителя ППЭ и руководителя ОО ППЭ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 за неделю до начала экзамена</a:t>
            </a:r>
          </a:p>
        </p:txBody>
      </p:sp>
      <p:sp>
        <p:nvSpPr>
          <p:cNvPr id="14" name="Заголовок 3"/>
          <p:cNvSpPr>
            <a:spLocks noGrp="1"/>
          </p:cNvSpPr>
          <p:nvPr/>
        </p:nvSpPr>
        <p:spPr>
          <a:xfrm>
            <a:off x="0" y="1357298"/>
            <a:ext cx="9144000" cy="36004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Дополнения к стандартной процедуре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3429000"/>
            <a:ext cx="8929687" cy="14033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Этап: 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контроль технической готовности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Ответственный исполнитель: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технический специалист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ru-RU" sz="2000" b="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>
              <a:defRPr/>
            </a:pP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при участии руководителя ППЭ и уполномоченного ГЭК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Период выполнения: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за день до начала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5072063"/>
            <a:ext cx="8929687" cy="14033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Этап: 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начало проведения экзамена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Ответственный исполнитель: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технический специалист, организаторы в аудитории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Период выполнения: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начиная с 9.00 дня проведения экзамена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5"/>
          <p:cNvSpPr>
            <a:spLocks noGrp="1"/>
          </p:cNvSpPr>
          <p:nvPr>
            <p:ph idx="4294967295"/>
          </p:nvPr>
        </p:nvSpPr>
        <p:spPr>
          <a:xfrm>
            <a:off x="457200" y="1785938"/>
            <a:ext cx="8686800" cy="4340225"/>
          </a:xfrm>
        </p:spPr>
        <p:txBody>
          <a:bodyPr/>
          <a:lstStyle/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Cambria" panose="02040503050406030204" pitchFamily="18" charset="0"/>
              </a:rPr>
              <a:t>Технический специалист </a:t>
            </a:r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участвует в проведении предварительного обучения организаторов руководителем ППЭ;</a:t>
            </a: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заранее тиражирует краткую инструкцию для участников по использованию станции записи ответов (на каждого участника);</a:t>
            </a: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endParaRPr lang="ru-RU" altLang="ru-RU" sz="2000" b="1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Cambria" panose="02040503050406030204" pitchFamily="18" charset="0"/>
              </a:rPr>
              <a:t>Уполномоченный представитель ГЭК совместно с техническим специалистом и руководителем ППЭ  </a:t>
            </a:r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за 1 день до проведения экзамена </a:t>
            </a: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должны провести контроль готовности ППЭ к проведению экзамена</a:t>
            </a:r>
          </a:p>
          <a:p>
            <a:pPr marL="342900" indent="-342900" defTabSz="914400" eaLnBrk="1" hangingPunct="1">
              <a:buFont typeface="Arial" panose="020B0604020202020204" pitchFamily="34" charset="0"/>
              <a:buNone/>
            </a:pPr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оформить «ППЭ-01-01-У Протокол технической готовности ППЭ к экзамену в устной форме»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1071563"/>
            <a:ext cx="8786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</a:t>
            </a: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B9D13C9-50D3-4C33-86B3-F3E3B6F1184A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84213" y="1052513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 sz="2000" b="1" cap="all" dirty="0" smtClean="0">
                <a:solidFill>
                  <a:srgbClr val="700000"/>
                </a:solidFill>
                <a:latin typeface="Cambria" panose="02040503050406030204" pitchFamily="18" charset="0"/>
                <a:ea typeface="+mn-ea"/>
                <a:cs typeface="+mn-cs"/>
              </a:rPr>
              <a:t>«ППЭ-01-01-У Протокол технической готовности ППЭ к экзамену в устной форме»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6415129" cy="4536504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0" y="107156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СОСТАВ ЭМ ДЛЯ ПРОВЕДЕНИЯ УСТНОЙ ЧАСТИ ОГЭ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3263" y="1700213"/>
            <a:ext cx="5740400" cy="5413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Защищенный пакет с бланками участников ОГЭ (бланки устной части)формы 05-01-У,  ППЭ-05-02-У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3513" y="1700213"/>
            <a:ext cx="539750" cy="541337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43663" y="1700213"/>
            <a:ext cx="2511425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  <a:latin typeface="Cambria" pitchFamily="18" charset="0"/>
              </a:rPr>
              <a:t>1 на ППЭ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84213" y="2636838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Защищенный пакет с комплектом руководителя 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3513" y="2636838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84213" y="3573463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Стандартные формы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84213" y="4508500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ППЭ-05-03-У, ППЭ-13-У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43663" y="2636838"/>
            <a:ext cx="2511425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75" y="5357813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Компакт-диски с электронными КИМ</a:t>
            </a:r>
          </a:p>
        </p:txBody>
      </p:sp>
      <p:sp>
        <p:nvSpPr>
          <p:cNvPr id="24589" name="Номер слайда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F2E6BB-40C7-437E-96B7-B8F9E9471251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88" y="1071563"/>
            <a:ext cx="3643312" cy="1500187"/>
          </a:xfrm>
        </p:spPr>
        <p:txBody>
          <a:bodyPr/>
          <a:lstStyle/>
          <a:p>
            <a:pPr>
              <a:defRPr/>
            </a:pPr>
            <a:r>
              <a:rPr lang="ru-RU" sz="3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«</a:t>
            </a:r>
            <a:r>
              <a:rPr lang="ru-RU" sz="24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ППЭ-14-01-У Акт приема-передачи экзаменационных материалов»</a:t>
            </a:r>
            <a:endParaRPr lang="ru-RU" sz="2400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7E8366-CFC0-44E0-8DBE-2C8EF76A9621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0" t="7948" r="22723" b="3821"/>
          <a:stretch>
            <a:fillRect/>
          </a:stretch>
        </p:blipFill>
        <p:spPr bwMode="auto">
          <a:xfrm>
            <a:off x="4357688" y="928688"/>
            <a:ext cx="3736975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63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88"/>
            <a:ext cx="9144000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руководителя ППЭ</a:t>
            </a:r>
            <a:endParaRPr lang="ru-RU" sz="16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638" y="294798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Вскрыть защищенный пакет с комплектом руководителя</a:t>
            </a:r>
            <a:b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513" y="2947988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5638" y="4149725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Проверить правильность комплектования по сопроводительному листу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3513" y="4149725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7657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EC7ABB-4D4D-4BF0-A2FE-6FCFA18D2388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000" cap="all" dirty="0">
              <a:solidFill>
                <a:srgbClr val="7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0825" y="2420938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63588" y="2276475"/>
            <a:ext cx="8380412" cy="7064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Выдать ответственным организаторам в аудиториях проведения формы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ППЭ-05-03-У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</a:rPr>
              <a:t>и направить их в аудитории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14313" y="3214688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463"/>
            <a:ext cx="9144000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руководителя ППЭ</a:t>
            </a:r>
            <a:endParaRPr lang="ru-RU" sz="16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3" y="3929063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3588" y="3929063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Выдать техническому специалисту компакт-диски с электронными КИМ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3588" y="321468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Выдать организаторам в аудитории ожидания </a:t>
            </a:r>
            <a:r>
              <a:rPr lang="ru-RU" dirty="0" err="1">
                <a:solidFill>
                  <a:srgbClr val="700000"/>
                </a:solidFill>
                <a:latin typeface="Cambria" pitchFamily="18" charset="0"/>
                <a:cs typeface="Arial" charset="0"/>
              </a:rPr>
              <a:t>секьюрпак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с именными бланками устной части,  формами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ППЭ-05-01-У,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ППЭ-05-02-У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и направить их в аудиторию</a:t>
            </a:r>
          </a:p>
        </p:txBody>
      </p:sp>
      <p:sp>
        <p:nvSpPr>
          <p:cNvPr id="28683" name="Номер слайда 1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07E3B4-A181-4105-8E13-B98929B7969B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0" y="1825625"/>
            <a:ext cx="9144000" cy="4351338"/>
          </a:xfrm>
        </p:spPr>
        <p:txBody>
          <a:bodyPr/>
          <a:lstStyle/>
          <a:p>
            <a:pPr marL="400050" indent="-400050"/>
            <a:r>
              <a:rPr lang="ru-RU" altLang="ru-RU" sz="1900" smtClean="0">
                <a:solidFill>
                  <a:srgbClr val="700000"/>
                </a:solidFill>
                <a:latin typeface="Cambria" panose="02040503050406030204" pitchFamily="18" charset="0"/>
              </a:rPr>
              <a:t>Не менее чем за полтора часа до начала экзамена получить у руководителя ППЭ компакт-диск с зашифрованным КИМ, копировать на флеш-носители</a:t>
            </a:r>
          </a:p>
          <a:p>
            <a:pPr marL="400050" indent="-400050"/>
            <a:r>
              <a:rPr lang="ru-RU" altLang="ru-RU" sz="1900" smtClean="0">
                <a:solidFill>
                  <a:srgbClr val="700000"/>
                </a:solidFill>
                <a:latin typeface="Cambria" panose="02040503050406030204" pitchFamily="18" charset="0"/>
              </a:rPr>
              <a:t>Включить ПК на рабочих местах участников экзамена и дождаться загрузки операционной системы</a:t>
            </a:r>
          </a:p>
          <a:p>
            <a:pPr marL="400050" indent="-400050"/>
            <a:r>
              <a:rPr lang="ru-RU" altLang="ru-RU" sz="1900" smtClean="0">
                <a:solidFill>
                  <a:srgbClr val="700000"/>
                </a:solidFill>
                <a:latin typeface="Cambria" panose="02040503050406030204" pitchFamily="18" charset="0"/>
              </a:rPr>
              <a:t>Скопировать файлы КИМ с флеш-носителя на каждую рабочую станцию</a:t>
            </a:r>
          </a:p>
          <a:p>
            <a:pPr marL="400050" indent="-400050"/>
            <a:r>
              <a:rPr lang="ru-RU" altLang="ru-RU" sz="1300" smtClean="0">
                <a:solidFill>
                  <a:srgbClr val="7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900" smtClean="0">
                <a:solidFill>
                  <a:srgbClr val="700000"/>
                </a:solidFill>
                <a:latin typeface="Cambria" panose="02040503050406030204" pitchFamily="18" charset="0"/>
              </a:rPr>
              <a:t>Запустить Станцию записи ответов на каждом рабочем месте во всех аудиториях проведения </a:t>
            </a:r>
          </a:p>
          <a:p>
            <a:pPr marL="400050" indent="-400050"/>
            <a:r>
              <a:rPr lang="ru-RU" altLang="ru-RU" sz="1900" smtClean="0">
                <a:solidFill>
                  <a:srgbClr val="700000"/>
                </a:solidFill>
                <a:latin typeface="Cambria" panose="02040503050406030204" pitchFamily="18" charset="0"/>
              </a:rPr>
              <a:t>Не менее чем за час до начала экзамена в ППЭ выдать всем организаторам в аудиториях проведения коды активации экзамена и краткую инструкцию для участников по использованию станции записи ответов </a:t>
            </a:r>
          </a:p>
          <a:p>
            <a:pPr marL="400050" indent="-400050"/>
            <a:r>
              <a:rPr lang="ru-RU" altLang="ru-RU" sz="1900" smtClean="0">
                <a:solidFill>
                  <a:srgbClr val="700000"/>
                </a:solidFill>
                <a:latin typeface="Cambria" panose="02040503050406030204" pitchFamily="18" charset="0"/>
              </a:rPr>
              <a:t> За 30 минут до начала экзамена на рабочей станции в штабе ППЭ  скачать ключ доступа к КИМ, записать на флеш-носитель</a:t>
            </a:r>
          </a:p>
          <a:p>
            <a:pPr marL="400050" indent="-400050"/>
            <a:r>
              <a:rPr lang="ru-RU" altLang="ru-RU" sz="1900" smtClean="0">
                <a:solidFill>
                  <a:srgbClr val="700000"/>
                </a:solidFill>
                <a:latin typeface="Cambria" panose="02040503050406030204" pitchFamily="18" charset="0"/>
              </a:rPr>
              <a:t>на все рабочие станции записи в каждой аудитории проведения загрузить полученный ключ доступа к КИМ и дождаться расшифровки КИМ </a:t>
            </a:r>
          </a:p>
        </p:txBody>
      </p:sp>
      <p:sp>
        <p:nvSpPr>
          <p:cNvPr id="30723" name="Прямоугольник 3"/>
          <p:cNvSpPr>
            <a:spLocks noGrp="1" noChangeArrowheads="1"/>
          </p:cNvSpPr>
          <p:nvPr>
            <p:ph type="title"/>
          </p:nvPr>
        </p:nvSpPr>
        <p:spPr>
          <a:xfrm>
            <a:off x="628650" y="765175"/>
            <a:ext cx="7886700" cy="92551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b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altLang="ru-RU" sz="1600" b="1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ТЕХНИЧЕСКОГО СПЕЦИАЛИСТА</a:t>
            </a:r>
            <a:endParaRPr lang="ru-RU" altLang="ru-RU" sz="2000" b="1" smtClean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3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53433"/>
              </p:ext>
            </p:extLst>
          </p:nvPr>
        </p:nvGraphicFramePr>
        <p:xfrm>
          <a:off x="571500" y="2428875"/>
          <a:ext cx="7643813" cy="2066924"/>
        </p:xfrm>
        <a:graphic>
          <a:graphicData uri="http://schemas.openxmlformats.org/drawingml/2006/table">
            <a:tbl>
              <a:tblPr/>
              <a:tblGrid>
                <a:gridCol w="2235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8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20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Досрочный период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апреля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7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мая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 (УСТНО)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EC996A-F6D7-4A1F-909F-3F60F3D7569C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501650" y="1084263"/>
            <a:ext cx="82296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СРОКИ ПРОВЕДЕНИЯ ОГЭ В 2018 ГОДУ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10.11.2017 №1097 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42350" cy="47291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 аудитории ожидания находятся ВСЕ участники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наличие краткой инструкции для участников по использованию станции записи ответов (по количеству участников)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9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наличие материалов на языке проводимого экзамена (научно-популярные журналы, любые книги, журналы, газеты и т.п.), взятых из школьной библиотеки, с целью предоставления участникам экзамена, ожидающим своей очереди сдачи.</a:t>
            </a:r>
          </a:p>
          <a:p>
            <a:pPr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ru-RU" altLang="ru-RU" sz="1900" dirty="0" smtClean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Организатор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выдает именные бланки устной части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зачитывает инструкцию по проведению устной части для участников экзамена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заполняет ведомость коррекции персональных данных ППЭ-12-02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указывает участнику на необходимость поставить подпись на бланке устной части (выдает ручку)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формирует группы по очередности  из участников экзамена для сдачи устной части (по форме ППЭ-05-02-У) и приглашает организатора по перемещению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следит за порядком в аудитории </a:t>
            </a:r>
          </a:p>
          <a:p>
            <a:pPr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ru-RU" altLang="ru-RU" sz="1800" dirty="0" smtClean="0">
              <a:cs typeface="Times New Roman" pitchFamily="18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071563"/>
            <a:ext cx="8858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Ожидание проведения устной части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940AB5-36BC-4126-B2EF-7144AD7F25DF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714375" y="642938"/>
            <a:ext cx="7886700" cy="1325562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  <a:t>БЛАНК УСТНОЙ ЧАСТИ</a:t>
            </a:r>
          </a:p>
        </p:txBody>
      </p:sp>
      <p:pic>
        <p:nvPicPr>
          <p:cNvPr id="32771" name="Picture 5" descr="F:\ОГЭ\ОГЭ уч регб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95263"/>
            <a:ext cx="4643437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7020272" y="3140968"/>
            <a:ext cx="155222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форме 05-01-У «Список участников ГИА в аудитории ожидания» будут указаны все участники экзамена в алфавитном порядке, а также номер аудитории проведения и очередь сдачи экзамена. </a:t>
            </a:r>
          </a:p>
          <a:p>
            <a:r>
              <a:rPr lang="ru-RU" altLang="ru-RU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Организаторы должны найти фамилию участника в общем списке по форме 05-01-У, затем отметить явку участника в соответствующем листе формы 05-02-У, выдать участнику именной бланк устной части.</a:t>
            </a:r>
          </a:p>
          <a:p>
            <a:endParaRPr lang="ru-RU" alt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145F05-00B8-4CE6-AF35-1B75D9F49DD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17229"/>
      </p:ext>
    </p:extLst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E86BFA-B18F-430F-8C7A-7195AC312773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10298" r="2451" b="44444"/>
          <a:stretch>
            <a:fillRect/>
          </a:stretch>
        </p:blipFill>
        <p:spPr bwMode="auto">
          <a:xfrm>
            <a:off x="785813" y="1714500"/>
            <a:ext cx="7572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70770"/>
      </p:ext>
    </p:extLst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Формы 05-02-У «Протокол проведения ОГЭ в аудитории ожидания» будут распечатаны в соответствии с распределением участников по аудиториям проведения, в каждой форме 05-02-У будут фамилии от 1 до 16 участников соответствующей аудитории проведения в порядке очереди сдачи экзамена. Далее будут лежать именные бланки устной части указанных участников. </a:t>
            </a:r>
          </a:p>
          <a:p>
            <a:r>
              <a:rPr lang="ru-RU" altLang="ru-RU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Затем снова будет лежать форма 05-02-У с фамилиями участников, прикрепленных к следующей аудитории проведения, и их именные бланки устной части. И т.д.</a:t>
            </a:r>
          </a:p>
          <a:p>
            <a:endParaRPr lang="ru-RU" alt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4C8A64-748C-4E8F-BDCC-73FF2100421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75056"/>
      </p:ext>
    </p:extLst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56431" y="980728"/>
            <a:ext cx="7886700" cy="914623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«ППЭ-о5-02-У ПРОТОКОЛ ПРОВЕДЕНИЯ ГИА В АУДИТОРИИ ОЖИДАНИЯ»</a:t>
            </a:r>
            <a:endParaRPr lang="ru-RU" sz="2200" dirty="0" smtClean="0"/>
          </a:p>
        </p:txBody>
      </p:sp>
      <p:pic>
        <p:nvPicPr>
          <p:cNvPr id="3379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t="19006" r="2934" b="10529"/>
          <a:stretch>
            <a:fillRect/>
          </a:stretch>
        </p:blipFill>
        <p:spPr bwMode="auto">
          <a:xfrm>
            <a:off x="1000125" y="1854200"/>
            <a:ext cx="7199313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2051720" y="980728"/>
            <a:ext cx="5033409" cy="287382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СХЕМА АУДИТОРИИ ОЖИДАНИЯ</a:t>
            </a:r>
            <a:endParaRPr lang="ru-RU" sz="2200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506314"/>
            <a:ext cx="6205696" cy="52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628650" y="2643188"/>
            <a:ext cx="7886700" cy="3533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Начало экзамена в аудитории ожидания считается с момента завершения инструктажа, окончанием экзамена считает момент, когда аудиторию покинул последний участник.</a:t>
            </a:r>
          </a:p>
          <a:p>
            <a:pPr>
              <a:defRPr/>
            </a:pPr>
            <a:endParaRPr lang="ru-RU" altLang="ru-RU" sz="1800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C4164E-2BA9-4DF7-9C20-AD9D8D7C0E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47225"/>
      </p:ext>
    </p:extLst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628650" y="836613"/>
            <a:ext cx="7886700" cy="85407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Организатор в аудитории проведения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0" y="1628775"/>
            <a:ext cx="9144000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распределить участников по рабочим местам в аудитории произвольным образом с учётом предмета: иностранный язык, который сдаёт участник ОГЭ, должен совпадать с указанным на станции записи ответов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сверить персональные данные участника ОГЭ, указанные в  бланке устной части, с предъявленным документом, удостоверяющим личность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провести краткий инструктаж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сверить номер бланка устной части, введенный участником ОГЭ в ПО и напечатанный на бумажном бланке устной части, а также номер КИМ на бланке устной части и в интерфейсе ПО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инициировать начало выполнения экзаменационной работы (ввести код активации экзамена)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завершить в ПО «Станция записи ответов» выполнение экзаменационной работы участником (инициировать сдачу экзамена следующим участником ОГЭ);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получить от участника бланк устной части </a:t>
            </a:r>
          </a:p>
        </p:txBody>
      </p:sp>
    </p:spTree>
  </p:cSld>
  <p:clrMapOvr>
    <a:masterClrMapping/>
  </p:clrMapOvr>
  <p:transition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571500" y="857250"/>
            <a:ext cx="7886700" cy="928688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«ППЭ-о5-03-У ПРОТОКОЛ ПРОВЕДЕНИЯ ГИА В АУДИТОРИИ ПРОВЕДЕНИЯ»</a:t>
            </a:r>
            <a:endParaRPr lang="ru-RU" sz="2200" dirty="0" smtClean="0"/>
          </a:p>
        </p:txBody>
      </p:sp>
      <p:pic>
        <p:nvPicPr>
          <p:cNvPr id="3993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11026" r="2811" b="7948"/>
          <a:stretch>
            <a:fillRect/>
          </a:stretch>
        </p:blipFill>
        <p:spPr bwMode="auto">
          <a:xfrm>
            <a:off x="1571625" y="2214563"/>
            <a:ext cx="63579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4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F2D468-CF6E-4E70-9BB0-1B8BD4AE7FAC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00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57650"/>
              </p:ext>
            </p:extLst>
          </p:nvPr>
        </p:nvGraphicFramePr>
        <p:xfrm>
          <a:off x="611188" y="2349500"/>
          <a:ext cx="7572375" cy="2622551"/>
        </p:xfrm>
        <a:graphic>
          <a:graphicData uri="http://schemas.openxmlformats.org/drawingml/2006/table">
            <a:tbl>
              <a:tblPr/>
              <a:tblGrid>
                <a:gridCol w="1947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4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929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Основной период</a:t>
                      </a:r>
                    </a:p>
                  </a:txBody>
                  <a:tcPr marL="9525" marR="9525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25 мая (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пт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иностранные языки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26 мая (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сб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иностранные языки (УСТНО)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23 июня (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сб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иностранные языки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04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28 июня (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чт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29 июня (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пт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резерв: по всем учебным предметам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8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501650" y="1084263"/>
            <a:ext cx="82296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СРОКИ ПРОВЕДЕНИЯ ОГЭ В 2018 ГОДУ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10.11.2017 №1097 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628650" y="2500313"/>
            <a:ext cx="7886700" cy="3676650"/>
          </a:xfrm>
        </p:spPr>
        <p:txBody>
          <a:bodyPr/>
          <a:lstStyle/>
          <a:p>
            <a:pPr marL="0" lvl="2" indent="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  <a:t>Начало экзамена в аудитории проведения считается с момента завершения краткого инструктажа первой группы участников ОГЭ, окончанием экзамена считается момент, когда аудиторию покинул последний участник ОГЭ.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116B19-5501-4A96-8E61-B5DE3ACA26C9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911CC1-DB60-45F2-B38F-72612A33BB86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103438"/>
            <a:ext cx="7886700" cy="3795712"/>
          </a:xfrm>
        </p:spPr>
      </p:pic>
    </p:spTree>
  </p:cSld>
  <p:clrMapOvr>
    <a:masterClrMapping/>
  </p:clrMapOvr>
  <p:transition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F3063F-EFD3-4EE1-B1A2-737B541BCC1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3011" name="Содержимое 4" descr="\\srv-fs\SOFT\ПО Устный Английский\9 класс\Инструкции\Screens\Audiotest - Windows 10 x64-2016-02-24-15-03-2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</p:spTree>
  </p:cSld>
  <p:clrMapOvr>
    <a:masterClrMapping/>
  </p:clrMapOvr>
  <p:transition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967C59-FBBD-4F1D-8741-3679F9B99D6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4035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</p:spTree>
  </p:cSld>
  <p:clrMapOvr>
    <a:masterClrMapping/>
  </p:clrMapOvr>
  <p:transition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A0F134-C567-47B2-9AE4-E1DEC36BB7C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428750"/>
            <a:ext cx="6962775" cy="4351338"/>
          </a:xfrm>
          <a:noFill/>
        </p:spPr>
      </p:pic>
    </p:spTree>
  </p:cSld>
  <p:clrMapOvr>
    <a:masterClrMapping/>
  </p:clrMapOvr>
  <p:transition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/>
          </a:bodyPr>
          <a:lstStyle/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участнику отображается текст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задания,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и он приступает к подготовке ответа, при этом в интерфейсе ПО отображается время, оставшееся до окончания подготовки</a:t>
            </a:r>
            <a:endParaRPr lang="ru-RU" sz="1800" dirty="0" smtClean="0">
              <a:solidFill>
                <a:srgbClr val="700000"/>
              </a:solidFill>
              <a:latin typeface="Cambria" pitchFamily="18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по истечении времени подготовки автоматически открывается страница записи ответа на задание и начинается запись ответа, при этом выводится время, оставшееся до окончания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ответа</a:t>
            </a: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по истечении времени ответа выполняется автоматический переход к следующему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заданию</a:t>
            </a: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FF0000"/>
                </a:solidFill>
                <a:latin typeface="Cambria" pitchFamily="18" charset="0"/>
              </a:rPr>
              <a:t>участник не </a:t>
            </a:r>
            <a:r>
              <a:rPr lang="ru-RU" sz="1800" dirty="0" smtClean="0">
                <a:solidFill>
                  <a:srgbClr val="FF0000"/>
                </a:solidFill>
                <a:latin typeface="Cambria" pitchFamily="18" charset="0"/>
              </a:rPr>
              <a:t>может </a:t>
            </a:r>
            <a:r>
              <a:rPr lang="ru-RU" sz="1800" dirty="0">
                <a:solidFill>
                  <a:srgbClr val="FF0000"/>
                </a:solidFill>
                <a:latin typeface="Cambria" pitchFamily="18" charset="0"/>
              </a:rPr>
              <a:t>самостоятельно «листать» задания</a:t>
            </a:r>
            <a:endParaRPr lang="ru-RU" sz="18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участник не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может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досрочно начать ответ (до истечения времени подготовки: 1,5 мин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.)</a:t>
            </a: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участник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может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досрочно закончить запись ответа (до истечения времени ответа: 1,5-2 мин.)</a:t>
            </a:r>
            <a:endParaRPr lang="ru-RU" sz="1800" dirty="0" smtClean="0">
              <a:solidFill>
                <a:srgbClr val="700000"/>
              </a:solidFill>
              <a:latin typeface="Cambria" pitchFamily="18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buFont typeface="+mj-lt"/>
              <a:buAutoNum type="arabicPeriod" startAt="12"/>
              <a:defRPr/>
            </a:pPr>
            <a:endParaRPr lang="ru-RU" dirty="0"/>
          </a:p>
          <a:p>
            <a:pPr marL="514350" lvl="2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38" y="928688"/>
            <a:ext cx="79295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700000"/>
                </a:solidFill>
                <a:latin typeface="Cambria" pitchFamily="18" charset="0"/>
                <a:ea typeface="+mj-ea"/>
                <a:cs typeface="Arial" charset="0"/>
              </a:rPr>
              <a:t>Проведение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650" y="1462088"/>
            <a:ext cx="9144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cap="all" dirty="0">
                <a:solidFill>
                  <a:srgbClr val="700000"/>
                </a:solidFill>
                <a:latin typeface="Cambria" panose="02040503050406030204" pitchFamily="18" charset="0"/>
              </a:rPr>
              <a:t>Процесс сдачи экзамена участником</a:t>
            </a:r>
          </a:p>
        </p:txBody>
      </p:sp>
      <p:sp>
        <p:nvSpPr>
          <p:cNvPr id="4608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088783-470C-4D05-BBE7-55A99FAE1DD8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F21AD5-8CB0-4BBA-B7F0-FBE1028DD52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7107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2424113"/>
            <a:ext cx="6791325" cy="3154362"/>
          </a:xfrm>
        </p:spPr>
      </p:pic>
    </p:spTree>
  </p:cSld>
  <p:clrMapOvr>
    <a:masterClrMapping/>
  </p:clrMapOvr>
  <p:transition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628650" y="2357438"/>
            <a:ext cx="7886700" cy="3819525"/>
          </a:xfrm>
        </p:spPr>
        <p:txBody>
          <a:bodyPr/>
          <a:lstStyle/>
          <a:p>
            <a:pPr marL="171450" lvl="2">
              <a:spcBef>
                <a:spcPts val="750"/>
              </a:spcBef>
            </a:pPr>
            <a:r>
              <a:rPr lang="ru-RU" altLang="ru-RU" sz="2000" i="1" smtClean="0">
                <a:solidFill>
                  <a:srgbClr val="700000"/>
                </a:solidFill>
              </a:rPr>
              <a:t>Если в аудитории проведения установлено несколько рабочих мест участников, то следующая группа Участников приглашается в аудиторию только после того, как сдача экзамена закончится на всех рабочих местах. При этом Участник, закончивший сдачу экзамена, может покинуть аудиторию проведения, не дожидаясь завершения экзамена на всех рабочих местах в аудитории.</a:t>
            </a:r>
          </a:p>
          <a:p>
            <a:endParaRPr lang="ru-RU" alt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AEA525-C5EB-4D6A-9AE4-A70A12C9DF38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5"/>
          <p:cNvSpPr>
            <a:spLocks noGrp="1"/>
          </p:cNvSpPr>
          <p:nvPr>
            <p:ph idx="1"/>
          </p:nvPr>
        </p:nvSpPr>
        <p:spPr>
          <a:xfrm>
            <a:off x="179388" y="1628775"/>
            <a:ext cx="8643937" cy="4525963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00000"/>
                </a:solidFill>
              </a:rPr>
              <a:t>Время сдачи экзамена одним участником –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>
                <a:solidFill>
                  <a:srgbClr val="700000"/>
                </a:solidFill>
              </a:rPr>
              <a:t>    13 минут: 6 минут – подготовка и 7 минут – ответ.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>
                <a:solidFill>
                  <a:srgbClr val="FF0000"/>
                </a:solidFill>
              </a:rPr>
              <a:t>     Длительность подготовки и записи ответа контролируются программным обеспечением автоматически.</a:t>
            </a:r>
          </a:p>
          <a:p>
            <a:pPr eaLnBrk="1" hangingPunct="1"/>
            <a:r>
              <a:rPr lang="ru-RU" altLang="ru-RU" smtClean="0">
                <a:solidFill>
                  <a:srgbClr val="700000"/>
                </a:solidFill>
              </a:rPr>
              <a:t>Общее время нахождения участника в аудитории проведения не превышает 30 минут</a:t>
            </a:r>
          </a:p>
          <a:p>
            <a:pPr eaLnBrk="1" hangingPunct="1"/>
            <a:r>
              <a:rPr lang="ru-RU" altLang="ru-RU" smtClean="0">
                <a:solidFill>
                  <a:srgbClr val="700000"/>
                </a:solidFill>
              </a:rPr>
              <a:t>общая длительность экзамена в ППЭ – 2 часа.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</a:t>
            </a:r>
            <a:r>
              <a:rPr lang="ru-RU" altLang="ru-RU" smtClean="0">
                <a:solidFill>
                  <a:srgbClr val="FF0000"/>
                </a:solidFill>
              </a:rPr>
              <a:t>Через одно рабочее место участника в аудитории проведения за день могут пройти максимум 4 участника.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длительность экзамена</a:t>
            </a:r>
            <a:endParaRPr lang="ru-RU" sz="16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915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ADCF28-EA55-4B3B-88CA-A93C514C65FD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431800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Изменения процедуры для участников с ОВЗ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96337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700000"/>
                </a:solidFill>
              </a:rPr>
              <a:t>общая длительность сдачи экзамена одним участником – 45 минут.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700000"/>
                </a:solidFill>
              </a:rPr>
              <a:t>очереди для участников с ОВЗ не используются: все дети сдают экзамен в одну очередь, соответственно на каждом АРМ станции записи экзамен сдаёт только один участник.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700000"/>
                </a:solidFill>
              </a:rPr>
              <a:t>аудиторию ожидания и аудиторию проведения можно совместить.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700000"/>
                </a:solidFill>
              </a:rPr>
              <a:t>нет отдельных ограничений по времени подготовки и ответа на каждое задание, ограничена только общая длительность экзамена;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700000"/>
                </a:solidFill>
              </a:rPr>
              <a:t>выполнение заданий:  переход от задания (этапа подготовки) к ответу осуществляется «по кнопке»;  завершение ответа осуществляется «по кнопке»;  после завершения ответа выполняется автоматический переход к следующему заданию (по аналогии со стандартным экзаменом самостоятельно переходить между заданиями нельзя);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700000"/>
                </a:solidFill>
              </a:rPr>
              <a:t>работы на станции записи выполняет либо участник, либо ассистент по его просьбе. </a:t>
            </a:r>
            <a:r>
              <a:rPr lang="ru-RU" altLang="ru-RU" sz="2000" smtClean="0">
                <a:solidFill>
                  <a:srgbClr val="FF0000"/>
                </a:solidFill>
              </a:rPr>
              <a:t>Ассистенты участников, выполняющие работу на станции записи должны пройти специальное обучение работе на станции записи. </a:t>
            </a:r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C:\Users\esafronov\Desktop\p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210112-CE1A-48EB-BE15-7521D01D47CA}" type="slidenum">
              <a:rPr lang="ru-RU" altLang="ru-RU" sz="14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245" name="Прямоугольник 17"/>
          <p:cNvSpPr>
            <a:spLocks noChangeArrowheads="1"/>
          </p:cNvSpPr>
          <p:nvPr/>
        </p:nvSpPr>
        <p:spPr bwMode="auto">
          <a:xfrm>
            <a:off x="0" y="2835275"/>
            <a:ext cx="884078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7188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состоит из двух частей – устной и письменной</a:t>
            </a: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два дня согласно единому расписанию</a:t>
            </a:r>
            <a:endParaRPr lang="en-US" altLang="ru-RU" sz="2000" b="0" i="1" dirty="0">
              <a:solidFill>
                <a:srgbClr val="7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Устный и письменный экзамены организационно </a:t>
            </a:r>
            <a:r>
              <a:rPr lang="ru-RU" altLang="ru-RU" sz="2000" b="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независимы</a:t>
            </a: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проведения устной части экзамена необходима два типа аудитории – аудитория ожидания и </a:t>
            </a:r>
            <a:r>
              <a:rPr lang="ru-RU" altLang="ru-RU" sz="20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аудитори</a:t>
            </a: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проведения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Планирование участников с ОВЗ и без ОВЗ для экзаменов с разделом «Говорение» 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686800" cy="4525963"/>
          </a:xfrm>
        </p:spPr>
        <p:txBody>
          <a:bodyPr/>
          <a:lstStyle/>
          <a:p>
            <a:r>
              <a:rPr lang="ru-RU" altLang="ru-RU" sz="2400" smtClean="0">
                <a:solidFill>
                  <a:srgbClr val="700000"/>
                </a:solidFill>
              </a:rPr>
              <a:t>специальные аудитории проведения могут занимать только участники с ОВЗ ;</a:t>
            </a:r>
          </a:p>
          <a:p>
            <a:r>
              <a:rPr lang="ru-RU" altLang="ru-RU" sz="2400" smtClean="0">
                <a:solidFill>
                  <a:srgbClr val="700000"/>
                </a:solidFill>
              </a:rPr>
              <a:t>обычные аудитории проведения (без признака «специализированная рассадка») могут занимать только обычные участники без любого из признаков (или без обоих): ОВЗ, Специализированная рассадка. </a:t>
            </a:r>
          </a:p>
          <a:p>
            <a:r>
              <a:rPr lang="ru-RU" altLang="ru-RU" sz="2400" smtClean="0">
                <a:solidFill>
                  <a:srgbClr val="700000"/>
                </a:solidFill>
              </a:rPr>
              <a:t>В аудитории ожидания могут находиться любые участники. </a:t>
            </a:r>
          </a:p>
          <a:p>
            <a:r>
              <a:rPr lang="ru-RU" altLang="ru-RU" sz="2400" smtClean="0">
                <a:solidFill>
                  <a:srgbClr val="700000"/>
                </a:solidFill>
              </a:rPr>
              <a:t>Сдача экзамена обычными участниками на станции записи версии для ОВЗ категорически запрещена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574675" y="908050"/>
            <a:ext cx="7886700" cy="28892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Возникновение технических сбоев в работе Станции записи</a:t>
            </a:r>
            <a:r>
              <a:rPr lang="ru-RU" altLang="ru-RU" smtClean="0"/>
              <a:t> 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27000" y="1484313"/>
            <a:ext cx="9037638" cy="49688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до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 </a:t>
            </a: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начала выполнения экзаменационной работы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если неисправность устранена, участник может продолжить выполнение экзаменационной работы на этой же станции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если неисправности не могут быть устранены, в аудитории должна быть установлена резервная рабочая станция, на которой продолжается сдача экзамена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если неисправности не могут быть устранены и нет резервной рабочей станции, то участник, который должен был сдавать экзамен на вышедшей из строя рабочей станции, направляется для сдачи экзамена на имеющиеся в </a:t>
            </a:r>
            <a:r>
              <a:rPr lang="ru-RU" altLang="ru-RU" sz="1800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этой аудитории 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рабочие станции в порядке общей очереди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если из строя вышла единственная рабочая станция в аудитории и нет возможности её замены, участник назначается на резервный день (форма ППЭ-22)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после начала выполнения экзаменационной работы</a:t>
            </a:r>
            <a:r>
              <a:rPr lang="ru-RU" altLang="ru-RU" sz="1800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: 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уполномоченный представитель ГЭК предлагает участнику сдать экзамен </a:t>
            </a:r>
            <a:r>
              <a:rPr lang="ru-RU" altLang="ru-RU" sz="1800" b="1" dirty="0">
                <a:solidFill>
                  <a:srgbClr val="700000"/>
                </a:solidFill>
                <a:latin typeface="Cambria" panose="02040503050406030204" pitchFamily="18" charset="0"/>
              </a:rPr>
              <a:t>повторно в этот же день (последним)  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или быть направленным на </a:t>
            </a:r>
            <a:r>
              <a:rPr lang="ru-RU" altLang="ru-RU" sz="1800" b="1" dirty="0">
                <a:solidFill>
                  <a:srgbClr val="700000"/>
                </a:solidFill>
                <a:latin typeface="Cambria" panose="02040503050406030204" pitchFamily="18" charset="0"/>
              </a:rPr>
              <a:t>пересдачу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 экзамена в резервный день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Направлять участников ОГЭ в другую аудиторию проведения 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категорически запрещено</a:t>
            </a:r>
            <a:r>
              <a:rPr lang="ru-RU" alt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684213" y="981075"/>
            <a:ext cx="7886700" cy="108108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Возникновение у участника претензий к качеству записи его ответов</a:t>
            </a:r>
            <a:r>
              <a:rPr lang="ru-RU" altLang="ru-RU" dirty="0" smtClean="0"/>
              <a:t> 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628650" y="2276475"/>
            <a:ext cx="7886700" cy="3900488"/>
          </a:xfrm>
        </p:spPr>
        <p:txBody>
          <a:bodyPr/>
          <a:lstStyle/>
          <a:p>
            <a:pPr marL="400050" indent="-400050">
              <a:buFont typeface="Arial" panose="020B0604020202020204" pitchFamily="34" charset="0"/>
              <a:buAutoNum type="arabicPeriod"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Технический специалист</a:t>
            </a:r>
          </a:p>
          <a:p>
            <a:pPr marL="400050" indent="-400050">
              <a:buFont typeface="Arial" panose="020B0604020202020204" pitchFamily="34" charset="0"/>
              <a:buAutoNum type="arabicPeriod"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Уполномоченный представитель 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ГЭК</a:t>
            </a:r>
          </a:p>
          <a:p>
            <a:pPr marL="0" indent="0">
              <a:buNone/>
            </a:pPr>
            <a:endParaRPr lang="ru-RU" altLang="ru-RU" sz="2000" b="1" dirty="0" smtClean="0">
              <a:solidFill>
                <a:srgbClr val="7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Претензию не принимают                   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апелляция</a:t>
            </a:r>
            <a:endParaRPr lang="ru-RU" alt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altLang="ru-RU" sz="20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ru-RU" alt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Претензию </a:t>
            </a: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принимают                    </a:t>
            </a: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1)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пересдача последним в              этот же день</a:t>
            </a:r>
          </a:p>
          <a:p>
            <a:pPr marL="0" indent="0" algn="r"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2) пересдача в  резервный день</a:t>
            </a:r>
          </a:p>
          <a:p>
            <a:pPr marL="0" indent="0"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ru-RU" altLang="ru-RU" sz="20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067944" y="3573016"/>
            <a:ext cx="864096" cy="0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067944" y="4365104"/>
            <a:ext cx="864096" cy="0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вызвать технического специалиста для завершения экзамена и выгрузки файлов аудиозаписей ответов участников ОГЭ;</a:t>
            </a:r>
          </a:p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провести контроль действий технического специалиста по экспорту аудиозаписей ответов участников ОГЭ;</a:t>
            </a:r>
          </a:p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бланки устной части участников ОГЭ руководителю ППЭ;</a:t>
            </a:r>
          </a:p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руководителю ППЭ форму 05-03-У «Протокол проведения ОГЭ в аудитории проведения» </a:t>
            </a:r>
          </a:p>
        </p:txBody>
      </p:sp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В АУДИТОРИИ ПРОВЕДЕНИЯ</a:t>
            </a:r>
            <a:endParaRPr lang="ru-RU" sz="16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530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96ABB8-D188-4245-9275-8DE9B2F386B5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endParaRPr lang="ru-RU" altLang="ru-RU" sz="1400" b="1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609600" indent="-609600"/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собрать бланки неявившихся, удаленных, не закончивших экзамен по уважительной причине участников ОГЭ и передать руководителю ППЭ;</a:t>
            </a:r>
          </a:p>
          <a:p>
            <a:pPr marL="609600" indent="-609600"/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руководителю ППЭ форму ППЭ-05-02-У;</a:t>
            </a:r>
          </a:p>
          <a:p>
            <a:pPr marL="609600" indent="-609600"/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руководителю прочие материалы из аудитории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altLang="ru-RU" sz="2000" smtClean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В АУДИТОРИИ ОЖИДАНИЯ</a:t>
            </a:r>
            <a:endParaRPr lang="ru-RU" sz="16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632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D8A585-2638-4E98-BC5E-826B979B7AF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endParaRPr lang="ru-RU" altLang="ru-RU" sz="1400" b="1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Собирает в аудиториях проведения аудиозаписи ответов участников и электронные журналы работы Станции записи ответов ГИА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Передает руководителю ППЭ в штабе ППЭ: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sz="2000" i="1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-носители с аудиозаписями ответов и электронными журналами работы Станции записи ответов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Сопроводительные бланки и протоколы 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создания</a:t>
            </a:r>
            <a:r>
              <a:rPr lang="en-US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аудионосителей 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для всех </a:t>
            </a:r>
            <a:r>
              <a:rPr lang="ru-RU" altLang="ru-RU" sz="2000" i="1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-носителей</a:t>
            </a:r>
          </a:p>
          <a:p>
            <a:pPr marL="609600" indent="-609600"/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 рабочем месте в Штабе ППЭ сохраняет резервную копию всех файлов, предоставляемых в РЦОИ на </a:t>
            </a:r>
            <a:r>
              <a:rPr lang="ru-RU" altLang="ru-RU" sz="2000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-носителях</a:t>
            </a:r>
            <a:r>
              <a:rPr lang="ru-RU" altLang="ru-RU" dirty="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</p:txBody>
      </p:sp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ДЕЙСТВИЯ ТЕХНИЧЕСКОГО СПЕЦИАЛИСТА</a:t>
            </a:r>
            <a:endParaRPr lang="ru-RU" sz="16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7350" name="Номер слайда 7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FCDFDA-6984-4DA7-B397-9DC216DB8C50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CA5FA5-0B64-4436-9B55-112D67B2C713}" type="slidenum">
              <a:rPr lang="ru-RU" altLang="ru-RU" b="0" smtClean="0">
                <a:solidFill>
                  <a:srgbClr val="898989"/>
                </a:solidFill>
              </a:rPr>
              <a:pPr/>
              <a:t>46</a:t>
            </a:fld>
            <a:endParaRPr lang="ru-RU" altLang="ru-RU" b="0" smtClean="0">
              <a:solidFill>
                <a:srgbClr val="898989"/>
              </a:solidFill>
            </a:endParaRPr>
          </a:p>
        </p:txBody>
      </p:sp>
      <p:sp>
        <p:nvSpPr>
          <p:cNvPr id="58371" name="AutoShape 4" descr="Встроенное изображение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84225"/>
            <a:ext cx="40687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84225"/>
            <a:ext cx="40687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341438"/>
            <a:ext cx="9144000" cy="7191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ДЕЙСТВИЯ РУКОВОДИТЕЛЯ ППЭ СОВМЕСТНО </a:t>
            </a:r>
          </a:p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С УПОЛНОМОЧЕННЫМ ПРЕДСТАВИТЕЛЕМ ГЭК </a:t>
            </a:r>
          </a:p>
        </p:txBody>
      </p:sp>
      <p:sp>
        <p:nvSpPr>
          <p:cNvPr id="59397" name="Номер слайда 7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FDF4E57-B013-4A4C-B0FF-7E328B32BAD4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179388" y="2957513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сверить данные сопроводительного бланка к флеш-накопителям с ведомостями сдачи экзамена в аудиториях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оформить протокол ППЭ-13-У, акт ППЭ-14-У</a:t>
            </a:r>
          </a:p>
        </p:txBody>
      </p:sp>
      <p:sp>
        <p:nvSpPr>
          <p:cNvPr id="59399" name="Rectangle 3"/>
          <p:cNvSpPr>
            <a:spLocks noChangeArrowheads="1"/>
          </p:cNvSpPr>
          <p:nvPr/>
        </p:nvSpPr>
        <p:spPr bwMode="auto">
          <a:xfrm>
            <a:off x="1042988" y="1557338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571500" y="1000125"/>
            <a:ext cx="8301038" cy="50006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ea typeface="+mn-ea"/>
                <a:cs typeface="+mn-cs"/>
              </a:rPr>
              <a:t>ППЭ-13-У ПРОТОКОЛ УЧЕТА И ПЕРЕДАЧИ НА ОБРАБОТКУ ЭМ ППЭ</a:t>
            </a:r>
            <a:br>
              <a:rPr 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endParaRPr lang="ru-RU" sz="2000" b="1" dirty="0" smtClean="0">
              <a:solidFill>
                <a:srgbClr val="7000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041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10770" r="2194" b="6905"/>
          <a:stretch>
            <a:fillRect/>
          </a:stretch>
        </p:blipFill>
        <p:spPr bwMode="auto">
          <a:xfrm>
            <a:off x="857250" y="1500188"/>
            <a:ext cx="71437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2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  <a:p>
            <a:pPr>
              <a:defRPr/>
            </a:pPr>
            <a:r>
              <a:rPr lang="ru-RU" sz="2000" dirty="0">
                <a:solidFill>
                  <a:srgbClr val="700000"/>
                </a:solidFill>
                <a:latin typeface="Cambria" pitchFamily="18" charset="0"/>
              </a:rPr>
              <a:t>ФОРМИРОВАНИЕ КОМПЛЕКТА ЭМ ДЛЯ РЦОИ</a:t>
            </a:r>
            <a:endParaRPr lang="ru-RU" sz="2000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25"/>
            <a:ext cx="9144000" cy="7191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ДЕЙСТВИЯ РУКОВОДИТЕЛЯ ППЭ совместно с уполномоченным представителем ГЭК </a:t>
            </a:r>
          </a:p>
        </p:txBody>
      </p:sp>
      <p:sp>
        <p:nvSpPr>
          <p:cNvPr id="61445" name="Номер слайда 7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746CC4-FDEB-4DB2-87D0-E9AA1ECE4F25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79388" y="3287713"/>
            <a:ext cx="792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1447" name="Rectangle 3"/>
          <p:cNvSpPr>
            <a:spLocks noChangeArrowheads="1"/>
          </p:cNvSpPr>
          <p:nvPr/>
        </p:nvSpPr>
        <p:spPr bwMode="auto">
          <a:xfrm>
            <a:off x="323850" y="2133600"/>
            <a:ext cx="8605838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61448" name="Rectangle 3"/>
          <p:cNvSpPr>
            <a:spLocks noChangeArrowheads="1"/>
          </p:cNvSpPr>
          <p:nvPr/>
        </p:nvSpPr>
        <p:spPr bwMode="auto">
          <a:xfrm>
            <a:off x="611188" y="184467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b="0"/>
              <a:t> </a:t>
            </a:r>
          </a:p>
        </p:txBody>
      </p:sp>
      <p:sp>
        <p:nvSpPr>
          <p:cNvPr id="61449" name="Rectangle 3"/>
          <p:cNvSpPr>
            <a:spLocks noChangeArrowheads="1"/>
          </p:cNvSpPr>
          <p:nvPr/>
        </p:nvSpPr>
        <p:spPr bwMode="auto">
          <a:xfrm>
            <a:off x="827088" y="206057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Упаковать ВСЕ именные бланки устной части в возвратный секьюрпак 1, оформить сопроводительный лист.</a:t>
            </a:r>
          </a:p>
          <a:p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Упаковать в возвратный секьюрпак 2, оформить сопроводительный лист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b="0">
                <a:solidFill>
                  <a:srgbClr val="700000"/>
                </a:solidFill>
                <a:latin typeface="Cambria" panose="02040503050406030204" pitchFamily="18" charset="0"/>
              </a:rPr>
              <a:t>Формы ППЭ: ППЭ-13-У, ППЭ-05-02-У, ППЭ-05-03-У, прочие документы ППЭ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b="0">
                <a:solidFill>
                  <a:srgbClr val="700000"/>
                </a:solidFill>
                <a:latin typeface="Cambria" panose="02040503050406030204" pitchFamily="18" charset="0"/>
              </a:rPr>
              <a:t>флеш-накопитель(и) с аудиозаписями ответов, сопроводительный бланк(и) к нему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b="0">
                <a:solidFill>
                  <a:srgbClr val="700000"/>
                </a:solidFill>
                <a:latin typeface="Cambria" panose="02040503050406030204" pitchFamily="18" charset="0"/>
              </a:rPr>
              <a:t>компакт-диски с электронными КИМ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C:\Users\esafronov\Desktop\p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6524625"/>
            <a:ext cx="6264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F14C46-0C12-433D-885D-11C37D9DAEB9}" type="slidenum">
              <a:rPr lang="ru-RU" altLang="ru-RU" sz="14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850" y="1484313"/>
            <a:ext cx="8031163" cy="29241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монологических </a:t>
            </a:r>
            <a:r>
              <a:rPr lang="ru-RU" sz="2200" i="1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диалогических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высказываний</a:t>
            </a: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эксперты-собеседники не привлекаются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гарнитурой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12294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4244975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3779838" y="4221163"/>
            <a:ext cx="12239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люс 29"/>
          <p:cNvSpPr/>
          <p:nvPr/>
        </p:nvSpPr>
        <p:spPr>
          <a:xfrm>
            <a:off x="2386013" y="4424363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31" name="Плюс 30"/>
          <p:cNvSpPr/>
          <p:nvPr/>
        </p:nvSpPr>
        <p:spPr>
          <a:xfrm>
            <a:off x="5399088" y="4424363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12298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1751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0" y="4005263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Прямоугольник 14"/>
          <p:cNvSpPr>
            <a:spLocks noChangeArrowheads="1"/>
          </p:cNvSpPr>
          <p:nvPr/>
        </p:nvSpPr>
        <p:spPr bwMode="auto">
          <a:xfrm>
            <a:off x="6029325" y="5324475"/>
            <a:ext cx="22336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Verdana" panose="020B0604030504040204" pitchFamily="34" charset="0"/>
                <a:cs typeface="Times New Roman" panose="02020603050405020304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2301" name="Прямоугольник 15"/>
          <p:cNvSpPr>
            <a:spLocks noChangeArrowheads="1"/>
          </p:cNvSpPr>
          <p:nvPr/>
        </p:nvSpPr>
        <p:spPr bwMode="auto">
          <a:xfrm>
            <a:off x="3059113" y="5354638"/>
            <a:ext cx="26654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Verdana" panose="020B0604030504040204" pitchFamily="34" charset="0"/>
                <a:cs typeface="Times New Roman" panose="02020603050405020304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12302" name="Прямоугольник 16"/>
          <p:cNvSpPr>
            <a:spLocks noChangeArrowheads="1"/>
          </p:cNvSpPr>
          <p:nvPr/>
        </p:nvSpPr>
        <p:spPr bwMode="auto">
          <a:xfrm>
            <a:off x="247650" y="5395913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Verdana" panose="020B0604030504040204" pitchFamily="34" charset="0"/>
                <a:cs typeface="Times New Roman" panose="02020603050405020304" pitchFamily="18" charset="0"/>
              </a:rPr>
              <a:t>Участник устного экзамена</a:t>
            </a:r>
          </a:p>
        </p:txBody>
      </p:sp>
      <p:sp>
        <p:nvSpPr>
          <p:cNvPr id="12303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 СДАЧИ УСТНОЙ ЧАСТИ ЭКЗАМЕНА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424936" cy="461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решению ГЭК для отдельных участников ОГЭ письменная и устная часть ОГЭ по иностранному языку может проводиться в один день.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должен быть подготовлен к проведению письменной и устной части ОГЭ по иностранным языкам в соответствии с инструктивными материалами.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начинается с письменной части.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мере завершения выполнения письменной части экзамена участники (участник) переходят (переходит) в аудиторию ожидания.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Инструктаж участников в аудитории ожидания и перемещение их в аудиторию проведения осуществляется по мере завершения участниками письменной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479406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2071688"/>
            <a:ext cx="3786187" cy="642937"/>
          </a:xfrm>
        </p:spPr>
        <p:txBody>
          <a:bodyPr rtlCol="0">
            <a:normAutofit lnSpcReduction="10000"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1700" b="1" dirty="0" err="1" smtClean="0"/>
              <a:t>Брысов</a:t>
            </a:r>
            <a:r>
              <a:rPr lang="ru-RU" altLang="ru-RU" sz="1700" b="1" dirty="0" smtClean="0"/>
              <a:t> Виталий Львович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1100" b="1" dirty="0" smtClean="0"/>
              <a:t>Заместитель директора </a:t>
            </a:r>
            <a:r>
              <a:rPr lang="ru-RU" altLang="ru-RU" sz="1100" b="1" dirty="0" err="1" smtClean="0"/>
              <a:t>РЦОКОиИТ</a:t>
            </a:r>
            <a:r>
              <a:rPr lang="ru-RU" altLang="ru-RU" sz="1100" b="1" dirty="0" smtClean="0"/>
              <a:t> по организационно-технологическому сопровождению ГИА</a:t>
            </a:r>
          </a:p>
        </p:txBody>
      </p:sp>
      <p:sp>
        <p:nvSpPr>
          <p:cNvPr id="63491" name="Подзаголовок 2"/>
          <p:cNvSpPr txBox="1">
            <a:spLocks/>
          </p:cNvSpPr>
          <p:nvPr/>
        </p:nvSpPr>
        <p:spPr bwMode="auto">
          <a:xfrm>
            <a:off x="5500688" y="2071688"/>
            <a:ext cx="350043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>
                <a:cs typeface="Arial" panose="020B0604020202020204" pitchFamily="34" charset="0"/>
              </a:rPr>
              <a:t>576-34-40</a:t>
            </a: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600">
              <a:cs typeface="Arial" panose="020B0604020202020204" pitchFamily="34" charset="0"/>
            </a:endParaRPr>
          </a:p>
        </p:txBody>
      </p:sp>
      <p:sp>
        <p:nvSpPr>
          <p:cNvPr id="63492" name="Подзаголовок 2"/>
          <p:cNvSpPr txBox="1">
            <a:spLocks/>
          </p:cNvSpPr>
          <p:nvPr/>
        </p:nvSpPr>
        <p:spPr bwMode="auto">
          <a:xfrm>
            <a:off x="1714500" y="4071938"/>
            <a:ext cx="35004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700">
                <a:cs typeface="Arial" panose="020B0604020202020204" pitchFamily="34" charset="0"/>
              </a:rPr>
              <a:t>Бублик Надежда Ивановна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100">
                <a:cs typeface="Arial" panose="020B0604020202020204" pitchFamily="34" charset="0"/>
              </a:rPr>
              <a:t>Методист</a:t>
            </a:r>
          </a:p>
        </p:txBody>
      </p:sp>
      <p:sp>
        <p:nvSpPr>
          <p:cNvPr id="63493" name="Подзаголовок 2"/>
          <p:cNvSpPr txBox="1">
            <a:spLocks/>
          </p:cNvSpPr>
          <p:nvPr/>
        </p:nvSpPr>
        <p:spPr bwMode="auto">
          <a:xfrm>
            <a:off x="5500688" y="3071813"/>
            <a:ext cx="350043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>
                <a:cs typeface="Arial" panose="020B0604020202020204" pitchFamily="34" charset="0"/>
              </a:rPr>
              <a:t>576-34-38</a:t>
            </a: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600">
              <a:cs typeface="Arial" panose="020B0604020202020204" pitchFamily="34" charset="0"/>
            </a:endParaRPr>
          </a:p>
        </p:txBody>
      </p:sp>
      <p:sp>
        <p:nvSpPr>
          <p:cNvPr id="63494" name="Подзаголовок 2"/>
          <p:cNvSpPr txBox="1">
            <a:spLocks/>
          </p:cNvSpPr>
          <p:nvPr/>
        </p:nvSpPr>
        <p:spPr bwMode="auto">
          <a:xfrm>
            <a:off x="1643063" y="3000375"/>
            <a:ext cx="5072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700">
                <a:latin typeface="Century Gothic" panose="020B0502020202020204" pitchFamily="34" charset="0"/>
                <a:cs typeface="Arial" panose="020B0604020202020204" pitchFamily="34" charset="0"/>
              </a:rPr>
              <a:t>Яковлева Мария Владимировна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100">
                <a:cs typeface="Arial" panose="020B0604020202020204" pitchFamily="34" charset="0"/>
              </a:rPr>
              <a:t>Заведующий сектором</a:t>
            </a:r>
          </a:p>
        </p:txBody>
      </p:sp>
      <p:sp>
        <p:nvSpPr>
          <p:cNvPr id="63495" name="Подзаголовок 2"/>
          <p:cNvSpPr txBox="1">
            <a:spLocks/>
          </p:cNvSpPr>
          <p:nvPr/>
        </p:nvSpPr>
        <p:spPr bwMode="auto">
          <a:xfrm>
            <a:off x="6858000" y="4071938"/>
            <a:ext cx="2143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>
                <a:cs typeface="Arial" panose="020B0604020202020204" pitchFamily="34" charset="0"/>
              </a:rPr>
              <a:t>576-34-40</a:t>
            </a: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600"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8313" y="6021388"/>
            <a:ext cx="8143875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одзаголовок 2"/>
          <p:cNvSpPr txBox="1">
            <a:spLocks/>
          </p:cNvSpPr>
          <p:nvPr/>
        </p:nvSpPr>
        <p:spPr>
          <a:xfrm>
            <a:off x="0" y="6072188"/>
            <a:ext cx="9144000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www.ege.spb.ru				</a:t>
            </a: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3498" name="Подзаголовок 2"/>
          <p:cNvSpPr txBox="1">
            <a:spLocks/>
          </p:cNvSpPr>
          <p:nvPr/>
        </p:nvSpPr>
        <p:spPr bwMode="auto">
          <a:xfrm>
            <a:off x="1785938" y="4857750"/>
            <a:ext cx="5072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1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9" name="Подзаголовок 2"/>
          <p:cNvSpPr txBox="1">
            <a:spLocks/>
          </p:cNvSpPr>
          <p:nvPr/>
        </p:nvSpPr>
        <p:spPr bwMode="auto">
          <a:xfrm>
            <a:off x="5500688" y="4786313"/>
            <a:ext cx="350043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400">
              <a:cs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600">
              <a:cs typeface="Arial" panose="020B0604020202020204" pitchFamily="34" charset="0"/>
            </a:endParaRP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1785938" y="1071563"/>
            <a:ext cx="604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63501" name="Подзаголовок 2"/>
          <p:cNvSpPr txBox="1">
            <a:spLocks/>
          </p:cNvSpPr>
          <p:nvPr/>
        </p:nvSpPr>
        <p:spPr bwMode="auto">
          <a:xfrm>
            <a:off x="1785938" y="5072063"/>
            <a:ext cx="350043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700">
                <a:cs typeface="Arial" panose="020B0604020202020204" pitchFamily="34" charset="0"/>
              </a:rPr>
              <a:t>Пантелеев Юрий Юрьевич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100">
                <a:cs typeface="Arial" panose="020B0604020202020204" pitchFamily="34" charset="0"/>
              </a:rPr>
              <a:t>Старший методист</a:t>
            </a:r>
          </a:p>
        </p:txBody>
      </p:sp>
      <p:sp>
        <p:nvSpPr>
          <p:cNvPr id="63502" name="Подзаголовок 2"/>
          <p:cNvSpPr txBox="1">
            <a:spLocks/>
          </p:cNvSpPr>
          <p:nvPr/>
        </p:nvSpPr>
        <p:spPr bwMode="auto">
          <a:xfrm>
            <a:off x="7000875" y="4929188"/>
            <a:ext cx="2143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>
                <a:cs typeface="Arial" panose="020B0604020202020204" pitchFamily="34" charset="0"/>
              </a:rPr>
              <a:t>576-34-40</a:t>
            </a: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C:\Users\esafronov\Desktop\p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66112C-0841-4FDA-9008-4D47769F74B2}" type="slidenum">
              <a:rPr lang="ru-RU" altLang="ru-RU" sz="14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41" name="Прямоугольник 17"/>
          <p:cNvSpPr>
            <a:spLocks noChangeArrowheads="1"/>
          </p:cNvSpPr>
          <p:nvPr/>
        </p:nvSpPr>
        <p:spPr bwMode="auto">
          <a:xfrm>
            <a:off x="0" y="1428750"/>
            <a:ext cx="88709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7188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Пакет руководителя содержит </a:t>
            </a:r>
            <a:r>
              <a:rPr lang="ru-RU" altLang="ru-RU" sz="1800" i="1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компакт-диск(и)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аудиторном пакете только </a:t>
            </a:r>
            <a:r>
              <a:rPr lang="ru-RU" altLang="ru-RU" sz="1800" i="1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бланки устной части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компакт-диск записаны </a:t>
            </a:r>
            <a:r>
              <a:rPr lang="ru-RU" altLang="ru-RU" sz="1800" i="1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КИМ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одной рабочей станции за один день могут сдать экзамен </a:t>
            </a:r>
            <a:r>
              <a:rPr lang="ru-RU" altLang="ru-RU" sz="1800" i="1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только 4 участника</a:t>
            </a:r>
            <a:endParaRPr lang="ru-RU" altLang="ru-RU" sz="1800" i="1">
              <a:solidFill>
                <a:srgbClr val="7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использования электронных КИМ необходимо наличие ключа доступа к электронным КИМ</a:t>
            </a:r>
          </a:p>
        </p:txBody>
      </p:sp>
      <p:pic>
        <p:nvPicPr>
          <p:cNvPr id="14342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8152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люс 39"/>
          <p:cNvSpPr/>
          <p:nvPr/>
        </p:nvSpPr>
        <p:spPr>
          <a:xfrm>
            <a:off x="3635375" y="4868863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4344" name="TextBox 2"/>
          <p:cNvSpPr txBox="1">
            <a:spLocks noChangeArrowheads="1"/>
          </p:cNvSpPr>
          <p:nvPr/>
        </p:nvSpPr>
        <p:spPr bwMode="auto">
          <a:xfrm>
            <a:off x="428625" y="857250"/>
            <a:ext cx="828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</a:t>
            </a:r>
            <a:r>
              <a:rPr lang="ru-RU" altLang="ru-RU" sz="20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ЭКЗАМЕНАЦИОННЫХ</a:t>
            </a:r>
            <a:r>
              <a:rPr lang="ru-RU" altLang="ru-RU" sz="20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МАТЕРИАЛОВ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5575" y="4400550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Picture 21" descr="ОГЭ уч рег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16338"/>
            <a:ext cx="236061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2" descr="ОГЭ уч рег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36061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3" descr="ОГЭ уч рег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2360613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2941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6613525" y="1155700"/>
            <a:ext cx="2470150" cy="2825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16388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2214563"/>
            <a:ext cx="10604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3132138" y="1146175"/>
            <a:ext cx="3330575" cy="2833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6390" name="Прямоугольник 43"/>
          <p:cNvSpPr>
            <a:spLocks noChangeArrowheads="1"/>
          </p:cNvSpPr>
          <p:nvPr/>
        </p:nvSpPr>
        <p:spPr bwMode="auto">
          <a:xfrm>
            <a:off x="3324225" y="3595688"/>
            <a:ext cx="3319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Штаб ППЭ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613" y="1133475"/>
            <a:ext cx="2933700" cy="2857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16392" name="Picture 4" descr="C:\Users\esafronov\Desktop\ser.jpg"/>
          <p:cNvPicPr>
            <a:picLocks noChangeAspect="1" noChangeArrowheads="1"/>
          </p:cNvPicPr>
          <p:nvPr/>
        </p:nvPicPr>
        <p:blipFill>
          <a:blip r:embed="rId4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" descr="C:\Users\esafronov\Desktop\p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1FD9C9-4547-4FF7-B84C-40A717AAA260}" type="slidenum">
              <a:rPr lang="ru-RU" altLang="ru-RU" sz="14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8253" name="Прямоугольник 48"/>
          <p:cNvSpPr>
            <a:spLocks noChangeArrowheads="1"/>
          </p:cNvSpPr>
          <p:nvPr/>
        </p:nvSpPr>
        <p:spPr bwMode="auto">
          <a:xfrm>
            <a:off x="80963" y="4041775"/>
            <a:ext cx="890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КАДРОВОЕ ОБЕСПЕЧЕНИЕ ППЭ</a:t>
            </a:r>
          </a:p>
        </p:txBody>
      </p:sp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109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330325"/>
            <a:ext cx="10128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393700" y="1584325"/>
            <a:ext cx="11001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Прямоугольник 52"/>
          <p:cNvSpPr>
            <a:spLocks noChangeArrowheads="1"/>
          </p:cNvSpPr>
          <p:nvPr/>
        </p:nvSpPr>
        <p:spPr bwMode="auto">
          <a:xfrm>
            <a:off x="-30163" y="2492375"/>
            <a:ext cx="19478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Рабочие станции (без выхода в Интернет)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07950" y="4041775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1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300163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Прямоугольник 55"/>
          <p:cNvSpPr>
            <a:spLocks noChangeArrowheads="1"/>
          </p:cNvSpPr>
          <p:nvPr/>
        </p:nvSpPr>
        <p:spPr bwMode="auto">
          <a:xfrm>
            <a:off x="1638300" y="2138363"/>
            <a:ext cx="1387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Гарнитуры</a:t>
            </a:r>
          </a:p>
        </p:txBody>
      </p:sp>
      <p:sp>
        <p:nvSpPr>
          <p:cNvPr id="16403" name="Прямоугольник 56"/>
          <p:cNvSpPr>
            <a:spLocks noChangeArrowheads="1"/>
          </p:cNvSpPr>
          <p:nvPr/>
        </p:nvSpPr>
        <p:spPr bwMode="auto">
          <a:xfrm>
            <a:off x="123825" y="3403600"/>
            <a:ext cx="304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Аудитории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проведения</a:t>
            </a:r>
          </a:p>
        </p:txBody>
      </p:sp>
      <p:sp>
        <p:nvSpPr>
          <p:cNvPr id="16404" name="Прямоугольник 57"/>
          <p:cNvSpPr>
            <a:spLocks noChangeArrowheads="1"/>
          </p:cNvSpPr>
          <p:nvPr/>
        </p:nvSpPr>
        <p:spPr bwMode="auto">
          <a:xfrm>
            <a:off x="3059113" y="2755900"/>
            <a:ext cx="2171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Рабочая станция с выходом в Интернет</a:t>
            </a:r>
          </a:p>
        </p:txBody>
      </p:sp>
      <p:pic>
        <p:nvPicPr>
          <p:cNvPr id="1640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397000"/>
            <a:ext cx="7223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Прямоугольник 59"/>
          <p:cNvSpPr>
            <a:spLocks noChangeArrowheads="1"/>
          </p:cNvSpPr>
          <p:nvPr/>
        </p:nvSpPr>
        <p:spPr bwMode="auto">
          <a:xfrm>
            <a:off x="5148263" y="2044700"/>
            <a:ext cx="136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USB-</a:t>
            </a: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модем</a:t>
            </a:r>
          </a:p>
        </p:txBody>
      </p:sp>
      <p:pic>
        <p:nvPicPr>
          <p:cNvPr id="16407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79663"/>
            <a:ext cx="5730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Прямоугольник 61"/>
          <p:cNvSpPr>
            <a:spLocks noChangeArrowheads="1"/>
          </p:cNvSpPr>
          <p:nvPr/>
        </p:nvSpPr>
        <p:spPr bwMode="auto">
          <a:xfrm>
            <a:off x="4398963" y="2252663"/>
            <a:ext cx="10318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Принтер</a:t>
            </a:r>
          </a:p>
        </p:txBody>
      </p:sp>
      <p:sp>
        <p:nvSpPr>
          <p:cNvPr id="16409" name="Прямоугольник 62"/>
          <p:cNvSpPr>
            <a:spLocks noChangeArrowheads="1"/>
          </p:cNvSpPr>
          <p:nvPr/>
        </p:nvSpPr>
        <p:spPr bwMode="auto">
          <a:xfrm>
            <a:off x="7627938" y="2200275"/>
            <a:ext cx="13017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Гарнитуры</a:t>
            </a:r>
          </a:p>
        </p:txBody>
      </p:sp>
      <p:sp>
        <p:nvSpPr>
          <p:cNvPr id="16410" name="Прямоугольник 63"/>
          <p:cNvSpPr>
            <a:spLocks noChangeArrowheads="1"/>
          </p:cNvSpPr>
          <p:nvPr/>
        </p:nvSpPr>
        <p:spPr bwMode="auto">
          <a:xfrm>
            <a:off x="5891213" y="4584700"/>
            <a:ext cx="31257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Организаторы в аудиториях проведения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Квалификационные требования: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пользователь компьютера</a:t>
            </a:r>
          </a:p>
        </p:txBody>
      </p:sp>
      <p:pic>
        <p:nvPicPr>
          <p:cNvPr id="16411" name="Picture 7" descr="C:\Users\adeynichenko\Desktop\УСКОМ 2014\Презентация по технологии для обучающего семинара\картинки\1412282737_Admi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3164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Прямоугольник 65"/>
          <p:cNvSpPr>
            <a:spLocks noChangeArrowheads="1"/>
          </p:cNvSpPr>
          <p:nvPr/>
        </p:nvSpPr>
        <p:spPr bwMode="auto">
          <a:xfrm>
            <a:off x="1708150" y="4633913"/>
            <a:ext cx="2536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Технический специалист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Не менее одного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на 4 аудитории проведения</a:t>
            </a:r>
          </a:p>
        </p:txBody>
      </p:sp>
      <p:sp>
        <p:nvSpPr>
          <p:cNvPr id="16413" name="Прямоугольник 66"/>
          <p:cNvSpPr>
            <a:spLocks noChangeArrowheads="1"/>
          </p:cNvSpPr>
          <p:nvPr/>
        </p:nvSpPr>
        <p:spPr bwMode="auto">
          <a:xfrm>
            <a:off x="7700963" y="3024188"/>
            <a:ext cx="1443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Внешние </a:t>
            </a:r>
            <a:r>
              <a:rPr lang="en-US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CD</a:t>
            </a: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 приводы</a:t>
            </a:r>
          </a:p>
        </p:txBody>
      </p:sp>
      <p:pic>
        <p:nvPicPr>
          <p:cNvPr id="16414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6829425" y="1952625"/>
            <a:ext cx="958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Прямоугольник 68"/>
          <p:cNvSpPr>
            <a:spLocks noChangeArrowheads="1"/>
          </p:cNvSpPr>
          <p:nvPr/>
        </p:nvSpPr>
        <p:spPr bwMode="auto">
          <a:xfrm>
            <a:off x="6505575" y="2835275"/>
            <a:ext cx="1581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Рабочие станции</a:t>
            </a:r>
          </a:p>
        </p:txBody>
      </p:sp>
      <p:pic>
        <p:nvPicPr>
          <p:cNvPr id="16416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604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Прямоугольник 70"/>
          <p:cNvSpPr>
            <a:spLocks noChangeArrowheads="1"/>
          </p:cNvSpPr>
          <p:nvPr/>
        </p:nvSpPr>
        <p:spPr bwMode="auto">
          <a:xfrm>
            <a:off x="5332413" y="2968625"/>
            <a:ext cx="1128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Флеш-носители</a:t>
            </a:r>
          </a:p>
        </p:txBody>
      </p:sp>
      <p:pic>
        <p:nvPicPr>
          <p:cNvPr id="16418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3128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4652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Прямоугольник 73"/>
          <p:cNvSpPr>
            <a:spLocks noChangeArrowheads="1"/>
          </p:cNvSpPr>
          <p:nvPr/>
        </p:nvSpPr>
        <p:spPr bwMode="auto">
          <a:xfrm>
            <a:off x="6743700" y="3397250"/>
            <a:ext cx="2287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Резервное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оборудование</a:t>
            </a:r>
          </a:p>
        </p:txBody>
      </p:sp>
      <p:sp>
        <p:nvSpPr>
          <p:cNvPr id="138280" name="Прямоугольник 75"/>
          <p:cNvSpPr>
            <a:spLocks noChangeArrowheads="1"/>
          </p:cNvSpPr>
          <p:nvPr/>
        </p:nvSpPr>
        <p:spPr bwMode="auto">
          <a:xfrm>
            <a:off x="0" y="785813"/>
            <a:ext cx="890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ТЕХНИЧЕСКОЕ ОБЕСПЕЧЕНИЕ ППЭ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5"/>
          <p:cNvSpPr>
            <a:spLocks noGrp="1"/>
          </p:cNvSpPr>
          <p:nvPr>
            <p:ph idx="4294967295"/>
          </p:nvPr>
        </p:nvSpPr>
        <p:spPr>
          <a:xfrm>
            <a:off x="214313" y="1825625"/>
            <a:ext cx="8678862" cy="4351338"/>
          </a:xfrm>
        </p:spPr>
        <p:txBody>
          <a:bodyPr/>
          <a:lstStyle/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Два типа аудиторий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ОЖИДАНИЯ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выдача бланков устной части 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ожидание очереди сдачи экзамена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smtClean="0">
                <a:solidFill>
                  <a:srgbClr val="FF0000"/>
                </a:solidFill>
                <a:latin typeface="Cambria" panose="02040503050406030204" pitchFamily="18" charset="0"/>
              </a:rPr>
              <a:t>     (в качестве аудитории ожидания можно использовать большие помещения (актовый, спортивный зал), чтобы одновременно разместить всех участников экзамена; дополнительное оборудование для них не требуется; количество организаторов в аудитории ожидания следует предусмотреть из расчета один организатор на 15 участников ; несколько столов для организаторов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ПРОВЕДЕНИЯ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устный ответ на задания КИМ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smtClean="0">
                <a:solidFill>
                  <a:srgbClr val="FF0000"/>
                </a:solidFill>
                <a:latin typeface="Cambria" panose="02040503050406030204" pitchFamily="18" charset="0"/>
              </a:rPr>
              <a:t>     В аудитории должны быть подготовлены компьютеры с подключенной гарнитурой (наушники с микрофоном) и установленным ПО рабочего места участника экзамена. Особенности расположения рабочих мест.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ШТАБ ППЭ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ПК с выходом в интернет; резервный </a:t>
            </a:r>
            <a:r>
              <a:rPr lang="en-US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USB</a:t>
            </a:r>
            <a:r>
              <a:rPr lang="ru-RU" altLang="ru-RU" sz="1800" smtClean="0">
                <a:solidFill>
                  <a:srgbClr val="700000"/>
                </a:solidFill>
                <a:latin typeface="Cambria" panose="02040503050406030204" pitchFamily="18" charset="0"/>
              </a:rPr>
              <a:t>-модем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 i="1" smtClean="0">
              <a:solidFill>
                <a:srgbClr val="FF0000"/>
              </a:solidFill>
            </a:endParaRPr>
          </a:p>
          <a:p>
            <a:pPr marL="0" indent="0" defTabSz="914400" eaLnBrk="1" hangingPunct="1">
              <a:lnSpc>
                <a:spcPct val="80000"/>
              </a:lnSpc>
            </a:pPr>
            <a:endParaRPr lang="ru-RU" altLang="ru-RU" sz="1500" smtClean="0"/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5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20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412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935AF8-8928-478F-B399-CE73D390F645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defTabSz="914400" eaLnBrk="1" hangingPunct="1"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проведения</a:t>
            </a:r>
          </a:p>
          <a:p>
            <a:pPr marL="0" indent="0" defTabSz="914400" eaLnBrk="1" hangingPunct="1"/>
            <a:r>
              <a:rPr lang="ru-RU" altLang="ru-RU" sz="1800" b="1" smtClean="0">
                <a:solidFill>
                  <a:srgbClr val="700000"/>
                </a:solidFill>
                <a:latin typeface="Cambria" panose="02040503050406030204" pitchFamily="18" charset="0"/>
              </a:rPr>
              <a:t>Вместимость может быть больше одного места (рекомендуется оборудовать от двух до четырех рабочих мест участника)</a:t>
            </a:r>
          </a:p>
          <a:p>
            <a:pPr marL="0" indent="0" defTabSz="914400" eaLnBrk="1" hangingPunct="1"/>
            <a:r>
              <a:rPr lang="ru-RU" altLang="ru-RU" sz="1800" b="1" smtClean="0">
                <a:solidFill>
                  <a:srgbClr val="700000"/>
                </a:solidFill>
                <a:latin typeface="Cambria" panose="02040503050406030204" pitchFamily="18" charset="0"/>
              </a:rPr>
              <a:t>Нумерация мест</a:t>
            </a:r>
          </a:p>
          <a:p>
            <a:pPr marL="0" indent="0" defTabSz="914400" eaLnBrk="1" hangingPunct="1"/>
            <a:r>
              <a:rPr lang="ru-RU" altLang="ru-RU" sz="1800" b="1" smtClean="0">
                <a:solidFill>
                  <a:srgbClr val="700000"/>
                </a:solidFill>
                <a:latin typeface="Cambria" panose="02040503050406030204" pitchFamily="18" charset="0"/>
              </a:rPr>
              <a:t>Компьютеры с подключенной гарнитурой (наушники с микрофоном) и установленным ПО рабочего места участника экзамена</a:t>
            </a:r>
          </a:p>
          <a:p>
            <a:pPr marL="0" indent="0" defTabSz="914400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20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436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DCFA97-5496-4C4F-8174-DA911573DF9B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1622</Words>
  <Application>Microsoft Office PowerPoint</Application>
  <PresentationFormat>Экран (4:3)</PresentationFormat>
  <Paragraphs>345</Paragraphs>
  <Slides>51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Cambria</vt:lpstr>
      <vt:lpstr>Century Gothic</vt:lpstr>
      <vt:lpstr>Shruti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КОНФИГУРАЦИЯ АУДИТОРИИ ПРОВЕДЕНИЯ</vt:lpstr>
      <vt:lpstr>Презентация PowerPoint</vt:lpstr>
      <vt:lpstr>Презентация PowerPoint</vt:lpstr>
      <vt:lpstr>Презентация PowerPoint</vt:lpstr>
      <vt:lpstr>«ППЭ-01-01-У Протокол технической готовности ППЭ к экзамену в устной форме» </vt:lpstr>
      <vt:lpstr>Презентация PowerPoint</vt:lpstr>
      <vt:lpstr>«ППЭ-14-01-У Акт приема-передачи экзаменационных материалов»</vt:lpstr>
      <vt:lpstr>Презентация PowerPoint</vt:lpstr>
      <vt:lpstr>Презентация PowerPoint</vt:lpstr>
      <vt:lpstr>ПОДГОТОВИТЕЛЬНЫЕ МЕРОПРИЯТИЯ В ДЕНЬ ЭКЗАМЕНА ДЕЙСТВИЯ ТЕХНИЧЕСКОГО СПЕЦИАЛИСТА</vt:lpstr>
      <vt:lpstr>Презентация PowerPoint</vt:lpstr>
      <vt:lpstr>БЛАНК УСТНОЙ ЧАСТИ</vt:lpstr>
      <vt:lpstr>Презентация PowerPoint</vt:lpstr>
      <vt:lpstr>Презентация PowerPoint</vt:lpstr>
      <vt:lpstr>Презентация PowerPoint</vt:lpstr>
      <vt:lpstr>«ППЭ-о5-02-У ПРОТОКОЛ ПРОВЕДЕНИЯ ГИА В АУДИТОРИИ ОЖИДАНИЯ»</vt:lpstr>
      <vt:lpstr>СХЕМА АУДИТОРИИ ОЖИДАНИЯ</vt:lpstr>
      <vt:lpstr>Презентация PowerPoint</vt:lpstr>
      <vt:lpstr>Организатор в аудитории проведения</vt:lpstr>
      <vt:lpstr>«ППЭ-о5-03-У ПРОТОКОЛ ПРОВЕДЕНИЯ ГИА В АУДИТОРИИ ПРОВЕДЕНИЯ»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процедуры для участников с ОВЗ</vt:lpstr>
      <vt:lpstr>Планирование участников с ОВЗ и без ОВЗ для экзаменов с разделом «Говорение» </vt:lpstr>
      <vt:lpstr>Возникновение технических сбоев в работе Станции записи </vt:lpstr>
      <vt:lpstr>Возникновение у участника претензий к качеству записи его ответов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ППЭ-13-У ПРОТОКОЛ УЧЕТА И ПЕРЕДАЧИ НА ОБРАБОТКУ ЭМ ППЭ </vt:lpstr>
      <vt:lpstr>Презентация PowerPoint</vt:lpstr>
      <vt:lpstr>Презентация PowerPoint</vt:lpstr>
      <vt:lpstr>Презентация PowerPoint</vt:lpstr>
    </vt:vector>
  </TitlesOfParts>
  <Company>CITIT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lovigina.ui</dc:creator>
  <cp:lastModifiedBy>Мария Яковлева</cp:lastModifiedBy>
  <cp:revision>221</cp:revision>
  <cp:lastPrinted>2017-03-15T09:40:00Z</cp:lastPrinted>
  <dcterms:created xsi:type="dcterms:W3CDTF">2007-04-02T05:24:48Z</dcterms:created>
  <dcterms:modified xsi:type="dcterms:W3CDTF">2018-03-14T14:08:50Z</dcterms:modified>
</cp:coreProperties>
</file>