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666" r:id="rId2"/>
    <p:sldId id="623" r:id="rId3"/>
    <p:sldId id="688" r:id="rId4"/>
    <p:sldId id="577" r:id="rId5"/>
    <p:sldId id="681" r:id="rId6"/>
    <p:sldId id="682" r:id="rId7"/>
    <p:sldId id="678" r:id="rId8"/>
    <p:sldId id="683" r:id="rId9"/>
    <p:sldId id="654" r:id="rId10"/>
    <p:sldId id="655" r:id="rId11"/>
    <p:sldId id="685" r:id="rId12"/>
    <p:sldId id="686" r:id="rId13"/>
    <p:sldId id="684" r:id="rId14"/>
    <p:sldId id="661" r:id="rId15"/>
    <p:sldId id="667" r:id="rId16"/>
    <p:sldId id="679" r:id="rId17"/>
    <p:sldId id="680" r:id="rId18"/>
    <p:sldId id="668" r:id="rId19"/>
    <p:sldId id="670" r:id="rId20"/>
    <p:sldId id="669" r:id="rId21"/>
    <p:sldId id="671" r:id="rId22"/>
    <p:sldId id="672" r:id="rId23"/>
    <p:sldId id="673" r:id="rId24"/>
    <p:sldId id="590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040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7" autoAdjust="0"/>
  </p:normalViewPr>
  <p:slideViewPr>
    <p:cSldViewPr>
      <p:cViewPr varScale="1">
        <p:scale>
          <a:sx n="106" d="100"/>
          <a:sy n="106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7E6D-40B8-405F-92CF-F7245F538D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27948-48FE-491D-8C36-B41B4AA0C6E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Ответы</a:t>
          </a:r>
          <a:endParaRPr lang="ru-RU" sz="2800" dirty="0">
            <a:solidFill>
              <a:srgbClr val="002060"/>
            </a:solidFill>
          </a:endParaRPr>
        </a:p>
      </dgm:t>
    </dgm:pt>
    <dgm:pt modelId="{9F727BAC-A066-4393-8A6E-361D1BF72AD6}" type="par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CEC34590-B51E-431A-9560-3BB0FC555DC2}" type="sib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4C2237D5-8BE9-438E-AC72-FCC949EACED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</a:rPr>
            <a:t>Запись на аудионоситель</a:t>
          </a:r>
        </a:p>
      </dgm:t>
    </dgm:pt>
    <dgm:pt modelId="{B3ED1EC4-8906-4E97-8648-8B723E79FEF4}" type="par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5D6759E-0DD0-446F-A45E-21939DC55AC4}" type="sib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A6590D2-AF26-4492-8D99-4421E00DCCE7}" type="pres">
      <dgm:prSet presAssocID="{DF437E6D-40B8-405F-92CF-F7245F538D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72FB25-D092-44C2-8120-3D345E726032}" type="pres">
      <dgm:prSet presAssocID="{10627948-48FE-491D-8C36-B41B4AA0C6EA}" presName="hierRoot1" presStyleCnt="0"/>
      <dgm:spPr/>
    </dgm:pt>
    <dgm:pt modelId="{A5760854-E2B1-49E6-B46A-88B4F32BA121}" type="pres">
      <dgm:prSet presAssocID="{10627948-48FE-491D-8C36-B41B4AA0C6EA}" presName="composite" presStyleCnt="0"/>
      <dgm:spPr/>
    </dgm:pt>
    <dgm:pt modelId="{E0B9DF78-F1A5-43B3-86A9-68C455E14564}" type="pres">
      <dgm:prSet presAssocID="{10627948-48FE-491D-8C36-B41B4AA0C6EA}" presName="background" presStyleLbl="node0" presStyleIdx="0" presStyleCnt="1"/>
      <dgm:spPr>
        <a:solidFill>
          <a:srgbClr val="025B94"/>
        </a:solidFill>
      </dgm:spPr>
    </dgm:pt>
    <dgm:pt modelId="{0261D277-700F-4B03-AE19-F8A729A0FDC4}" type="pres">
      <dgm:prSet presAssocID="{10627948-48FE-491D-8C36-B41B4AA0C6EA}" presName="text" presStyleLbl="fgAcc0" presStyleIdx="0" presStyleCnt="1" custScaleX="24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80642-24F1-4687-910E-1BE4A2C2DB79}" type="pres">
      <dgm:prSet presAssocID="{10627948-48FE-491D-8C36-B41B4AA0C6EA}" presName="hierChild2" presStyleCnt="0"/>
      <dgm:spPr/>
    </dgm:pt>
    <dgm:pt modelId="{30B8E917-111F-4471-9220-DC5F86CF547F}" type="pres">
      <dgm:prSet presAssocID="{B3ED1EC4-8906-4E97-8648-8B723E79FEF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B04B4516-C26B-4DD6-90FD-63F3FD660E14}" type="pres">
      <dgm:prSet presAssocID="{4C2237D5-8BE9-438E-AC72-FCC949EACEDE}" presName="hierRoot2" presStyleCnt="0"/>
      <dgm:spPr/>
    </dgm:pt>
    <dgm:pt modelId="{730EE271-3229-4702-B4BB-BD8B0D55C8EB}" type="pres">
      <dgm:prSet presAssocID="{4C2237D5-8BE9-438E-AC72-FCC949EACEDE}" presName="composite2" presStyleCnt="0"/>
      <dgm:spPr/>
    </dgm:pt>
    <dgm:pt modelId="{4DA5616C-0C11-4273-BFEC-9C58846D364A}" type="pres">
      <dgm:prSet presAssocID="{4C2237D5-8BE9-438E-AC72-FCC949EACEDE}" presName="background2" presStyleLbl="node2" presStyleIdx="0" presStyleCnt="1"/>
      <dgm:spPr>
        <a:solidFill>
          <a:srgbClr val="025B94"/>
        </a:solidFill>
      </dgm:spPr>
    </dgm:pt>
    <dgm:pt modelId="{CCEC548D-79A8-46A0-9B54-B999A49F894D}" type="pres">
      <dgm:prSet presAssocID="{4C2237D5-8BE9-438E-AC72-FCC949EACEDE}" presName="text2" presStyleLbl="fgAcc2" presStyleIdx="0" presStyleCnt="1" custScaleX="943487" custScaleY="218374" custLinFactNeighborX="3547" custLinFactNeighborY="44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487D-58CC-4DBD-AB8E-ABD810A1340D}" type="pres">
      <dgm:prSet presAssocID="{4C2237D5-8BE9-438E-AC72-FCC949EACEDE}" presName="hierChild3" presStyleCnt="0"/>
      <dgm:spPr/>
    </dgm:pt>
  </dgm:ptLst>
  <dgm:cxnLst>
    <dgm:cxn modelId="{15943371-635F-4A4B-B86F-2DB0A609447A}" type="presOf" srcId="{10627948-48FE-491D-8C36-B41B4AA0C6EA}" destId="{0261D277-700F-4B03-AE19-F8A729A0FDC4}" srcOrd="0" destOrd="0" presId="urn:microsoft.com/office/officeart/2005/8/layout/hierarchy1"/>
    <dgm:cxn modelId="{93F1760C-3B19-4F8F-9723-FB2D9C065E1F}" srcId="{10627948-48FE-491D-8C36-B41B4AA0C6EA}" destId="{4C2237D5-8BE9-438E-AC72-FCC949EACEDE}" srcOrd="0" destOrd="0" parTransId="{B3ED1EC4-8906-4E97-8648-8B723E79FEF4}" sibTransId="{E5D6759E-0DD0-446F-A45E-21939DC55AC4}"/>
    <dgm:cxn modelId="{B293137A-3F5C-48D1-8FF1-2C394695C94A}" type="presOf" srcId="{4C2237D5-8BE9-438E-AC72-FCC949EACEDE}" destId="{CCEC548D-79A8-46A0-9B54-B999A49F894D}" srcOrd="0" destOrd="0" presId="urn:microsoft.com/office/officeart/2005/8/layout/hierarchy1"/>
    <dgm:cxn modelId="{C9830967-7875-4090-A73F-D630202ACE86}" type="presOf" srcId="{B3ED1EC4-8906-4E97-8648-8B723E79FEF4}" destId="{30B8E917-111F-4471-9220-DC5F86CF547F}" srcOrd="0" destOrd="0" presId="urn:microsoft.com/office/officeart/2005/8/layout/hierarchy1"/>
    <dgm:cxn modelId="{5AA9FE85-1E41-402C-98F4-C238D79621B2}" srcId="{DF437E6D-40B8-405F-92CF-F7245F538DE2}" destId="{10627948-48FE-491D-8C36-B41B4AA0C6EA}" srcOrd="0" destOrd="0" parTransId="{9F727BAC-A066-4393-8A6E-361D1BF72AD6}" sibTransId="{CEC34590-B51E-431A-9560-3BB0FC555DC2}"/>
    <dgm:cxn modelId="{E46E55F5-1C88-447C-9DD4-B7A7C6B63927}" type="presOf" srcId="{DF437E6D-40B8-405F-92CF-F7245F538DE2}" destId="{EA6590D2-AF26-4492-8D99-4421E00DCCE7}" srcOrd="0" destOrd="0" presId="urn:microsoft.com/office/officeart/2005/8/layout/hierarchy1"/>
    <dgm:cxn modelId="{3E059AAE-D38B-4961-B8EF-27B4FC885DFF}" type="presParOf" srcId="{EA6590D2-AF26-4492-8D99-4421E00DCCE7}" destId="{E972FB25-D092-44C2-8120-3D345E726032}" srcOrd="0" destOrd="0" presId="urn:microsoft.com/office/officeart/2005/8/layout/hierarchy1"/>
    <dgm:cxn modelId="{EB655665-9958-4AE9-8EF4-95430060914B}" type="presParOf" srcId="{E972FB25-D092-44C2-8120-3D345E726032}" destId="{A5760854-E2B1-49E6-B46A-88B4F32BA121}" srcOrd="0" destOrd="0" presId="urn:microsoft.com/office/officeart/2005/8/layout/hierarchy1"/>
    <dgm:cxn modelId="{ACFC165F-2465-49D6-9A9E-326504C495FD}" type="presParOf" srcId="{A5760854-E2B1-49E6-B46A-88B4F32BA121}" destId="{E0B9DF78-F1A5-43B3-86A9-68C455E14564}" srcOrd="0" destOrd="0" presId="urn:microsoft.com/office/officeart/2005/8/layout/hierarchy1"/>
    <dgm:cxn modelId="{C5B951DF-2DEE-4DE2-9132-8BB659E64554}" type="presParOf" srcId="{A5760854-E2B1-49E6-B46A-88B4F32BA121}" destId="{0261D277-700F-4B03-AE19-F8A729A0FDC4}" srcOrd="1" destOrd="0" presId="urn:microsoft.com/office/officeart/2005/8/layout/hierarchy1"/>
    <dgm:cxn modelId="{73CE2F0E-B4A9-4A70-814E-7FF255FFFB27}" type="presParOf" srcId="{E972FB25-D092-44C2-8120-3D345E726032}" destId="{05A80642-24F1-4687-910E-1BE4A2C2DB79}" srcOrd="1" destOrd="0" presId="urn:microsoft.com/office/officeart/2005/8/layout/hierarchy1"/>
    <dgm:cxn modelId="{B9EE4644-C249-49F0-8947-DAF4CECB395E}" type="presParOf" srcId="{05A80642-24F1-4687-910E-1BE4A2C2DB79}" destId="{30B8E917-111F-4471-9220-DC5F86CF547F}" srcOrd="0" destOrd="0" presId="urn:microsoft.com/office/officeart/2005/8/layout/hierarchy1"/>
    <dgm:cxn modelId="{F62C67AF-9DCD-4371-A08D-B4971787F7CB}" type="presParOf" srcId="{05A80642-24F1-4687-910E-1BE4A2C2DB79}" destId="{B04B4516-C26B-4DD6-90FD-63F3FD660E14}" srcOrd="1" destOrd="0" presId="urn:microsoft.com/office/officeart/2005/8/layout/hierarchy1"/>
    <dgm:cxn modelId="{EBC77D14-B0AB-401C-B5C4-2841342466E7}" type="presParOf" srcId="{B04B4516-C26B-4DD6-90FD-63F3FD660E14}" destId="{730EE271-3229-4702-B4BB-BD8B0D55C8EB}" srcOrd="0" destOrd="0" presId="urn:microsoft.com/office/officeart/2005/8/layout/hierarchy1"/>
    <dgm:cxn modelId="{30FE6081-710C-4FE7-8AE2-532883789876}" type="presParOf" srcId="{730EE271-3229-4702-B4BB-BD8B0D55C8EB}" destId="{4DA5616C-0C11-4273-BFEC-9C58846D364A}" srcOrd="0" destOrd="0" presId="urn:microsoft.com/office/officeart/2005/8/layout/hierarchy1"/>
    <dgm:cxn modelId="{D0CFC1C7-6020-4B35-97A3-6D03FF4B87FB}" type="presParOf" srcId="{730EE271-3229-4702-B4BB-BD8B0D55C8EB}" destId="{CCEC548D-79A8-46A0-9B54-B999A49F894D}" srcOrd="1" destOrd="0" presId="urn:microsoft.com/office/officeart/2005/8/layout/hierarchy1"/>
    <dgm:cxn modelId="{74C1C610-3C74-4F66-9D35-B8D2C23B2FA1}" type="presParOf" srcId="{B04B4516-C26B-4DD6-90FD-63F3FD660E14}" destId="{980C487D-58CC-4DBD-AB8E-ABD810A134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41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84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70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8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9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0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0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4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59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60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3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92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94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9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71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1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1988840"/>
            <a:ext cx="8424936" cy="2587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5126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10" dirty="0">
                <a:solidFill>
                  <a:srgbClr val="00620E"/>
                </a:solidFill>
              </a:rPr>
              <a:t>ОРГАНИЗАЦИЯ ПРОВЕДЕНИЯ</a:t>
            </a:r>
          </a:p>
          <a:p>
            <a:pPr algn="ctr"/>
            <a:r>
              <a:rPr lang="ru-RU" sz="3000" b="1" kern="10" dirty="0">
                <a:solidFill>
                  <a:srgbClr val="00620E"/>
                </a:solidFill>
              </a:rPr>
              <a:t>ГОСУДАРСТВЕННОЙ (ИТОГОВОЙ) АТТЕСТАЦИИ</a:t>
            </a:r>
          </a:p>
          <a:p>
            <a:pPr algn="ctr"/>
            <a:r>
              <a:rPr lang="ru-RU" sz="3000" b="1" kern="10" dirty="0">
                <a:solidFill>
                  <a:srgbClr val="00620E"/>
                </a:solidFill>
                <a:cs typeface="Arial" panose="020B0604020202020204" pitchFamily="34" charset="0"/>
              </a:rPr>
              <a:t>в форме государственного выпускного экзамена</a:t>
            </a:r>
          </a:p>
          <a:p>
            <a:pPr algn="ctr"/>
            <a:r>
              <a:rPr lang="ru-RU" sz="3000" b="1" kern="10" dirty="0">
                <a:solidFill>
                  <a:srgbClr val="00620E"/>
                </a:solidFill>
              </a:rPr>
              <a:t>в </a:t>
            </a:r>
            <a:r>
              <a:rPr lang="ru-RU" sz="3000" b="1" kern="10" dirty="0" smtClean="0">
                <a:solidFill>
                  <a:srgbClr val="00620E"/>
                </a:solidFill>
              </a:rPr>
              <a:t>9 </a:t>
            </a:r>
            <a:r>
              <a:rPr lang="ru-RU" sz="3000" b="1" kern="10" dirty="0">
                <a:solidFill>
                  <a:srgbClr val="00620E"/>
                </a:solidFill>
              </a:rPr>
              <a:t>классе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8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A475-36F1-4833-8100-C081C3F67DE6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9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cap="all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000" b="1" cap="all" dirty="0">
                <a:solidFill>
                  <a:srgbClr val="C00000"/>
                </a:solidFill>
              </a:rPr>
              <a:t>Подготовка документов </a:t>
            </a:r>
            <a:r>
              <a:rPr lang="ru-RU" sz="2000" b="1" cap="all" dirty="0" err="1">
                <a:solidFill>
                  <a:srgbClr val="C00000"/>
                </a:solidFill>
              </a:rPr>
              <a:t>ппэ</a:t>
            </a:r>
            <a:r>
              <a:rPr lang="ru-RU" sz="2000" b="1" cap="all" dirty="0">
                <a:solidFill>
                  <a:srgbClr val="C00000"/>
                </a:solidFill>
              </a:rPr>
              <a:t> на день экзамена</a:t>
            </a:r>
          </a:p>
          <a:p>
            <a:pPr>
              <a:defRPr/>
            </a:pPr>
            <a:endParaRPr lang="ru-RU" sz="2200" b="1" i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Печать 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Сборника форм</a:t>
            </a:r>
          </a:p>
          <a:p>
            <a:pPr>
              <a:defRPr/>
            </a:pP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9" y="2287199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Апелляция о нарушении установленного порядка проведения ГИА 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ППЭ-02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579" y="2276872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7996" y="2284511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234" y="2993939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 рассмотрения апелляции о нарушении установленного порядка проведения ГИА 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ППЭ-03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579" y="2985756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9050" y="3009884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749" y="3752710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Уведомление </a:t>
            </a:r>
            <a:r>
              <a:rPr lang="ru-RU" sz="1500" b="1" dirty="0" smtClean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 комиссии 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сроках рассмотрения апелляции по процедуре проведения ГИА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470" y="3740212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90868" y="3747099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3599" y="4417810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ППЭ-10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819" y="4420524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39913" y="4420524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8405" y="5134537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 общественного наблюдения в ППЭ 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ППЭ-18МАШ-СПб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5473" y="5139408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66725" y="5148536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необходимом кол-ве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</a:rPr>
              <a:t>www.ege.spb.ru			      (812) 576-34-40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1568026"/>
            <a:ext cx="4061991" cy="119917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язык: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орфографические и толковые словари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062" y="949248"/>
            <a:ext cx="6912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Подготовка аудиторий ППЭ по отдельным </a:t>
            </a:r>
            <a:r>
              <a:rPr lang="ru-RU" sz="2000" b="1" cap="all" dirty="0" smtClean="0">
                <a:solidFill>
                  <a:srgbClr val="C00000"/>
                </a:solidFill>
              </a:rPr>
              <a:t>предметам</a:t>
            </a:r>
            <a:endParaRPr lang="ru-RU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9512" y="2997606"/>
            <a:ext cx="4064269" cy="113709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Литература: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тексты художественной литературы, сборники лирики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420607" y="3068960"/>
            <a:ext cx="4723393" cy="809723"/>
          </a:xfrm>
          <a:prstGeom prst="round2Diag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География: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географические атласы для 7, 8, 9 классов (запасные комплекты)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79512" y="4365104"/>
            <a:ext cx="4061992" cy="115671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Информатика: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компьютеры с заблаговременно установленным необходимым программным обеспечением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1556792"/>
            <a:ext cx="4121434" cy="351618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Русский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язык: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участник экзамена принесет свой орфографический словарь, организаторы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должны его проверить (предотвратить возможность использования справочного материала): в принесенных средствах обучения и воспитания не должно быть рукописной и справочной информации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4505" y="980728"/>
            <a:ext cx="7903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Подготовка аудиторий ППЭ по отдельным </a:t>
            </a:r>
            <a:r>
              <a:rPr lang="ru-RU" sz="2000" b="1" cap="all" dirty="0" smtClean="0">
                <a:solidFill>
                  <a:srgbClr val="C00000"/>
                </a:solidFill>
              </a:rPr>
              <a:t>предметам</a:t>
            </a:r>
            <a:endParaRPr lang="ru-RU" sz="2000" b="1" cap="all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427984" y="1556792"/>
            <a:ext cx="4516498" cy="414171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География: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 за обеспечение участников ГИА географическими атласами для 7, 8 и 9 классов несет руководитель ОО участника ГИА.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Комплект атласов для каждого участника проверяется и опечатывается в ОО.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день экзамена комплекты передаются сопровождающему от ОО.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Сопровождающий передает комплекты атласов участникам перед входом в ППЭ.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 в ППЭ осуществлять проверку атласов не нужно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4482" y="2000957"/>
            <a:ext cx="4176464" cy="199512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Получить от районного координатора информацию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количестве обучающихся с ОВЗ, детей-инвалидов и инвалидов в ППЭ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необходимости организации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особых условий для прохождения ГИА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299" y="919344"/>
            <a:ext cx="848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аудиторий ППЭ для участников с ОВЗ, инвалидов, </a:t>
            </a:r>
            <a:r>
              <a:rPr lang="ru-RU" sz="2000" b="1" cap="all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детей-инвалидов</a:t>
            </a:r>
            <a:endParaRPr lang="ru-RU" sz="2000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14" y="4178061"/>
            <a:ext cx="327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Не позднее двух рабочих дней </a:t>
            </a:r>
          </a:p>
          <a:p>
            <a:pPr algn="ctr"/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до экзамена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687005">
            <a:off x="3885486" y="4312857"/>
            <a:ext cx="1134275" cy="285569"/>
          </a:xfrm>
          <a:prstGeom prst="rightArrow">
            <a:avLst>
              <a:gd name="adj1" fmla="val 31526"/>
              <a:gd name="adj2" fmla="val 754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107422" y="3588854"/>
            <a:ext cx="3705367" cy="270339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учесть особые условия;</a:t>
            </a:r>
          </a:p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подготовить места для ассистентов;</a:t>
            </a:r>
          </a:p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глухих и слабослышащих участников  на каждый рабочий стол положить текст инструкции, зачитываемый перед началом экзамена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84" y="3536604"/>
            <a:ext cx="1743431" cy="135744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55404" y="3557650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55405" y="4346861"/>
            <a:ext cx="845563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3" y="2060848"/>
            <a:ext cx="2080330" cy="79208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Изложение с творческим заданием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9770" y="2972406"/>
            <a:ext cx="2070432" cy="1023477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Диктант (только для обучающихся с расстройствами аутистического спектра)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627134"/>
            <a:ext cx="2029079" cy="3197431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717514" y="3557650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39195" y="4346861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9770" y="5064978"/>
            <a:ext cx="2070432" cy="75958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Устная форма</a:t>
            </a:r>
          </a:p>
          <a:p>
            <a:pPr algn="ctr"/>
            <a:r>
              <a:rPr lang="ru-RU" sz="1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минут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подготовку к ответу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964488" cy="54524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Выбор формы ГВЭ-9 по русскому языку </a:t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при подаче заявления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3" y="4086655"/>
            <a:ext cx="2080329" cy="842935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осложненное списывание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789043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гвэ9 по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русскому языку </a:t>
            </a:r>
            <a:endParaRPr lang="ru-RU" sz="18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40243"/>
              </p:ext>
            </p:extLst>
          </p:nvPr>
        </p:nvGraphicFramePr>
        <p:xfrm>
          <a:off x="314488" y="5055897"/>
          <a:ext cx="8372312" cy="15533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6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5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Номера вариантов ЭМ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 ГВЭ по русскому языку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46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200-ые, 300-ые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сжатое изложение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 творческим заданием</a:t>
                      </a:r>
                      <a:endParaRPr lang="ru-RU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46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500-ые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осложнённое списывание</a:t>
                      </a:r>
                      <a:endParaRPr lang="ru-RU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6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600-ые</a:t>
                      </a:r>
                      <a:endParaRPr lang="ru-RU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ru-RU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Устная форма, билеты</a:t>
                      </a:r>
                      <a:endParaRPr lang="ru-RU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3">
                <a:tc grid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СОЧИНЕНИЯ НЕТ </a:t>
                      </a:r>
                      <a:endParaRPr lang="ru-RU" sz="11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73592"/>
              </p:ext>
            </p:extLst>
          </p:nvPr>
        </p:nvGraphicFramePr>
        <p:xfrm>
          <a:off x="298402" y="1469642"/>
          <a:ext cx="8333410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6682"/>
                <a:gridCol w="1666682"/>
                <a:gridCol w="1666682"/>
                <a:gridCol w="1666682"/>
                <a:gridCol w="1666682"/>
              </a:tblGrid>
              <a:tr h="705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номера вариантов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 номера вариантов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400-ые и 500-ые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600-ые номера вариантов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5505">
                <a:tc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ГВЭ без ОВЗ</a:t>
                      </a:r>
                    </a:p>
                    <a:p>
                      <a:pPr lvl="0" algn="ctr"/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осваивающие образовательные программы в учреждениях закрытого типа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исполняющие наказание в виде лишения свободы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нарушениями опорно-двигательного аппарата ( по программе 6.1 ФАОП ООО)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иные категории участников ГВЭ (диабет, онкология, астма, порок сердца, </a:t>
                      </a:r>
                      <a:r>
                        <a:rPr lang="ru-RU" sz="1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энурез</a:t>
                      </a: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язва и т.д.)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Слепые, слабовидящие и </a:t>
                      </a:r>
                      <a:r>
                        <a:rPr lang="ru-RU" sz="1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обучающиеся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(ЭМ могу быть переведены на шрифт Брайля (при необходимости)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глухие, слабослышащие, позднооглохшие, кохлеарно имплантируемые обучающиеся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тяжелые нарушения речи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нарушениями опорно-двигательного аппарата ( по программе 6.2 ФАОП ООО)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лиц с задержкой психического развития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обучающиеся с расстройствами аутистического спектра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isciplinedagileconsortium.org/resources/Pictures/Ideas%20clipart/Class%20room%20-%20canstockphoto2013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7" y="3910404"/>
            <a:ext cx="194463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171" y="948955"/>
            <a:ext cx="8821191" cy="78782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ГВЭ-9 </a:t>
            </a:r>
            <a:b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сжатое изложение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3842" y="1816565"/>
            <a:ext cx="4116389" cy="203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6217" algn="ctr" hangingPunct="0">
              <a:tabLst>
                <a:tab pos="433654" algn="l"/>
              </a:tabLst>
            </a:pPr>
            <a:endParaRPr lang="ru-RU" sz="2049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56217" algn="ctr" hangingPunct="0">
              <a:tabLst>
                <a:tab pos="433654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Сжатое изложение с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творческим заданием содержит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56217" algn="ctr" hangingPunct="0">
              <a:tabLst>
                <a:tab pos="433654" algn="l"/>
              </a:tabLst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</a:t>
            </a: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творческое задание</a:t>
            </a: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инструкцию для обучающегося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4472" y="1556792"/>
            <a:ext cx="50405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i="1" dirty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61" y="908720"/>
            <a:ext cx="8229600" cy="576064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ГВЭ-9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сжатое изложение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899516"/>
              </p:ext>
            </p:extLst>
          </p:nvPr>
        </p:nvGraphicFramePr>
        <p:xfrm>
          <a:off x="251520" y="1574800"/>
          <a:ext cx="8784976" cy="485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8"/>
                <a:gridCol w="1584176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Тип заболевания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№ ЭМ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Особенности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проведения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ТНР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ОДА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( осваивающие вариант 6.2 ФАОП ООО)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ЗПР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на 40 минут, вместе с тем читается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ГВЭ без ОВЗ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ОДА (осваивающих вариант 6.1 ФАОП ООО)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Слепые, слабовидящие и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200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Предложенный для изложения текст читается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Глухие, слабослышащие, позднооглохшие, кохлеарно имплантируемые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на 40 минут, при этом указанный текст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mbria" panose="02040503050406030204" pitchFamily="18" charset="0"/>
                        </a:rPr>
                        <a:t>в аудитории НЕ ЧИТАЕТСЯ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КАЖДЫЙ ВИД ИЗЛОЖЕНИЯ – В ОТДЕЛЬНОЙ АУДИТОРИИ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1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ПОРЯДОК </a:t>
            </a:r>
            <a:r>
              <a:rPr lang="ru-RU" sz="2000" b="1" cap="all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ГИА-9</a:t>
            </a:r>
            <a:endParaRPr lang="ru-RU" sz="2000" b="1" cap="all" dirty="0">
              <a:solidFill>
                <a:srgbClr val="C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п.50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участников экзаменов с ограниченными возможностями здоровья, лиц, обучающихся по состоянию здоровья на дому, в медицинских организациях (при предъявлении оригинала или надлежащим образом заверенной копии рекомендаций ПМПК), для участников экзаменов - детей-инвалидов и инвалидов (при предъявлении оригинала или надлежащим образом заверенной копии справки, подтверждающей инвалидность) ОИВ, учредители и загранучреждения обеспечивают создание следующих условий проведения экзамена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проведение ГИА в форме ГВЭ по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всем учебным предметам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устной форме по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желанию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8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8820472" cy="780622"/>
          </a:xfrm>
          <a:prstGeom prst="rect">
            <a:avLst/>
          </a:prstGeom>
        </p:spPr>
        <p:txBody>
          <a:bodyPr vert="horz" lIns="90275" tIns="45137" rIns="90275" bIns="4513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cs typeface="+mj-cs"/>
              </a:rPr>
              <a:t>ДЛЯ проведения ГВЭ в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itchFamily="18" charset="0"/>
                <a:cs typeface="+mj-cs"/>
              </a:rPr>
              <a:t>УСТНой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cs typeface="+mj-cs"/>
              </a:rPr>
              <a:t>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itchFamily="18" charset="0"/>
                <a:cs typeface="+mj-cs"/>
              </a:rPr>
              <a:t>ФОРМе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994936" y="3356992"/>
          <a:ext cx="7226136" cy="167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191683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Технический специалист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готовит в аудитории оборудование для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осуществления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 аудиозаписи ответа участника.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 ПОДГОТОВКА </a:t>
              </a: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ППЭ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Порядок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ГИА 9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7638"/>
            <a:ext cx="8262860" cy="5064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п.67.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 проведении ГВЭ в устной форме устные ответы участника ГВЭ записываются средствами цифровой аудиозаписи.</a:t>
            </a:r>
          </a:p>
          <a:p>
            <a:pPr marL="0" indent="0" algn="ct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Аудитории, выделяемые для проведения ГВЭ в устной форме, оборудуются средствами цифровой аудиозаписи. Технические специалисты или организаторы настраивают средства цифровой аудиозаписи для осуществления качественной записи устных ответов.</a:t>
            </a:r>
          </a:p>
          <a:p>
            <a:pPr marL="0" indent="0" algn="ct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После подготовки участника ГВЭ приглашают к средству цифровой аудиозаписи. Участник ГВЭ по указанию организатора громко и разборчиво дает устные ответы на задания. Во время устных ответов участника ГВЭ экзаменатор-собеседник при необходимости задает вопросы, которые позволяют участнику ГВЭ уточнить и (или) дополнить устный ответ в соответствии с требованиями вопроса задания. Технический специалист или организатор предоставляет участнику ГВЭ возможность прослушать запись его устных ответов, чтобы убедиться, что она произведена без технических сбоев. В случае если во время записи устных ответов произошел технический сбой, участнику ГВЭ по его выбору предоставляется право сдать экзамен в тот же день или в резервные сроки.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7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947939"/>
            <a:ext cx="1307573" cy="1018082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997604" y="2541735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7327" y="2204864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Письменная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3045" y="2198799"/>
            <a:ext cx="1521809" cy="239807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405058" y="3192640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414220" y="1196752"/>
            <a:ext cx="6172200" cy="619371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Выбор формы ГВЭ-9 по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математике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при подаче заявления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7327" y="3512429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Устная форма</a:t>
            </a:r>
          </a:p>
          <a:p>
            <a:pPr algn="ctr"/>
            <a:r>
              <a:rPr lang="ru-RU" sz="1195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минут </a:t>
            </a: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подготовку к ответу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897191" y="3603030"/>
            <a:ext cx="634172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8720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Специфика </a:t>
            </a:r>
            <a:r>
              <a:rPr lang="ru-RU" sz="1800" b="1" cap="all">
                <a:solidFill>
                  <a:srgbClr val="C00000"/>
                </a:solidFill>
                <a:latin typeface="Cambria" pitchFamily="18" charset="0"/>
              </a:rPr>
              <a:t>ЭМ </a:t>
            </a:r>
            <a:r>
              <a:rPr lang="ru-RU" sz="1800" b="1" cap="all" smtClean="0">
                <a:solidFill>
                  <a:srgbClr val="C00000"/>
                </a:solidFill>
                <a:latin typeface="Cambria" pitchFamily="18" charset="0"/>
              </a:rPr>
              <a:t>ГВЭ-9 по математике В ПИСЬМЕННОЙ ФОРМЕ</a:t>
            </a:r>
            <a:endParaRPr lang="ru-RU" sz="18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</a:t>
            </a:r>
            <a:r>
              <a:rPr lang="ru-RU" sz="1800" b="1" cap="all">
                <a:solidFill>
                  <a:srgbClr val="C00000"/>
                </a:solidFill>
                <a:latin typeface="Cambria" pitchFamily="18" charset="0"/>
              </a:rPr>
              <a:t>с </a:t>
            </a:r>
            <a:r>
              <a:rPr lang="ru-RU" sz="1800" b="1" cap="all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395534" y="5073904"/>
          <a:ext cx="8291266" cy="1463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5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5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Номера вариантов ЭМ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 ГВЭ по математике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заданий базового уровня сложности и 1 задание повышенного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заданий базового уровня сложности и 1 задание повышенного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 заданий базового уровня сложности с кратким ответом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4" y="1608684"/>
          <a:ext cx="8208912" cy="3465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736304"/>
                <a:gridCol w="2736304"/>
              </a:tblGrid>
              <a:tr h="661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 номера вариантов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99416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ГВЭ без ОВЗ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глухие, слабослышащие, позднооглохшие, кохлеарно имплантируемые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тяжелыми нарушениями речи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нарушением опорно-двигательного аппарата (осваивающих вариант 6.1 ФАОП ООО)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расстройствами аутистического спектра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иные категории участников ГВЭ (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диабет,онкология,астма,порок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сердца,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энурез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язва и т.д.)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слепые,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обучающиеся слабовидящие и обучающиеся  (ЭМ могу быть переведены на шрифт Брайля (при необходимости)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участников с задержкой психического здоровья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участников с нарушениями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опорно-двигательного аппарата, осваивающих вариант 6.2 ФАОП ООО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1032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9" y="1539105"/>
            <a:ext cx="6412502" cy="52174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39" y="1554979"/>
            <a:ext cx="1499807" cy="25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2" y="2852192"/>
            <a:ext cx="1661571" cy="24495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2060849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наличие помещения для организации питания 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перерывов,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медико-профилактических процедур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6202" y="4260757"/>
            <a:ext cx="1590174" cy="2083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685" y="4076989"/>
            <a:ext cx="1210315" cy="14907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9" y="4221088"/>
            <a:ext cx="5976664" cy="74991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9" y="5013176"/>
            <a:ext cx="5976664" cy="7958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случае сдачи ГВЭ в устной форме или на ПК – подготовка техники (ПК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без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доступа к сети «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Интернет»)</a:t>
            </a:r>
            <a:endParaRPr lang="ru-RU" sz="1593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949280"/>
            <a:ext cx="8496945" cy="337465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Аудитории оборудуются специальными техническими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средствами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(при необходимости)</a:t>
            </a:r>
            <a:endParaRPr lang="ru-RU" sz="1593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места для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ассистентов, оказывающих необходимую техническую 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356992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рекомендации ТПМПК (или ЦПМПК) письменные задания могут выполнятся на компьютере</a:t>
            </a:r>
            <a:endParaRPr lang="ru-RU" sz="1593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550" t="8001" r="24800" b="5201"/>
          <a:stretch/>
        </p:blipFill>
        <p:spPr>
          <a:xfrm>
            <a:off x="4554751" y="151849"/>
            <a:ext cx="4546848" cy="6406923"/>
          </a:xfrm>
          <a:prstGeom prst="rect">
            <a:avLst/>
          </a:prstGeom>
        </p:spPr>
      </p:pic>
      <p:sp>
        <p:nvSpPr>
          <p:cNvPr id="286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AA53E-A8E5-4B69-BC66-F0C463CB56D7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>
              <a:cs typeface="Arial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54751" y="4307070"/>
            <a:ext cx="3960440" cy="165618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8032" y="6036360"/>
            <a:ext cx="3960440" cy="45702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986051"/>
            <a:ext cx="4536504" cy="703282"/>
          </a:xfrm>
        </p:spPr>
        <p:txBody>
          <a:bodyPr/>
          <a:lstStyle/>
          <a:p>
            <a:pPr algn="l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Акт готовности ППЭ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1 день до проведения ГИА </a:t>
            </a:r>
            <a:endParaRPr lang="ru-RU" altLang="ru-RU" sz="2200" b="1" cap="all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975923"/>
            <a:ext cx="3106475" cy="33843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Руководитель образовательной организации, на базе которой организован ППЭ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Руководитель ППЭ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530258" y="2047931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43204" y="3104965"/>
            <a:ext cx="865759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Должны пройти соответствующую подготовку.</a:t>
            </a:r>
          </a:p>
          <a:p>
            <a:endParaRPr lang="ru-RU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Не должны являться близкими родственниками, а также супругами, усыновителями, усыновленными участников </a:t>
            </a:r>
            <a:r>
              <a:rPr lang="ru-RU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ГИА, </a:t>
            </a: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сдающих экзамен в данном ППЭ.</a:t>
            </a:r>
          </a:p>
          <a:p>
            <a:endParaRPr lang="ru-RU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Не должны быть педагогическими работниками, являющимися учителями участников </a:t>
            </a:r>
            <a:r>
              <a:rPr lang="ru-RU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ГИА, </a:t>
            </a: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сдающих экзамен в данном ППЭ.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B17369-B9BB-4DDD-A9F7-BCCE15B9D6E7}"/>
              </a:ext>
            </a:extLst>
          </p:cNvPr>
          <p:cNvSpPr txBox="1"/>
          <p:nvPr/>
        </p:nvSpPr>
        <p:spPr>
          <a:xfrm>
            <a:off x="953599" y="1538834"/>
            <a:ext cx="69307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1950" dirty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Требования к членам ГЭК и руководителям ППЭ,</a:t>
            </a:r>
            <a:br>
              <a:rPr lang="ru-RU" sz="1950" dirty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950" dirty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предъявляемые Порядком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E53F21-DB94-414C-A40E-DCDE23020FA5}"/>
              </a:ext>
            </a:extLst>
          </p:cNvPr>
          <p:cNvSpPr txBox="1"/>
          <p:nvPr/>
        </p:nvSpPr>
        <p:spPr>
          <a:xfrm>
            <a:off x="243205" y="2639558"/>
            <a:ext cx="66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1800" b="0" i="1" dirty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соответствии с </a:t>
            </a:r>
            <a:r>
              <a:rPr lang="ru-RU" sz="1800" b="0" i="1" dirty="0" smtClean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п.56 </a:t>
            </a:r>
            <a:r>
              <a:rPr lang="ru-RU" sz="1800" b="0" i="1" dirty="0">
                <a:solidFill>
                  <a:srgbClr val="A4272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Порядка, члены ГЭК и руководители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038" y="5589240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193" indent="244834" algn="just">
              <a:spcAft>
                <a:spcPts val="854"/>
              </a:spcAft>
              <a:buFont typeface="Wingdings" pitchFamily="2" charset="2"/>
              <a:buChar char="q"/>
              <a:tabLst>
                <a:tab pos="358849" algn="l"/>
              </a:tabLst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ППЭ должен провести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предварительный инструктаж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 роспись со всеми работниками ППЭ</a:t>
            </a:r>
          </a:p>
        </p:txBody>
      </p:sp>
    </p:spTree>
    <p:extLst>
      <p:ext uri="{BB962C8B-B14F-4D97-AF65-F5344CB8AC3E}">
        <p14:creationId xmlns:p14="http://schemas.microsoft.com/office/powerpoint/2010/main" val="275612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855" y="1896630"/>
            <a:ext cx="2959993" cy="1088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77765"/>
            <a:ext cx="806342" cy="157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517" y="1743074"/>
            <a:ext cx="1897063" cy="1072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93" dirty="0" smtClean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593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Стационарные </a:t>
            </a:r>
            <a:r>
              <a:rPr lang="ru-RU" sz="1593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(или) переносные металлоискатели</a:t>
            </a:r>
            <a:r>
              <a:rPr lang="ru-RU" sz="1593" dirty="0">
                <a:solidFill>
                  <a:srgbClr val="844040"/>
                </a:solidFill>
              </a:rPr>
              <a:t>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2699" y="2009378"/>
            <a:ext cx="3113980" cy="947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43" y="2115133"/>
            <a:ext cx="872522" cy="10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3933" y="2107270"/>
            <a:ext cx="2058987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Средства видеонаблюдения</a:t>
            </a:r>
            <a:r>
              <a:rPr lang="ru-RU" sz="1593" dirty="0">
                <a:solidFill>
                  <a:srgbClr val="844040"/>
                </a:solidFill>
              </a:rPr>
              <a:t>*</a:t>
            </a:r>
            <a:r>
              <a:rPr lang="en-US" sz="1593" dirty="0">
                <a:solidFill>
                  <a:srgbClr val="844040"/>
                </a:solidFill>
              </a:rPr>
              <a:t> </a:t>
            </a:r>
          </a:p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4965" y="3279045"/>
            <a:ext cx="3088963" cy="165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36" y="3318748"/>
            <a:ext cx="862012" cy="14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17" y="4204657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4965" y="3557171"/>
            <a:ext cx="2120900" cy="1072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844040"/>
                </a:solidFill>
                <a:latin typeface="+mn-lt"/>
                <a:cs typeface="+mn-cs"/>
              </a:rPr>
              <a:t>Объявления, </a:t>
            </a:r>
          </a:p>
          <a:p>
            <a:pPr>
              <a:defRPr/>
            </a:pPr>
            <a:r>
              <a:rPr lang="ru-RU" sz="1593" dirty="0">
                <a:solidFill>
                  <a:srgbClr val="844040"/>
                </a:solidFill>
                <a:latin typeface="+mn-lt"/>
                <a:cs typeface="+mn-cs"/>
              </a:rPr>
              <a:t>оповещающие о ведении видеонаблюдения*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84" y="2932259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b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b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b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51860" y="3280858"/>
            <a:ext cx="3079743" cy="895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подавления сигналов подвижной связи* </a:t>
            </a:r>
            <a:br>
              <a:rPr lang="ru-RU" sz="1593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93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 решению ГЭК)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558521"/>
            <a:ext cx="2448272" cy="3216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возможности*</a:t>
            </a:r>
            <a:endParaRPr lang="en-US" sz="14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387" y="966793"/>
            <a:ext cx="671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C00000"/>
                </a:solidFill>
              </a:rPr>
              <a:t>Предварительная подготовка  помещений ППЭ</a:t>
            </a:r>
            <a:endParaRPr lang="ru-RU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</a:rPr>
              <a:t>www.ege.spb.ru			      (812) 576-34-40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8424" y="1912418"/>
            <a:ext cx="4140858" cy="325854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Места для хранения личных вещей: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 ГИА;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организаторов ППЭ;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медицинских работников;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специалистов по проведению инструктажа и обеспечению лабораторных работ;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экспертов, оценивающих проведение лабораторных работ;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экзаменаторов-собеседников;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ассистентов;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аккредитованных представителей СМИ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895641"/>
            <a:ext cx="8541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C00000"/>
                </a:solidFill>
              </a:rPr>
              <a:t>Предварительная подготовка  помещений ППЭ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06318" y="5566373"/>
            <a:ext cx="4012442" cy="81184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Помещения</a:t>
            </a: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представителей образовательных организаций, сопровождающих участников ГИА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74192" y="1759363"/>
            <a:ext cx="4237340" cy="207432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места для: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организаторов вне аудитории, обеспечивающих вход участников;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сотрудников, осуществляющих охрану правопорядка, и (или) сотрудников органов внутренних дел (полиции)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19612" y="1248625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4404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 входе в ППЭ: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0793" y="3838928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4404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ППЭ: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714756" y="4857535"/>
            <a:ext cx="4124891" cy="48758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ППЭ</a:t>
            </a:r>
          </a:p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обозначены номерами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692107" y="5566373"/>
            <a:ext cx="4124890" cy="74238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Помещение или медицинский кабинет </a:t>
            </a:r>
          </a:p>
          <a:p>
            <a:r>
              <a:rPr lang="ru-RU" sz="1600" b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медицинских работников:</a:t>
            </a:r>
          </a:p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изоляция от аудиторий ППЭ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726698" y="4348298"/>
            <a:ext cx="4124891" cy="39705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Штаб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771" y="1308790"/>
            <a:ext cx="182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4404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До входа в ППЭ:</a:t>
            </a:r>
            <a:endParaRPr lang="ru-RU" dirty="0">
              <a:solidFill>
                <a:srgbClr val="84404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</a:rPr>
              <a:t>www.ege.spb.ru			      (812) 576-34-40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33171" y="2028536"/>
            <a:ext cx="4146538" cy="341113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Места для хранения личных вещей: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членов ГЭК;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руководителя организации, в помещениях которой организован ППЭ, или уполномоченного им лица,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руководителя ППЭ,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технических специалистов,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общественных наблюдателей,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должностных лиц </a:t>
            </a:r>
            <a:r>
              <a:rPr lang="ru-RU" sz="1600" dirty="0" err="1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Рособрнадзора</a:t>
            </a: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также иных лиц, определенных </a:t>
            </a:r>
            <a:r>
              <a:rPr lang="ru-RU" sz="1600" dirty="0" err="1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Рособрнадзором</a:t>
            </a: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должностных лиц Комитет по образованию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9412" y="1498093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4404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Штаб ППЭ: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627078" y="2846284"/>
            <a:ext cx="4012442" cy="47995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45952" y="3384427"/>
            <a:ext cx="4012442" cy="46493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Персональный компьютер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645952" y="4058160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Принтер и при необходимости </a:t>
            </a:r>
            <a:endParaRPr lang="ru-RU" sz="1600" dirty="0" smtClean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сканер</a:t>
            </a:r>
            <a:endParaRPr lang="ru-RU" sz="1600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664299" y="4703076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Сейф или металлический шкаф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664299" y="5347992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 для приёма-передачи ЭМ </a:t>
            </a:r>
          </a:p>
        </p:txBody>
      </p:sp>
      <p:pic>
        <p:nvPicPr>
          <p:cNvPr id="24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8"/>
          <a:stretch/>
        </p:blipFill>
        <p:spPr bwMode="auto">
          <a:xfrm>
            <a:off x="8027127" y="3445097"/>
            <a:ext cx="536793" cy="35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3"/>
          <a:stretch/>
        </p:blipFill>
        <p:spPr bwMode="auto">
          <a:xfrm>
            <a:off x="8130484" y="4106959"/>
            <a:ext cx="500098" cy="36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48" b="50479"/>
          <a:stretch/>
        </p:blipFill>
        <p:spPr bwMode="auto">
          <a:xfrm>
            <a:off x="8040875" y="2905213"/>
            <a:ext cx="525995" cy="3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72" y="5415879"/>
            <a:ext cx="527910" cy="35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Скругленный прямоугольник 31"/>
          <p:cNvSpPr/>
          <p:nvPr/>
        </p:nvSpPr>
        <p:spPr>
          <a:xfrm>
            <a:off x="8184604" y="4753332"/>
            <a:ext cx="419669" cy="388962"/>
          </a:xfrm>
          <a:prstGeom prst="roundRect">
            <a:avLst>
              <a:gd name="adj" fmla="val 10000"/>
            </a:avLst>
          </a:prstGeom>
          <a:blipFill rotWithShape="0">
            <a:blip r:embed="rId6"/>
            <a:srcRect/>
            <a:stretch>
              <a:fillRect l="-72176" t="-942" r="-67441" b="616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33171" y="5549911"/>
            <a:ext cx="4146538" cy="85012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место руководителя организации, в помещениях которой организован ППЭ,                        или уполномоченного им лица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5082" y="959224"/>
            <a:ext cx="708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C00000"/>
                </a:solidFill>
              </a:rPr>
              <a:t>Предварительная подготовка  помещений ППЭ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936647"/>
            <a:ext cx="8568951" cy="5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ПРИМЕРНАЯ СХЕМА </a:t>
            </a:r>
            <a:r>
              <a:rPr lang="ru-RU" sz="2000" b="1" cap="all" dirty="0" err="1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ппэ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4" y="1565546"/>
            <a:ext cx="7775848" cy="4811504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5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1519" y="1474618"/>
            <a:ext cx="4049427" cy="46218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место для организаторов в аудитории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504" y="957835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cap="all" dirty="0">
                <a:solidFill>
                  <a:srgbClr val="C00000"/>
                </a:solidFill>
              </a:rPr>
              <a:t>Аудитория ППЭ </a:t>
            </a:r>
            <a:r>
              <a:rPr lang="ru-RU" sz="2000" b="1" cap="all" dirty="0" smtClean="0">
                <a:solidFill>
                  <a:srgbClr val="C00000"/>
                </a:solidFill>
              </a:rPr>
              <a:t>ГИА-9</a:t>
            </a:r>
            <a:endParaRPr lang="ru-RU" sz="2000" b="1" cap="all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51519" y="3304830"/>
            <a:ext cx="4090854" cy="48262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Часы, находящиеся в поле зрения участников </a:t>
            </a:r>
            <a:r>
              <a:rPr lang="ru-RU" sz="1600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endParaRPr lang="ru-RU" sz="1600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5955" y="2050577"/>
            <a:ext cx="4012442" cy="3564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 для общественного наблюдателя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1519" y="2543707"/>
            <a:ext cx="4012442" cy="66673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Отдельное рабочее место (стол и стул) для каждого участника, обозначенное заметным номером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31831" y="4578472"/>
            <a:ext cx="4084449" cy="825626"/>
          </a:xfrm>
          <a:prstGeom prst="round2Diag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Закрыты стенды</a:t>
            </a:r>
            <a:r>
              <a:rPr lang="ru-RU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плакаты и иные </a:t>
            </a:r>
            <a:r>
              <a:rPr lang="ru-RU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материалы со справочно-познавательной </a:t>
            </a:r>
            <a:r>
              <a:rPr lang="ru-RU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информацией</a:t>
            </a:r>
          </a:p>
        </p:txBody>
      </p:sp>
      <p:pic>
        <p:nvPicPr>
          <p:cNvPr id="2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0827" y="1047177"/>
            <a:ext cx="4490817" cy="413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251519" y="3869843"/>
            <a:ext cx="4045075" cy="44562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Канцелярские принадлежности </a:t>
            </a:r>
          </a:p>
          <a:p>
            <a:r>
              <a:rPr lang="ru-RU" sz="1200" i="1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(ручки, ножницы, скотч)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31831" y="5496362"/>
            <a:ext cx="3980129" cy="35575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Черновики </a:t>
            </a:r>
            <a:r>
              <a:rPr lang="ru-RU" sz="1200" dirty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 штампом ОО ППЭ)</a:t>
            </a:r>
          </a:p>
          <a:p>
            <a:endParaRPr lang="ru-RU" sz="1200" i="1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88504" y="5949280"/>
            <a:ext cx="4012442" cy="25322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Текст инструкции</a:t>
            </a:r>
            <a:endParaRPr lang="ru-RU" sz="1200" i="1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450827" y="5385134"/>
            <a:ext cx="4490817" cy="48176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Максимальная наполняемость аудитории с ОВЗ 12 человек</a:t>
            </a:r>
            <a:endParaRPr lang="ru-RU" sz="1200" i="1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450826" y="5949280"/>
            <a:ext cx="4490817" cy="48176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4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Максимальная наполняемость аудитории 25 человек</a:t>
            </a:r>
            <a:endParaRPr lang="ru-RU" sz="1200" i="1" dirty="0">
              <a:solidFill>
                <a:srgbClr val="84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7417" y="517401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 о досрочном завершении экзамена 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ППЭ-22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453" y="517401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34641" y="5174015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7417" y="5822481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 о </a:t>
            </a:r>
            <a:r>
              <a:rPr lang="ru-RU" sz="15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недопуске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участника в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453" y="5822481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37177" y="5814645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ППЭ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4181" y="2042507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Ведомость коррекции персональных данных участников </a:t>
            </a:r>
          </a:p>
          <a:p>
            <a:pPr algn="just"/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ППЭ-12-02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216" y="2042507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31405" y="2041611"/>
            <a:ext cx="1719074" cy="5417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аудиторию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4181" y="266114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Ведомость использования дополнительных бланков ответов №2 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ППЭ-12-03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5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216" y="266114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31405" y="2672908"/>
            <a:ext cx="1719073" cy="53654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аудиторию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4181" y="3903880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 об удалении участника ГИА 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ППЭ-21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507" y="3903880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44114" y="3903880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ППЭ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507" y="968389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C00000"/>
                </a:solidFill>
              </a:rPr>
              <a:t>Подготовка документов </a:t>
            </a:r>
            <a:r>
              <a:rPr lang="ru-RU" sz="2000" b="1" cap="all" dirty="0" err="1">
                <a:solidFill>
                  <a:srgbClr val="C00000"/>
                </a:solidFill>
              </a:rPr>
              <a:t>ппэ</a:t>
            </a:r>
            <a:r>
              <a:rPr lang="ru-RU" sz="2000" b="1" cap="all" dirty="0">
                <a:solidFill>
                  <a:srgbClr val="C00000"/>
                </a:solidFill>
              </a:rPr>
              <a:t> на день экзамена</a:t>
            </a:r>
          </a:p>
          <a:p>
            <a:pPr algn="ctr">
              <a:defRPr/>
            </a:pPr>
            <a:endParaRPr lang="ru-RU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Печать из Сборника форм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4181" y="3290650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 об идентификации личности участника ГИА 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ППЭ-20</a:t>
            </a:r>
            <a:r>
              <a:rPr lang="ru-RU" sz="1500" b="1" dirty="0">
                <a:solidFill>
                  <a:srgbClr val="496D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216" y="3290650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431409" y="3297741"/>
            <a:ext cx="171906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417" y="453338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Уведомление о необходимости явки в Комитет по образованию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7216" y="4533385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34483" y="4533385"/>
            <a:ext cx="1719072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на ППЭ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В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35820</TotalTime>
  <Words>1679</Words>
  <Application>Microsoft Office PowerPoint</Application>
  <PresentationFormat>Экран (4:3)</PresentationFormat>
  <Paragraphs>316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Candara</vt:lpstr>
      <vt:lpstr>Times New Roman</vt:lpstr>
      <vt:lpstr>Wingdings</vt:lpstr>
      <vt:lpstr>шаблон ГВЭ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формы ГВЭ-9 по русскому языку  при подаче заявления</vt:lpstr>
      <vt:lpstr>Презентация PowerPoint</vt:lpstr>
      <vt:lpstr>Проведение экзамена: особенности проведения ГВЭ-9  (сжатое изложение)</vt:lpstr>
      <vt:lpstr>Проведение экзамена: особенности проведения ГВЭ-9  (сжатое изложение)</vt:lpstr>
      <vt:lpstr>ПОРЯДОК ГИА-9</vt:lpstr>
      <vt:lpstr>Презентация PowerPoint</vt:lpstr>
      <vt:lpstr>Порядок ГИА 9</vt:lpstr>
      <vt:lpstr>Выбор формы ГВЭ-9 по математике при подаче заявления</vt:lpstr>
      <vt:lpstr>Презентация PowerPoint</vt:lpstr>
      <vt:lpstr>особенности организации ППЭ и аудиторий  для участников с ОВЗ</vt:lpstr>
      <vt:lpstr>Акт готовности ППЭ  за 1 день до проведения ГИА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1062</cp:revision>
  <cp:lastPrinted>2024-01-19T10:49:47Z</cp:lastPrinted>
  <dcterms:created xsi:type="dcterms:W3CDTF">2009-04-24T07:03:57Z</dcterms:created>
  <dcterms:modified xsi:type="dcterms:W3CDTF">2024-01-29T12:47:34Z</dcterms:modified>
</cp:coreProperties>
</file>