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778" r:id="rId3"/>
    <p:sldId id="705" r:id="rId4"/>
    <p:sldId id="761" r:id="rId5"/>
    <p:sldId id="769" r:id="rId6"/>
    <p:sldId id="770" r:id="rId7"/>
    <p:sldId id="708" r:id="rId8"/>
    <p:sldId id="759" r:id="rId9"/>
    <p:sldId id="756" r:id="rId10"/>
    <p:sldId id="757" r:id="rId11"/>
    <p:sldId id="720" r:id="rId12"/>
    <p:sldId id="723" r:id="rId13"/>
    <p:sldId id="721" r:id="rId14"/>
    <p:sldId id="724" r:id="rId15"/>
    <p:sldId id="788" r:id="rId16"/>
    <p:sldId id="727" r:id="rId17"/>
    <p:sldId id="729" r:id="rId18"/>
    <p:sldId id="730" r:id="rId19"/>
    <p:sldId id="732" r:id="rId20"/>
    <p:sldId id="785" r:id="rId21"/>
    <p:sldId id="733" r:id="rId22"/>
    <p:sldId id="786" r:id="rId23"/>
    <p:sldId id="787" r:id="rId24"/>
    <p:sldId id="602" r:id="rId25"/>
    <p:sldId id="774" r:id="rId26"/>
    <p:sldId id="779" r:id="rId27"/>
    <p:sldId id="604" r:id="rId28"/>
    <p:sldId id="613" r:id="rId29"/>
    <p:sldId id="714" r:id="rId30"/>
    <p:sldId id="674" r:id="rId31"/>
    <p:sldId id="713" r:id="rId32"/>
    <p:sldId id="718" r:id="rId33"/>
    <p:sldId id="676" r:id="rId34"/>
    <p:sldId id="712" r:id="rId35"/>
    <p:sldId id="677" r:id="rId36"/>
    <p:sldId id="678" r:id="rId37"/>
    <p:sldId id="775" r:id="rId38"/>
    <p:sldId id="736" r:id="rId39"/>
    <p:sldId id="697" r:id="rId40"/>
    <p:sldId id="780" r:id="rId41"/>
    <p:sldId id="781" r:id="rId42"/>
    <p:sldId id="737" r:id="rId43"/>
    <p:sldId id="738" r:id="rId44"/>
    <p:sldId id="739" r:id="rId45"/>
    <p:sldId id="740" r:id="rId46"/>
    <p:sldId id="782" r:id="rId47"/>
    <p:sldId id="783" r:id="rId48"/>
    <p:sldId id="741" r:id="rId4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1A5"/>
    <a:srgbClr val="187911"/>
    <a:srgbClr val="708B3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93" autoAdjust="0"/>
  </p:normalViewPr>
  <p:slideViewPr>
    <p:cSldViewPr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72E5D-1DD8-4BEA-9A44-2FCE42770F9F}" type="doc">
      <dgm:prSet loTypeId="urn:microsoft.com/office/officeart/2005/8/layout/vList5" loCatId="list" qsTypeId="urn:microsoft.com/office/officeart/2005/8/quickstyle/simple1#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12E4588-BABF-48E8-A06B-EA3C756BCCF9}">
      <dgm:prSet phldrT="[Текст]"/>
      <dgm:spPr/>
      <dgm:t>
        <a:bodyPr/>
        <a:lstStyle/>
        <a:p>
          <a:r>
            <a:rPr lang="ru-RU" dirty="0"/>
            <a:t>1 месяц</a:t>
          </a:r>
        </a:p>
      </dgm:t>
    </dgm:pt>
    <dgm:pt modelId="{5B9F5635-A1A4-4C3A-A321-2B4B385E3E0B}" type="parTrans" cxnId="{9CA926F3-A64B-4E60-82C9-24DC00E97982}">
      <dgm:prSet/>
      <dgm:spPr/>
      <dgm:t>
        <a:bodyPr/>
        <a:lstStyle/>
        <a:p>
          <a:endParaRPr lang="ru-RU"/>
        </a:p>
      </dgm:t>
    </dgm:pt>
    <dgm:pt modelId="{9E09239D-4E3F-4179-9225-FFEF6A6D8AD8}" type="sibTrans" cxnId="{9CA926F3-A64B-4E60-82C9-24DC00E97982}">
      <dgm:prSet/>
      <dgm:spPr/>
      <dgm:t>
        <a:bodyPr/>
        <a:lstStyle/>
        <a:p>
          <a:endParaRPr lang="ru-RU"/>
        </a:p>
      </dgm:t>
    </dgm:pt>
    <dgm:pt modelId="{A1FA677C-2033-42D4-8452-F80A597AC030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rPr>
            <a:t>Черновики хранятся в ППЭ </a:t>
          </a:r>
        </a:p>
      </dgm:t>
    </dgm:pt>
    <dgm:pt modelId="{92E2B1CB-56A8-4D49-A595-C63D863A1847}" type="parTrans" cxnId="{467A1753-D20F-4557-8B47-6589CF0FD304}">
      <dgm:prSet/>
      <dgm:spPr/>
      <dgm:t>
        <a:bodyPr/>
        <a:lstStyle/>
        <a:p>
          <a:endParaRPr lang="ru-RU"/>
        </a:p>
      </dgm:t>
    </dgm:pt>
    <dgm:pt modelId="{FA002D68-5CED-4E5F-9C15-25E213EFE3CC}" type="sibTrans" cxnId="{467A1753-D20F-4557-8B47-6589CF0FD304}">
      <dgm:prSet/>
      <dgm:spPr/>
      <dgm:t>
        <a:bodyPr/>
        <a:lstStyle/>
        <a:p>
          <a:endParaRPr lang="ru-RU"/>
        </a:p>
      </dgm:t>
    </dgm:pt>
    <dgm:pt modelId="{83A9FF02-628A-4041-8FC8-9C5AE56D3873}">
      <dgm:prSet phldrT="[Текст]"/>
      <dgm:spPr>
        <a:solidFill>
          <a:srgbClr val="844040"/>
        </a:solidFill>
      </dgm:spPr>
      <dgm:t>
        <a:bodyPr/>
        <a:lstStyle/>
        <a:p>
          <a:r>
            <a:rPr lang="ru-RU" dirty="0"/>
            <a:t>До следующего экзамена</a:t>
          </a:r>
        </a:p>
      </dgm:t>
    </dgm:pt>
    <dgm:pt modelId="{F5655757-E742-40F6-8790-A875660C4798}" type="parTrans" cxnId="{6902D0BD-A62A-435E-82B6-8B6D6A5F84B1}">
      <dgm:prSet/>
      <dgm:spPr/>
      <dgm:t>
        <a:bodyPr/>
        <a:lstStyle/>
        <a:p>
          <a:endParaRPr lang="ru-RU"/>
        </a:p>
      </dgm:t>
    </dgm:pt>
    <dgm:pt modelId="{6A18ED95-8828-44C2-82E4-2736594315FD}" type="sibTrans" cxnId="{6902D0BD-A62A-435E-82B6-8B6D6A5F84B1}">
      <dgm:prSet/>
      <dgm:spPr/>
      <dgm:t>
        <a:bodyPr/>
        <a:lstStyle/>
        <a:p>
          <a:endParaRPr lang="ru-RU"/>
        </a:p>
      </dgm:t>
    </dgm:pt>
    <dgm:pt modelId="{F61EA51E-5CBE-4DED-A749-E53D98A3E83D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rPr>
            <a:t>ДБО остаются на ответственном хранении в ППЭ или ППОИ</a:t>
          </a:r>
        </a:p>
      </dgm:t>
    </dgm:pt>
    <dgm:pt modelId="{3136DA98-704E-43EE-A700-6BED9FEEB5F6}" type="parTrans" cxnId="{C8A25854-AAD9-4034-8B1B-13B026579A9A}">
      <dgm:prSet/>
      <dgm:spPr/>
      <dgm:t>
        <a:bodyPr/>
        <a:lstStyle/>
        <a:p>
          <a:endParaRPr lang="ru-RU"/>
        </a:p>
      </dgm:t>
    </dgm:pt>
    <dgm:pt modelId="{186156B8-C135-4722-8B3D-AC8D488A591C}" type="sibTrans" cxnId="{C8A25854-AAD9-4034-8B1B-13B026579A9A}">
      <dgm:prSet/>
      <dgm:spPr/>
      <dgm:t>
        <a:bodyPr/>
        <a:lstStyle/>
        <a:p>
          <a:endParaRPr lang="ru-RU"/>
        </a:p>
      </dgm:t>
    </dgm:pt>
    <dgm:pt modelId="{C457E0E5-65C1-4B38-808D-8EDF317BEC19}" type="pres">
      <dgm:prSet presAssocID="{FE272E5D-1DD8-4BEA-9A44-2FCE42770F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EB162-9FBC-4C35-BC9F-BEA5C633CF4C}" type="pres">
      <dgm:prSet presAssocID="{212E4588-BABF-48E8-A06B-EA3C756BCCF9}" presName="linNode" presStyleCnt="0"/>
      <dgm:spPr/>
    </dgm:pt>
    <dgm:pt modelId="{0647C6A8-3D9D-4C48-A5AD-09DC14FB1A18}" type="pres">
      <dgm:prSet presAssocID="{212E4588-BABF-48E8-A06B-EA3C756BCCF9}" presName="parentText" presStyleLbl="node1" presStyleIdx="0" presStyleCnt="2" custScaleX="83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B3ABF-920E-4CF9-B801-F78582469051}" type="pres">
      <dgm:prSet presAssocID="{212E4588-BABF-48E8-A06B-EA3C756BCCF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9A23B-12EE-403C-8CAE-3EEAC0D17C51}" type="pres">
      <dgm:prSet presAssocID="{9E09239D-4E3F-4179-9225-FFEF6A6D8AD8}" presName="sp" presStyleCnt="0"/>
      <dgm:spPr/>
    </dgm:pt>
    <dgm:pt modelId="{0309FE5A-DB43-4145-9C42-D6B8F738855D}" type="pres">
      <dgm:prSet presAssocID="{83A9FF02-628A-4041-8FC8-9C5AE56D3873}" presName="linNode" presStyleCnt="0"/>
      <dgm:spPr/>
    </dgm:pt>
    <dgm:pt modelId="{3B990E5D-6837-429A-A012-49A82B2232CD}" type="pres">
      <dgm:prSet presAssocID="{83A9FF02-628A-4041-8FC8-9C5AE56D3873}" presName="parentText" presStyleLbl="node1" presStyleIdx="1" presStyleCnt="2" custScaleX="83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6B429-29C9-47D5-AD9B-643A6119F3B0}" type="pres">
      <dgm:prSet presAssocID="{83A9FF02-628A-4041-8FC8-9C5AE56D387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ED33F-FB5F-4599-AAAB-0835E4955864}" type="presOf" srcId="{212E4588-BABF-48E8-A06B-EA3C756BCCF9}" destId="{0647C6A8-3D9D-4C48-A5AD-09DC14FB1A18}" srcOrd="0" destOrd="0" presId="urn:microsoft.com/office/officeart/2005/8/layout/vList5"/>
    <dgm:cxn modelId="{467A1753-D20F-4557-8B47-6589CF0FD304}" srcId="{212E4588-BABF-48E8-A06B-EA3C756BCCF9}" destId="{A1FA677C-2033-42D4-8452-F80A597AC030}" srcOrd="0" destOrd="0" parTransId="{92E2B1CB-56A8-4D49-A595-C63D863A1847}" sibTransId="{FA002D68-5CED-4E5F-9C15-25E213EFE3CC}"/>
    <dgm:cxn modelId="{94A4CC80-5690-4519-9449-43F6042D8D57}" type="presOf" srcId="{FE272E5D-1DD8-4BEA-9A44-2FCE42770F9F}" destId="{C457E0E5-65C1-4B38-808D-8EDF317BEC19}" srcOrd="0" destOrd="0" presId="urn:microsoft.com/office/officeart/2005/8/layout/vList5"/>
    <dgm:cxn modelId="{6902D0BD-A62A-435E-82B6-8B6D6A5F84B1}" srcId="{FE272E5D-1DD8-4BEA-9A44-2FCE42770F9F}" destId="{83A9FF02-628A-4041-8FC8-9C5AE56D3873}" srcOrd="1" destOrd="0" parTransId="{F5655757-E742-40F6-8790-A875660C4798}" sibTransId="{6A18ED95-8828-44C2-82E4-2736594315FD}"/>
    <dgm:cxn modelId="{56081A00-6F60-4C18-88B8-10EF6373B3FE}" type="presOf" srcId="{A1FA677C-2033-42D4-8452-F80A597AC030}" destId="{14CB3ABF-920E-4CF9-B801-F78582469051}" srcOrd="0" destOrd="0" presId="urn:microsoft.com/office/officeart/2005/8/layout/vList5"/>
    <dgm:cxn modelId="{9CA926F3-A64B-4E60-82C9-24DC00E97982}" srcId="{FE272E5D-1DD8-4BEA-9A44-2FCE42770F9F}" destId="{212E4588-BABF-48E8-A06B-EA3C756BCCF9}" srcOrd="0" destOrd="0" parTransId="{5B9F5635-A1A4-4C3A-A321-2B4B385E3E0B}" sibTransId="{9E09239D-4E3F-4179-9225-FFEF6A6D8AD8}"/>
    <dgm:cxn modelId="{C8A25854-AAD9-4034-8B1B-13B026579A9A}" srcId="{83A9FF02-628A-4041-8FC8-9C5AE56D3873}" destId="{F61EA51E-5CBE-4DED-A749-E53D98A3E83D}" srcOrd="0" destOrd="0" parTransId="{3136DA98-704E-43EE-A700-6BED9FEEB5F6}" sibTransId="{186156B8-C135-4722-8B3D-AC8D488A591C}"/>
    <dgm:cxn modelId="{7ACD45F3-CE25-407F-A6C8-3E87585BA75E}" type="presOf" srcId="{F61EA51E-5CBE-4DED-A749-E53D98A3E83D}" destId="{1D26B429-29C9-47D5-AD9B-643A6119F3B0}" srcOrd="0" destOrd="0" presId="urn:microsoft.com/office/officeart/2005/8/layout/vList5"/>
    <dgm:cxn modelId="{4E2BFC08-6557-4BAE-91C3-1C2327A6F6E5}" type="presOf" srcId="{83A9FF02-628A-4041-8FC8-9C5AE56D3873}" destId="{3B990E5D-6837-429A-A012-49A82B2232CD}" srcOrd="0" destOrd="0" presId="urn:microsoft.com/office/officeart/2005/8/layout/vList5"/>
    <dgm:cxn modelId="{B3EE2526-DF7F-438D-BBCB-0821F4FC467D}" type="presParOf" srcId="{C457E0E5-65C1-4B38-808D-8EDF317BEC19}" destId="{F91EB162-9FBC-4C35-BC9F-BEA5C633CF4C}" srcOrd="0" destOrd="0" presId="urn:microsoft.com/office/officeart/2005/8/layout/vList5"/>
    <dgm:cxn modelId="{9E68965D-CF6F-438D-9C46-5B273AA5793A}" type="presParOf" srcId="{F91EB162-9FBC-4C35-BC9F-BEA5C633CF4C}" destId="{0647C6A8-3D9D-4C48-A5AD-09DC14FB1A18}" srcOrd="0" destOrd="0" presId="urn:microsoft.com/office/officeart/2005/8/layout/vList5"/>
    <dgm:cxn modelId="{8CFEAD17-236C-4885-B3EE-0235379AC8FE}" type="presParOf" srcId="{F91EB162-9FBC-4C35-BC9F-BEA5C633CF4C}" destId="{14CB3ABF-920E-4CF9-B801-F78582469051}" srcOrd="1" destOrd="0" presId="urn:microsoft.com/office/officeart/2005/8/layout/vList5"/>
    <dgm:cxn modelId="{AB0258AF-C86D-4140-830E-81A9ACB9CA63}" type="presParOf" srcId="{C457E0E5-65C1-4B38-808D-8EDF317BEC19}" destId="{A7A9A23B-12EE-403C-8CAE-3EEAC0D17C51}" srcOrd="1" destOrd="0" presId="urn:microsoft.com/office/officeart/2005/8/layout/vList5"/>
    <dgm:cxn modelId="{6540F708-37E4-4573-92B1-06A012F533DC}" type="presParOf" srcId="{C457E0E5-65C1-4B38-808D-8EDF317BEC19}" destId="{0309FE5A-DB43-4145-9C42-D6B8F738855D}" srcOrd="2" destOrd="0" presId="urn:microsoft.com/office/officeart/2005/8/layout/vList5"/>
    <dgm:cxn modelId="{1872ED9C-C0E1-4DE3-BFDF-F44DA73666E6}" type="presParOf" srcId="{0309FE5A-DB43-4145-9C42-D6B8F738855D}" destId="{3B990E5D-6837-429A-A012-49A82B2232CD}" srcOrd="0" destOrd="0" presId="urn:microsoft.com/office/officeart/2005/8/layout/vList5"/>
    <dgm:cxn modelId="{312FFC30-FE8C-4D0D-8F77-C5E231D06F89}" type="presParOf" srcId="{0309FE5A-DB43-4145-9C42-D6B8F738855D}" destId="{1D26B429-29C9-47D5-AD9B-643A6119F3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58B05BE-15CF-4E19-8417-80BF512D00D7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B74807-8425-4C96-A38B-383A7291B5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15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670AC9-7B79-4FE6-95A9-5D57BB1FC385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7FDAA7-F7D2-43DF-B111-B362600DD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011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F1BC96-0C4A-4C25-88AA-84A3D7BB55AB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93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14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265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924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812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90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30EAF1-2B4F-4556-BE1C-BBDFCCF8A72C}" type="slidenum">
              <a:rPr lang="ru-RU" smtClean="0">
                <a:cs typeface="Arial" charset="0"/>
              </a:rPr>
              <a:pPr/>
              <a:t>39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52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9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32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A95BCE-28F8-42BC-8BCA-EE84D5BE43E6}" type="slidenum">
              <a:rPr lang="ru-RU" altLang="ru-RU" smtClean="0">
                <a:cs typeface="Arial" charset="0"/>
              </a:rPr>
              <a:pPr/>
              <a:t>43</a:t>
            </a:fld>
            <a:endParaRPr lang="ru-RU" altLang="ru-RU">
              <a:cs typeface="Arial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088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514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A95BCE-28F8-42BC-8BCA-EE84D5BE43E6}" type="slidenum">
              <a:rPr lang="ru-RU" altLang="ru-RU" smtClean="0">
                <a:cs typeface="Arial" charset="0"/>
              </a:rPr>
              <a:pPr/>
              <a:t>45</a:t>
            </a:fld>
            <a:endParaRPr lang="ru-RU" altLang="ru-RU">
              <a:cs typeface="Arial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29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1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16574" y="10181552"/>
            <a:ext cx="2919748" cy="535969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424B22-C7B9-4007-9741-F33FFBBAA442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20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698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0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r>
              <a:rPr lang="ru-RU" baseline="0" dirty="0" smtClean="0"/>
              <a:t>При сдаче ГВЭ в устной форме:</a:t>
            </a:r>
            <a:endParaRPr lang="ru-RU" b="1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по географии </a:t>
            </a:r>
            <a:r>
              <a:rPr lang="ru-RU" b="1" baseline="0" dirty="0" smtClean="0"/>
              <a:t>нельзя</a:t>
            </a:r>
            <a:r>
              <a:rPr lang="ru-RU" baseline="0" dirty="0" smtClean="0"/>
              <a:t> пользоваться линейкой, </a:t>
            </a:r>
            <a:r>
              <a:rPr lang="ru-RU" b="1" baseline="0" dirty="0" smtClean="0"/>
              <a:t>можно</a:t>
            </a:r>
            <a:r>
              <a:rPr lang="ru-RU" baseline="0" dirty="0" smtClean="0"/>
              <a:t> </a:t>
            </a:r>
            <a:r>
              <a:rPr lang="ru-RU" altLang="ru-RU" sz="1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непрограммируемым калькулятором, географическими атласами для 7, 8, 9 классов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lang="ru-RU" sz="1200" b="1" baseline="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иностранным языкам – двуязычный словарь;</a:t>
            </a:r>
          </a:p>
          <a:p>
            <a:pPr marL="171450" indent="-171450">
              <a:buFontTx/>
              <a:buChar char="-"/>
            </a:pPr>
            <a:r>
              <a:rPr lang="ru-RU" b="0" baseline="0" dirty="0" smtClean="0"/>
              <a:t>по информатике – ПК;</a:t>
            </a:r>
            <a:r>
              <a:rPr lang="ru-RU" b="1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ru-RU" b="1" dirty="0" smtClean="0"/>
              <a:t>по истории – атласы</a:t>
            </a:r>
            <a:r>
              <a:rPr lang="ru-RU" b="1" baseline="0" dirty="0" smtClean="0"/>
              <a:t> по истории России для 6-9 классов;</a:t>
            </a:r>
            <a:endParaRPr lang="ru-RU" b="0" baseline="0" dirty="0" smtClean="0"/>
          </a:p>
          <a:p>
            <a:pPr marL="171450" indent="-171450">
              <a:buFontTx/>
              <a:buChar char="-"/>
            </a:pPr>
            <a:r>
              <a:rPr lang="ru-RU" dirty="0" smtClean="0"/>
              <a:t>по математике - </a:t>
            </a:r>
            <a:r>
              <a:rPr lang="ru-RU" altLang="ru-RU" sz="1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линейкой и справочными материалами, включенными в задания;</a:t>
            </a:r>
            <a:endParaRPr lang="ru-RU" dirty="0" smtClean="0"/>
          </a:p>
          <a:p>
            <a:pPr marL="171450" indent="-171450">
              <a:buFontTx/>
              <a:buChar char="-"/>
            </a:pPr>
            <a:r>
              <a:rPr lang="ru-RU" dirty="0" smtClean="0"/>
              <a:t>по физике</a:t>
            </a:r>
            <a:r>
              <a:rPr lang="ru-RU" baseline="0" dirty="0" smtClean="0"/>
              <a:t> - </a:t>
            </a:r>
            <a:r>
              <a:rPr lang="ru-RU" altLang="ru-RU" sz="1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непрограммируемым калькулятором, линейкой </a:t>
            </a:r>
            <a:r>
              <a:rPr lang="ru-RU" altLang="ru-RU" sz="1200" b="1" strike="noStrike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справочными материалами, включенными в задания;</a:t>
            </a:r>
          </a:p>
          <a:p>
            <a:pPr marL="171450" indent="-171450">
              <a:buFontTx/>
              <a:buChar char="-"/>
            </a:pPr>
            <a:r>
              <a:rPr lang="ru-RU" altLang="ru-RU" sz="1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химии - непрограммируемым калькулятором и справочными материалами, включенными в задания</a:t>
            </a:r>
            <a:endParaRPr lang="ru-RU" altLang="ru-RU" sz="1200" b="1" strike="noStrike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Tx/>
              <a:buChar char="-"/>
            </a:pPr>
            <a:endParaRPr lang="ru-RU" b="1" strike="no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67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83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08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55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97B2-173B-4611-80E7-B2E86C03B683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3B64-5889-455D-85F1-CF6E5DB3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61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DE2E-9E80-4937-93EE-436DEF9770E1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B4D2A-1B9F-40A2-BB70-4677C2656C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1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A3EE-9E31-4526-90A0-E997381BFD53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8A07-7304-4B54-8DA1-96DF65256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67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D6B1-9BD9-47C7-8E5C-7C550C71F6C2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B1464-63DD-4907-BDE2-C60FC1B951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76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6BBC-70D6-455C-8E3F-E3DEA9F59A62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3A17-45CC-47A2-B0A1-1DB1B2361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46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3E19-1C25-488E-9F84-FEA91E2ED555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ECE56-CEDB-4CCF-9F4E-1DD583AE4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81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BFB-953C-4B1A-807E-414ECDCB4FFF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0180E-E215-4E75-A2C9-0508DCFEDA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43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DCB9-AB38-4AE2-9958-C55E1357FBD6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548F-BD88-4F62-8871-72D3C91D4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5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6D59-93C2-4819-B14E-2DF6F5721087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96307-28E4-4896-8835-31D3289A6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0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E184-AEFF-4557-B22A-29BDC2CA10EC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CE486-BD3F-4D82-84A1-7B8E093AB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57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396B-FAB2-4C8F-B85C-1D3F5DE45C4C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F778C-05FC-48ED-B18B-F40426C49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3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E04FCE-0E2E-4CE9-8947-9822F6718316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BAFF4E8-EA15-4C78-BBA6-14B0117432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0" y="1556792"/>
            <a:ext cx="9144000" cy="38164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ОРГАНИЗАЦИЯ ПРОВЕДЕНИЯ</a:t>
            </a:r>
          </a:p>
          <a:p>
            <a:pPr algn="ctr"/>
            <a:r>
              <a:rPr lang="ru-RU" sz="36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ГОСУДАРСТВЕННОЙ (ИТОГОВОЙ) АТТЕСТАЦИИ</a:t>
            </a:r>
          </a:p>
          <a:p>
            <a:pPr algn="ctr"/>
            <a:r>
              <a:rPr lang="ru-RU" sz="36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п</a:t>
            </a:r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о образовательным программам</a:t>
            </a:r>
          </a:p>
          <a:p>
            <a:pPr algn="ctr"/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 основного общего образования </a:t>
            </a:r>
          </a:p>
          <a:p>
            <a:pPr algn="ctr"/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в форме государственного выпускного экзамена</a:t>
            </a:r>
          </a:p>
          <a:p>
            <a:pPr algn="ctr"/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для руководящих сотрудников ППЭ</a:t>
            </a:r>
            <a:endParaRPr lang="ru-RU" sz="3600" b="1" kern="10" dirty="0">
              <a:solidFill>
                <a:srgbClr val="00620E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51152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Имеют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право использовать средства связи, электронно-вычислительной техники, фото-, аудио- и видеоаппаратуру, справочные материалы, письменные заметки, иные средства хранения и передачи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только в Штабе ППЭ и только в связи со служебной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необходимостью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8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ППЭ;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члены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ГЭК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технические специалисты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организации, в помещениях которой организован ППЭ, или уполномоченное им лицо;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сотрудники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осуществляющие охрану правопорядка, и (или) сотрудники органов внутренних дел (полиции);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аккредитованные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представители средств массовой информации;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аккредитованные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общественные наблюдатели;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должностные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лица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Рособрнадзора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иные лица, определенные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Рособрнадзором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должностные лица органа исполнительной власти субъекта Российской Федерации, осуществляющего переданные полномочия Российской Федерации в сфере образования.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0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37805" y="2428876"/>
            <a:ext cx="8456027" cy="3808412"/>
          </a:xfrm>
          <a:prstGeom prst="rect">
            <a:avLst/>
          </a:prstGeom>
          <a:solidFill>
            <a:srgbClr val="EFFEEC"/>
          </a:solidFill>
          <a:ln w="25400" algn="ctr">
            <a:solidFill>
              <a:srgbClr val="6633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867370" y="2576268"/>
            <a:ext cx="1872530" cy="1082653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1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Запечатанный </a:t>
            </a:r>
            <a:r>
              <a:rPr lang="ru-RU" sz="14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секьюрпак</a:t>
            </a:r>
            <a:r>
              <a:rPr lang="ru-RU" sz="1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 </a:t>
            </a:r>
            <a:r>
              <a:rPr lang="ru-RU" sz="1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вариантами </a:t>
            </a:r>
            <a:r>
              <a:rPr lang="ru-RU" sz="1400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КИМ (заданиями)</a:t>
            </a:r>
            <a:endParaRPr lang="ru-RU" sz="1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5288088" y="2536960"/>
            <a:ext cx="3221485" cy="60592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1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Дополнительные бланки ответов №2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566666" y="2582611"/>
            <a:ext cx="1728192" cy="155937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1400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Запечатанный </a:t>
            </a:r>
            <a:r>
              <a:rPr lang="ru-RU" sz="1400" dirty="0" err="1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секьюрпак</a:t>
            </a:r>
            <a:r>
              <a:rPr lang="ru-RU" sz="1400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с комплектом документации и бланками ответов</a:t>
            </a:r>
            <a:endParaRPr lang="ru-RU" sz="1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604301" y="4286272"/>
            <a:ext cx="3381115" cy="60592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1400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Черновики формата А4 со штампом ОО-ППЭ и конверт для их упаковки </a:t>
            </a:r>
            <a:endParaRPr lang="ru-RU" sz="1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9398" name="Rectangle 9"/>
          <p:cNvSpPr>
            <a:spLocks noChangeArrowheads="1"/>
          </p:cNvSpPr>
          <p:nvPr/>
        </p:nvSpPr>
        <p:spPr bwMode="auto">
          <a:xfrm>
            <a:off x="914400" y="908720"/>
            <a:ext cx="8229600" cy="4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ДЕЙСТВИЯ РУКОВОДИТЕЛЯ В ДЕНЬ ЭКЗАМЕНА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468313" y="1484313"/>
            <a:ext cx="2305050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alt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не </a:t>
            </a:r>
            <a:r>
              <a:rPr lang="ru-RU" alt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позднее, </a:t>
            </a:r>
            <a:r>
              <a:rPr lang="ru-RU" alt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чем </a:t>
            </a:r>
            <a:endParaRPr lang="ru-RU" altLang="ru-RU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28700" eaLnBrk="0" hangingPunct="0">
              <a:tabLst>
                <a:tab pos="130175" algn="l"/>
              </a:tabLst>
            </a:pPr>
            <a:r>
              <a:rPr lang="en-US" altLang="ru-RU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en-US" alt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1 час 15 минут </a:t>
            </a:r>
          </a:p>
          <a:p>
            <a:pPr algn="ctr" defTabSz="1028700" eaLnBrk="0" hangingPunct="0">
              <a:tabLst>
                <a:tab pos="130175" algn="l"/>
              </a:tabLst>
            </a:pPr>
            <a:r>
              <a:rPr lang="ru-RU" alt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alt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начала экзамена</a:t>
            </a:r>
          </a:p>
        </p:txBody>
      </p:sp>
      <p:sp>
        <p:nvSpPr>
          <p:cNvPr id="59400" name="Rectangle 11"/>
          <p:cNvSpPr>
            <a:spLocks noChangeArrowheads="1"/>
          </p:cNvSpPr>
          <p:nvPr/>
        </p:nvSpPr>
        <p:spPr bwMode="auto">
          <a:xfrm>
            <a:off x="2773363" y="1484313"/>
            <a:ext cx="58308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altLang="ru-RU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выдать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ответственным организаторам </a:t>
            </a:r>
            <a:endParaRPr lang="ru-RU" altLang="ru-RU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ru-RU" altLang="ru-RU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комплекты </a:t>
            </a:r>
            <a:r>
              <a:rPr lang="ru-RU" altLang="ru-RU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материалов для аудиторий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401" name="Rectangle 13"/>
          <p:cNvSpPr>
            <a:spLocks noChangeArrowheads="1"/>
          </p:cNvSpPr>
          <p:nvPr/>
        </p:nvSpPr>
        <p:spPr bwMode="auto">
          <a:xfrm>
            <a:off x="2773362" y="5516563"/>
            <a:ext cx="5830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ru-RU" alt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239348" y="3337309"/>
            <a:ext cx="3270225" cy="36756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1400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Формы </a:t>
            </a:r>
            <a:r>
              <a:rPr lang="ru-RU" sz="1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ППЭ-12-02, ППЭ-12-03</a:t>
            </a:r>
          </a:p>
        </p:txBody>
      </p:sp>
      <p:sp>
        <p:nvSpPr>
          <p:cNvPr id="58379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6660232" y="6265442"/>
            <a:ext cx="2133600" cy="28727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6FD9A1A-C49D-400D-B9AE-A2B97FCFA87C}" type="slidenum">
              <a:rPr lang="ru-RU" altLang="ru-RU" smtClean="0">
                <a:cs typeface="Arial" charset="0"/>
              </a:rPr>
              <a:pPr/>
              <a:t>11</a:t>
            </a:fld>
            <a:endParaRPr lang="ru-RU" altLang="ru-RU" dirty="0">
              <a:cs typeface="Arial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234881" y="4034849"/>
            <a:ext cx="3381115" cy="60592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1400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Инструкции, *в </a:t>
            </a:r>
            <a:r>
              <a:rPr lang="ru-RU" sz="1400" dirty="0" err="1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т.ч</a:t>
            </a:r>
            <a:r>
              <a:rPr lang="ru-RU" sz="1400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инструкцию для глухих и слабослышащих участников</a:t>
            </a:r>
            <a:endParaRPr lang="ru-RU" sz="1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4301" y="5167516"/>
            <a:ext cx="4320481" cy="84429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>
              <a:buClr>
                <a:schemeClr val="folHlink"/>
              </a:buClr>
              <a:buSzPct val="90000"/>
              <a:defRPr/>
            </a:pPr>
            <a:r>
              <a:rPr lang="ru-RU" altLang="ru-RU" sz="1400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Выдать </a:t>
            </a:r>
            <a:r>
              <a:rPr lang="ru-RU" altLang="ru-RU" sz="1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общественным наблюдателям Акт общественного наблюдения за проведением ГИА в ППЭ по форме ППЭ-18МАШ-СПБ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4989451" y="4970753"/>
            <a:ext cx="3623618" cy="1082653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>
              <a:buClr>
                <a:schemeClr val="folHlink"/>
              </a:buClr>
              <a:buSzPct val="90000"/>
              <a:defRPr/>
            </a:pPr>
            <a:r>
              <a:rPr lang="ru-RU" altLang="ru-RU" sz="1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Выдать библиотекарю </a:t>
            </a:r>
            <a:r>
              <a:rPr lang="en-US" altLang="ru-RU" sz="1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altLang="ru-RU" sz="1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перечень книг (для экзамена по литературе)</a:t>
            </a:r>
          </a:p>
          <a:p>
            <a:pPr>
              <a:buClr>
                <a:schemeClr val="folHlink"/>
              </a:buClr>
              <a:buSzPct val="90000"/>
              <a:defRPr/>
            </a:pPr>
            <a:r>
              <a:rPr lang="ru-RU" altLang="ru-RU" sz="1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Выдать медработнику инструкцию и </a:t>
            </a:r>
            <a:r>
              <a:rPr lang="ru-RU" altLang="ru-RU" sz="1400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журнал учета участников ГИА</a:t>
            </a:r>
            <a:endParaRPr lang="ru-RU" altLang="ru-RU" sz="1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64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899592" y="963098"/>
            <a:ext cx="7617520" cy="80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Действия ответственного организатора в аудитории</a:t>
            </a: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2483768" y="2192249"/>
            <a:ext cx="6480719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ru-RU" altLang="ru-RU" sz="1600" b="1" dirty="0" smtClean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 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Вскрыть </a:t>
            </a:r>
            <a:r>
              <a:rPr lang="ru-RU" altLang="ru-RU" sz="1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секьюрпак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аудитории и проверить его комплектацию по сопроводительному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листу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Вывесить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на дверь аудитории один экземпляр ведомости по     форме ППЭ-05-01 «Список участников ГИА, распределенных в аудиторию»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ru-RU" altLang="ru-RU" sz="1600" b="1" dirty="0" smtClean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Раздать черновики на рабочие места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участников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000" dirty="0">
              <a:latin typeface="Arial" charset="0"/>
            </a:endParaRPr>
          </a:p>
          <a:p>
            <a:pPr>
              <a:defRPr/>
            </a:pPr>
            <a:endParaRPr lang="ru-RU" altLang="ru-RU" dirty="0">
              <a:latin typeface="Arial" charset="0"/>
            </a:endParaRPr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2928938" y="1785938"/>
            <a:ext cx="59166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endParaRPr lang="ru-RU" alt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467544" y="4682207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Секьюрпак</a:t>
            </a:r>
            <a:r>
              <a:rPr lang="ru-RU" altLang="ru-RU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 КИМ вскрывается в ходе инструктажа в присутствии участников экзамена!!!</a:t>
            </a:r>
          </a:p>
        </p:txBody>
      </p:sp>
      <p:sp>
        <p:nvSpPr>
          <p:cNvPr id="6042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EC341D-339E-40FA-8C00-D0BAC065E69F}" type="slidenum">
              <a:rPr lang="ru-RU" altLang="ru-RU" smtClean="0">
                <a:cs typeface="Arial" charset="0"/>
              </a:rPr>
              <a:pPr/>
              <a:t>12</a:t>
            </a:fld>
            <a:endParaRPr lang="ru-RU" altLang="ru-RU"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772" y="2276872"/>
            <a:ext cx="2145556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Arial" charset="0"/>
              </a:rPr>
              <a:t>      </a:t>
            </a:r>
            <a:r>
              <a:rPr lang="ru-RU" altLang="ru-RU" b="1" i="1" dirty="0" smtClean="0">
                <a:latin typeface="Arial" charset="0"/>
              </a:rPr>
              <a:t> </a:t>
            </a:r>
            <a:r>
              <a:rPr lang="ru-RU" altLang="ru-RU" b="1" i="1" dirty="0" smtClean="0">
                <a:latin typeface="Cambria" panose="02040503050406030204" pitchFamily="18" charset="0"/>
              </a:rPr>
              <a:t>не позднее 9:00</a:t>
            </a:r>
            <a:endParaRPr lang="ru-RU" altLang="ru-RU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2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1047751" y="986146"/>
            <a:ext cx="7818437" cy="56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ДЕЙСТВИЯ РУКОВОДИТЕЛЯ В ДЕНЬ ЭКЗАМЕНА</a:t>
            </a:r>
          </a:p>
        </p:txBody>
      </p:sp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2871881" y="1588022"/>
            <a:ext cx="58658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Дать указание открыть вход для участников экзамена в ППЭ</a:t>
            </a: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Форма ППЭ-06, проверка документов</a:t>
            </a: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«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Акт об идентификации личности участника ГИА</a:t>
            </a:r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» 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</a:t>
            </a:r>
            <a:r>
              <a:rPr lang="en-US" altLang="ru-RU" sz="1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по</a:t>
            </a:r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ru-RU" sz="1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форме</a:t>
            </a:r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ППЭ-20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269230" y="1682317"/>
            <a:ext cx="2257425" cy="86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Arial" charset="0"/>
              </a:rPr>
              <a:t>       </a:t>
            </a:r>
          </a:p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Arial" charset="0"/>
              </a:rPr>
              <a:t>        </a:t>
            </a:r>
            <a:r>
              <a:rPr lang="ru-RU" altLang="ru-RU" b="1" i="1" dirty="0">
                <a:latin typeface="Cambria" panose="02040503050406030204" pitchFamily="18" charset="0"/>
              </a:rPr>
              <a:t>В </a:t>
            </a:r>
            <a:r>
              <a:rPr lang="ru-RU" altLang="ru-RU" b="1" i="1" dirty="0" smtClean="0">
                <a:latin typeface="Cambria" panose="02040503050406030204" pitchFamily="18" charset="0"/>
              </a:rPr>
              <a:t>9:00</a:t>
            </a:r>
            <a:endParaRPr lang="ru-RU" altLang="ru-RU" b="1" i="1" dirty="0">
              <a:latin typeface="Cambria" panose="02040503050406030204" pitchFamily="18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269230" y="6078248"/>
            <a:ext cx="8740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Член ГЭК контролирует вход участников в ППЭ</a:t>
            </a:r>
            <a:endParaRPr lang="ru-RU" altLang="ru-RU" dirty="0">
              <a:latin typeface="Cambria" panose="02040503050406030204" pitchFamily="18" charset="0"/>
            </a:endParaRPr>
          </a:p>
        </p:txBody>
      </p:sp>
      <p:sp>
        <p:nvSpPr>
          <p:cNvPr id="5120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602134" y="620366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37180F3-78A4-4C49-BFD9-D9AEB68C7A35}" type="slidenum">
              <a:rPr lang="ru-RU" altLang="ru-RU" smtClean="0">
                <a:cs typeface="Arial" charset="0"/>
              </a:rPr>
              <a:pPr/>
              <a:t>13</a:t>
            </a:fld>
            <a:endParaRPr lang="ru-RU" altLang="ru-RU" dirty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1154" y="4334115"/>
            <a:ext cx="8571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Если участника экзамена нет в списках, необходимо связаться с РЦОИ.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4609" y="4981549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Участники могут иметь при себе лекарственные препараты, если эта необходимость подтверждена медицинской справкой от лечащего врача.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398" y="3120124"/>
            <a:ext cx="8326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folHlink"/>
              </a:buClr>
              <a:buSzPct val="90000"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Акт об идентификации личности участника ГИА передается участнику экзамена, который сдаёт его организатору на входе в аудиторию. По окончании экзамена организатор в аудитории сдаёт данную форму руководителю ППЭ вместе с остальными материалами.</a:t>
            </a:r>
          </a:p>
        </p:txBody>
      </p:sp>
    </p:spTree>
    <p:extLst>
      <p:ext uri="{BB962C8B-B14F-4D97-AF65-F5344CB8AC3E}">
        <p14:creationId xmlns:p14="http://schemas.microsoft.com/office/powerpoint/2010/main" val="346739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Допуск участников в аудитории ППЭ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249064"/>
            <a:ext cx="8380457" cy="64458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Сверить реквизиты документа, удостоверяющего личность участника, с информацией, содержащейся в Ведомости учета участников ГИА и ЭМ в аудитории (ППЭ-05-02)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249065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026497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Указать рабочее место участника в аудитории ППЭ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026497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375464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Указать место в аудитории ППЭ, на котором участник может оставить принесенную бутылку воды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3754645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77996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3298" y="445033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Отметить явку участника в аудиторию ППЭ (ППЭ-05-02)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2838" y="4482793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5210941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Заполнить Ведомость коррекции персональных данных участников ГИА в аудитории (ППЭ-12-02), если требуется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5210941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5922158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4838" y="591353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Проверить документ, удостоверяющий личность ассистента лица с ОВЗ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5351" y="1377496"/>
            <a:ext cx="1769153" cy="651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Arial" charset="0"/>
              </a:rPr>
              <a:t>       </a:t>
            </a:r>
            <a:r>
              <a:rPr lang="ru-RU" altLang="ru-RU" b="1" i="1" dirty="0" smtClean="0">
                <a:latin typeface="Arial" charset="0"/>
              </a:rPr>
              <a:t>  </a:t>
            </a:r>
            <a:r>
              <a:rPr lang="ru-RU" altLang="ru-RU" b="1" i="1" dirty="0" smtClean="0">
                <a:latin typeface="Cambria" panose="02040503050406030204" pitchFamily="18" charset="0"/>
              </a:rPr>
              <a:t>с 9:00</a:t>
            </a:r>
            <a:endParaRPr lang="ru-RU" altLang="ru-RU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5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4945"/>
            <a:ext cx="9144000" cy="4924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 рабочем столе участника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r="8664"/>
          <a:stretch/>
        </p:blipFill>
        <p:spPr>
          <a:xfrm>
            <a:off x="899592" y="1643590"/>
            <a:ext cx="108012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1166"/>
            <a:ext cx="929032" cy="140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r="10080"/>
          <a:stretch/>
        </p:blipFill>
        <p:spPr bwMode="auto">
          <a:xfrm>
            <a:off x="4716016" y="1643590"/>
            <a:ext cx="108012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r="12179"/>
          <a:stretch/>
        </p:blipFill>
        <p:spPr bwMode="auto">
          <a:xfrm>
            <a:off x="2771800" y="1643590"/>
            <a:ext cx="100811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60134" y="3265368"/>
            <a:ext cx="14401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Бланки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0531" y="3265368"/>
            <a:ext cx="14401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3284984"/>
            <a:ext cx="14401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Черновики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3563"/>
          <a:stretch/>
        </p:blipFill>
        <p:spPr>
          <a:xfrm>
            <a:off x="137668" y="3985641"/>
            <a:ext cx="1523847" cy="142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5787"/>
          <a:stretch/>
        </p:blipFill>
        <p:spPr>
          <a:xfrm>
            <a:off x="1841845" y="4636566"/>
            <a:ext cx="1419290" cy="154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804248" y="1596060"/>
            <a:ext cx="2016224" cy="14762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Разрешенные средства воспитания и обучения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0127" y="3265368"/>
            <a:ext cx="2016224" cy="14314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Специальные технические средства для лиц с ОВЗ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40624" y="4889814"/>
            <a:ext cx="2016224" cy="14919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Продукты питания, бутилированная вода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9763" t="10800" r="38975" b="10800"/>
          <a:stretch/>
        </p:blipFill>
        <p:spPr>
          <a:xfrm>
            <a:off x="3825039" y="3988732"/>
            <a:ext cx="921679" cy="19116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t="24801" b="29000"/>
          <a:stretch/>
        </p:blipFill>
        <p:spPr>
          <a:xfrm>
            <a:off x="4499993" y="5365060"/>
            <a:ext cx="1584176" cy="7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8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472608"/>
          </a:xfrm>
        </p:spPr>
        <p:txBody>
          <a:bodyPr/>
          <a:lstStyle/>
          <a:p>
            <a:pPr marL="0" lvl="3" indent="0" algn="ctr">
              <a:spcBef>
                <a:spcPct val="0"/>
              </a:spcBef>
              <a:buNone/>
            </a:pP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УЧАСТНИКАМ РАЗРЕШАЕТСЯ ПОЛЬЗОВАТЬСЯ </a:t>
            </a:r>
          </a:p>
          <a:p>
            <a:pPr marL="0" lvl="3" indent="0" algn="ctr">
              <a:spcBef>
                <a:spcPts val="0"/>
              </a:spcBef>
              <a:buNone/>
            </a:pP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экзамене по русскому языку - орфографическими и толковыми словарями.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экзамене по математике - линейкой и справочными материалами, включенными в задания.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экзамене по географии - непрограммируемым калькулятором,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линейкой, географическими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атласами для 7, 8, 9 классов.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экзамене по физике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непрограммируемым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калькулятором, линейкой</a:t>
            </a:r>
            <a:r>
              <a:rPr lang="ru-RU" altLang="ru-RU" sz="1600" strike="sngStrike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altLang="ru-RU" sz="1600" strike="sngStrike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экзамене по химии - непрограммируемым калькулятором и справочными материалами, включенными в задания.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экзамене по литературе – полными текстами художественных произведений и сборниками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лирики.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экзамене по биологии-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линейкой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экзамене по информатике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задание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 </a:t>
            </a:r>
            <a:r>
              <a:rPr lang="en-US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выполняется на компьютере.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sz="1600" b="1" dirty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сдаче ГВЭ в устной форме участники используют средства обучения и воспитания, указанные в Приказе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№955/2118 от 18.12.2023.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0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63543" y="220912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Проверить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персональные данные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бланке №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1*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№2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70342" y="2235241"/>
            <a:ext cx="432000" cy="37074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36300" y="3830667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Провести контроль качества КИМ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70342" y="2878887"/>
            <a:ext cx="432000" cy="33444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9368" y="4612627"/>
            <a:ext cx="8240933" cy="95078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В </a:t>
            </a:r>
            <a:r>
              <a:rPr lang="ru-RU" sz="1600" b="1" dirty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случае обнаружения полиграфических дефектов КИМ заменить вариант КИМ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342" y="4319593"/>
            <a:ext cx="8143932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88224" y="6234649"/>
            <a:ext cx="2133600" cy="365125"/>
          </a:xfrm>
        </p:spPr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79981" y="1495971"/>
            <a:ext cx="2772972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УЧАСТНИКОВ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6682" y="2782171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Поставить подпись на бланке №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1* (при наличии)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0342" y="3855925"/>
            <a:ext cx="432000" cy="4067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475656" y="769958"/>
            <a:ext cx="7992888" cy="7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НАЧАЛО ИНСТРУКТАЖА. ВЫДАЧА БЛАНКОВ - 9.50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9955" y="3405270"/>
            <a:ext cx="6031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cap="all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ВТОРАЯ часть инструктажа. Выдача ким – 10.00</a:t>
            </a:r>
          </a:p>
        </p:txBody>
      </p:sp>
      <p:sp>
        <p:nvSpPr>
          <p:cNvPr id="4" name="AutoShape 4" descr="смешные миньоны: 3 тыс изображений найдено в Яндекс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9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Варианты КИМ выдаются в свободном порядке.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 должны записать номер фактически выданного варианта в поле «Вариант» всех именных бланков участников экзамена и в «Ведомость учета участников ГИА и экзаменационных материалов в аудитории» (ППЭ-05-02) в графу «Вариант». </a:t>
            </a:r>
          </a:p>
          <a:p>
            <a:pPr algn="ctr">
              <a:buFont typeface="Arial" charset="0"/>
              <a:buNone/>
              <a:defRPr/>
            </a:pPr>
            <a:endParaRPr lang="ru-RU" altLang="ru-RU" u="sng" dirty="0"/>
          </a:p>
          <a:p>
            <a:pPr>
              <a:buFont typeface="Arial" charset="0"/>
              <a:buNone/>
              <a:defRPr/>
            </a:pPr>
            <a:endParaRPr lang="ru-RU" altLang="ru-RU" dirty="0"/>
          </a:p>
        </p:txBody>
      </p:sp>
      <p:sp>
        <p:nvSpPr>
          <p:cNvPr id="798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FCDD81-5C2D-4B56-84E7-78DBDB535C16}" type="slidenum">
              <a:rPr lang="ru-RU" altLang="ru-RU" smtClean="0">
                <a:cs typeface="Arial" charset="0"/>
              </a:rPr>
              <a:pPr/>
              <a:t>18</a:t>
            </a:fld>
            <a:endParaRPr lang="ru-RU" altLang="ru-RU">
              <a:cs typeface="Arial" charset="0"/>
            </a:endParaRPr>
          </a:p>
        </p:txBody>
      </p:sp>
      <p:pic>
        <p:nvPicPr>
          <p:cNvPr id="79875" name="Объект 4"/>
          <p:cNvPicPr>
            <a:picLocks/>
          </p:cNvPicPr>
          <p:nvPr/>
        </p:nvPicPr>
        <p:blipFill>
          <a:blip r:embed="rId2"/>
          <a:srcRect l="17386" t="89124" r="33324" b="4538"/>
          <a:stretch>
            <a:fillRect/>
          </a:stretch>
        </p:blipFill>
        <p:spPr bwMode="auto">
          <a:xfrm>
            <a:off x="899592" y="3745707"/>
            <a:ext cx="6624637" cy="108108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1331640" y="3861048"/>
            <a:ext cx="1439863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142513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07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642938" y="857250"/>
            <a:ext cx="82296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Продолжительность </a:t>
            </a:r>
            <a: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ГВЭ-9 в Письменной форме</a:t>
            </a:r>
            <a:endParaRPr lang="ru-RU" alt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8704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F693C-CAFE-4DAC-9C49-62EF8B376115}" type="slidenum">
              <a:rPr lang="ru-RU" altLang="ru-RU" smtClean="0">
                <a:cs typeface="Arial" charset="0"/>
              </a:rPr>
              <a:pPr/>
              <a:t>19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6763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28724"/>
              </p:ext>
            </p:extLst>
          </p:nvPr>
        </p:nvGraphicFramePr>
        <p:xfrm>
          <a:off x="539552" y="1916832"/>
          <a:ext cx="8229600" cy="324095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3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Продолжительность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Иностранные языки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 час 30 минут(90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География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 часа (120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</a:tr>
              <a:tr h="782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Информатика,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физика, история, химия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 часа 30 минут (150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Биология, литература, обществознание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 часа (180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0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Математика, русский язык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 часа 55 минут (235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5126" y="5445224"/>
            <a:ext cx="8507412" cy="108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90000"/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Фиксация времени начала и окончания  экзамена на доске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93987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6923" y="1318878"/>
            <a:ext cx="3997647" cy="1793180"/>
          </a:xfrm>
          <a:prstGeom prst="roundRect">
            <a:avLst/>
          </a:prstGeom>
          <a:solidFill>
            <a:srgbClr val="708B39"/>
          </a:solidFill>
          <a:ln>
            <a:solidFill>
              <a:srgbClr val="708B3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Члены ГЭК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ехнические специалисты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Экзаменаторы-собеседники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Ассистенты</a:t>
            </a:r>
          </a:p>
          <a:p>
            <a:pPr algn="ctr">
              <a:defRPr/>
            </a:pP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92588" y="1347788"/>
            <a:ext cx="4120768" cy="7651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паспорту</a:t>
            </a:r>
          </a:p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 в списках распределения (форма ППЭ-07)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87537" y="2924944"/>
            <a:ext cx="4120768" cy="1731397"/>
          </a:xfrm>
          <a:prstGeom prst="roundRect">
            <a:avLst/>
          </a:prstGeom>
          <a:solidFill>
            <a:srgbClr val="708B39"/>
          </a:solidFill>
          <a:ln>
            <a:solidFill>
              <a:srgbClr val="708B3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ОО или назначенное им лицо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Медицинский работник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Сотрудники, осуществляющие охрану правопорядка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6923" y="5517232"/>
            <a:ext cx="4120768" cy="795412"/>
          </a:xfrm>
          <a:prstGeom prst="roundRect">
            <a:avLst/>
          </a:prstGeom>
          <a:solidFill>
            <a:srgbClr val="708B39"/>
          </a:solidFill>
          <a:ln>
            <a:solidFill>
              <a:srgbClr val="708B3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Общественные наблюдатели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3627" y="3338894"/>
            <a:ext cx="4015133" cy="11322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паспорту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документу, подтверждающему полномочия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98223" y="4941168"/>
            <a:ext cx="4015133" cy="156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паспорту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документу, подтверждающему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полномочия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списках распределения (форма ППЭ-07)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5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642938" y="857250"/>
            <a:ext cx="82296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Продолжительность </a:t>
            </a:r>
            <a: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подготовки к ответу на ГВЭ-9 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в устной форме</a:t>
            </a:r>
            <a:endParaRPr lang="ru-RU" alt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8704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F693C-CAFE-4DAC-9C49-62EF8B376115}" type="slidenum">
              <a:rPr lang="ru-RU" altLang="ru-RU" smtClean="0">
                <a:cs typeface="Arial" charset="0"/>
              </a:rPr>
              <a:pPr/>
              <a:t>20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6763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81156"/>
              </p:ext>
            </p:extLst>
          </p:nvPr>
        </p:nvGraphicFramePr>
        <p:xfrm>
          <a:off x="539552" y="1916832"/>
          <a:ext cx="8229600" cy="3655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3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Продолжительность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 час 30 минут(90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Русский язык, литература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 час (60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</a:tr>
              <a:tr h="425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География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50 минут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Информатика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45 минут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Обществознание, биология, физика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40 минут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Иностранные языки, история, химия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минут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1A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5126" y="5445224"/>
            <a:ext cx="8507412" cy="108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90000"/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97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участник ГИА опоздал на экзамен, он допускается к сдаче ГИА в установленном порядке, при этом время окончания экзамена не продлевается, о чем сообщается участнику ГИА. </a:t>
            </a:r>
          </a:p>
          <a:p>
            <a:pPr marL="0" indent="0" algn="just">
              <a:buNone/>
            </a:pPr>
            <a:endParaRPr lang="ru-RU" sz="1600" b="1" dirty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Рекомендуется составить акт в свободной форме. Указанный акт подписывает участник ГИА, руководитель ППЭ и член ГЭК.</a:t>
            </a:r>
          </a:p>
          <a:p>
            <a:pPr marL="0" indent="0" algn="ctr">
              <a:buNone/>
            </a:pPr>
            <a:endParaRPr lang="ru-RU" sz="1600" b="1" dirty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выхода участника из аудитории организатор должен проконтролировать количество оставленных участником на рабочем столе экзаменационных материалов.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ГИА имеют право выходить из аудитории и перемещаться по ППЭ только в сопровождении одного из организаторов вне аудитории.</a:t>
            </a:r>
          </a:p>
          <a:p>
            <a:pPr marL="0" indent="0" algn="ctr">
              <a:buNone/>
            </a:pPr>
            <a:endParaRPr lang="ru-RU" sz="1600" b="1" dirty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416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ПРОВЕДЕНИЕ ГВЭ9 В УСТНОЙ ФОРМЕ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7638"/>
            <a:ext cx="8262860" cy="5064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п.67. Порядка</a:t>
            </a: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Ответы участника ГВЭ записываются средствами цифровой аудиозаписи.</a:t>
            </a: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Технические специалисты или организаторы настраивают средства цифровой аудиозаписи для осуществления качественной записи устных ответов.</a:t>
            </a: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Экзаменатор-собеседник при необходимости задает вопросы, которые позволяют участнику ГВЭ уточнить и (или) дополнить устный ответ в соответствии с требованиями вопроса задания. </a:t>
            </a: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 или организатор предоставляет участнику ГВЭ возможность прослушать запись его устных ответов, чтобы убедиться, что она произведена без технических сбоев. </a:t>
            </a: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если во время записи устных ответов произошел технический сбой, участнику ГВЭ по его выбору предоставляется право сдать экзамен в тот же день или в резервные сроки.</a:t>
            </a:r>
          </a:p>
          <a:p>
            <a:pPr marL="0" indent="0">
              <a:buNone/>
            </a:pPr>
            <a:endParaRPr 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ПРОВЕДЕНИЕ ГВЭ9 В УСТНОЙ ФОРМЕ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62860" cy="44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 присваивает файлу с записью ответа участника идентификационный номер (номер бланка ответов №2)</a:t>
            </a: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Файл с записью ответа передается в РЦОИ на внешнем носителе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Организатор делает запись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 в именном Бланке ответов №2 : «Устно. Билет №»</a:t>
            </a:r>
          </a:p>
          <a:p>
            <a:endParaRPr lang="ru-RU" sz="1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0980"/>
          <a:stretch/>
        </p:blipFill>
        <p:spPr>
          <a:xfrm>
            <a:off x="2905927" y="3616729"/>
            <a:ext cx="5783073" cy="3106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17901" y="5577769"/>
            <a:ext cx="2108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Устно. Билет №6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593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800" b="1" cap="all" dirty="0" smtClean="0">
                <a:solidFill>
                  <a:srgbClr val="C00000"/>
                </a:solidFill>
                <a:latin typeface="Cambria" pitchFamily="18" charset="0"/>
              </a:rPr>
              <a:t>Проведение экзамена по</a:t>
            </a:r>
            <a:br>
              <a:rPr lang="ru-RU" altLang="ru-RU" sz="28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800" b="1" cap="all" dirty="0" smtClean="0">
                <a:solidFill>
                  <a:srgbClr val="C00000"/>
                </a:solidFill>
                <a:latin typeface="Cambria" pitchFamily="18" charset="0"/>
              </a:rPr>
              <a:t> русскому языку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548F-BD88-4F62-8871-72D3C91D4D79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484" y="2839717"/>
            <a:ext cx="1743431" cy="1357443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Выбор участника ГВЭ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455404" y="2860763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455405" y="3649974"/>
            <a:ext cx="845563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39961" y="1363961"/>
            <a:ext cx="1960241" cy="1325876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Изложение с творческим заданием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30064" y="2860764"/>
            <a:ext cx="1960241" cy="1336398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Осложненное списывание</a:t>
            </a:r>
            <a:endParaRPr lang="ru-RU" sz="1593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1930247"/>
            <a:ext cx="2029079" cy="3197431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Каждая форма сдачи экзамена должна проходить </a:t>
            </a:r>
            <a:b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отдельной аудитории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717514" y="2860763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739195" y="3649974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39961" y="4368090"/>
            <a:ext cx="1960241" cy="1336398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Диктант (только для обучающихся с расстройствами аутистического спектра) </a:t>
            </a: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361626" y="962727"/>
            <a:ext cx="8229600" cy="315770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Выбор формы при подаче заявления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61" y="908720"/>
            <a:ext cx="8229600" cy="576064"/>
          </a:xfrm>
        </p:spPr>
        <p:txBody>
          <a:bodyPr/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Проведение экзамена: особенности проведения ГВЭ-9 </a:t>
            </a:r>
            <a:b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сжатое изложение</a:t>
            </a: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)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218012"/>
              </p:ext>
            </p:extLst>
          </p:nvPr>
        </p:nvGraphicFramePr>
        <p:xfrm>
          <a:off x="251520" y="1574800"/>
          <a:ext cx="8784976" cy="485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2368"/>
                <a:gridCol w="1584176"/>
                <a:gridCol w="388843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Тип заболевания</a:t>
                      </a:r>
                      <a:endParaRPr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 ЭМ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Особенности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проведения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ТНР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ОДА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 осваивающие вариант 6.2 ФАОП ООО)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ЗПР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/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Предложенный для изложения текст выдаётся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40 минут, вместе с тем читается организатором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 аудитории </a:t>
                      </a:r>
                      <a:r>
                        <a:rPr lang="ru-RU" sz="1400" b="1" i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дважды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 интервалом между прочтениями – 10 минут .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ГВЭ без ОВЗ</a:t>
                      </a:r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ОДА (осваивающих вариант 6.1 ФАОП ООО)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Слепые, слабовидящие и 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поздноослепшие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200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Предложенный для изложения текст читается организатором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 аудитории </a:t>
                      </a:r>
                      <a:r>
                        <a:rPr lang="ru-RU" sz="1400" b="1" i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дважды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 интервалом между прочтениями – 10 минут .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Глухие, слабослышащие, позднооглохшие, кохлеарно имплантируемые 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Предложенный для изложения текст выдаётся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40 минут, при этом указанный текст организатором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 аудитории НЕ ЧИТАЕТСЯ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КАЖДЫЙ ВИД ИЗЛОЖЕНИЯ – В ОТДЕЛЬНОЙ АУДИТОРИИ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40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38042" y="1196752"/>
            <a:ext cx="7907685" cy="1098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341"/>
              </a:spcBef>
              <a:spcAft>
                <a:spcPts val="171"/>
              </a:spcAft>
            </a:pPr>
            <a:r>
              <a:rPr lang="ru-RU" sz="2276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Продолжительность экзаменационной работы</a:t>
            </a:r>
          </a:p>
          <a:p>
            <a:pPr algn="ctr"/>
            <a:r>
              <a:rPr lang="ru-RU" sz="2049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049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часа 55 минут (235 минут). </a:t>
            </a:r>
            <a:endParaRPr lang="ru-RU" sz="2049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49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(по</a:t>
            </a:r>
            <a:r>
              <a:rPr lang="ru-RU" sz="2049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желанию участника с ОВЗ </a:t>
            </a:r>
            <a:r>
              <a:rPr lang="ru-RU" sz="2049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увеличивается на </a:t>
            </a:r>
            <a:r>
              <a:rPr lang="ru-RU" sz="2049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</a:t>
            </a:r>
            <a:r>
              <a:rPr lang="ru-RU" sz="2049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часа</a:t>
            </a:r>
            <a:r>
              <a:rPr lang="en-US" sz="2049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1024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789040"/>
            <a:ext cx="5889853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241" indent="-325241" hangingPunct="0">
              <a:spcBef>
                <a:spcPts val="341"/>
              </a:spcBef>
              <a:spcAft>
                <a:spcPts val="171"/>
              </a:spcAft>
              <a:buFont typeface="Wingdings" panose="05000000000000000000" pitchFamily="2" charset="2"/>
              <a:buChar char="Ø"/>
            </a:pPr>
            <a:r>
              <a:rPr lang="ru-RU" sz="2049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разрешается пользоваться орфографическими и толковыми словарями</a:t>
            </a:r>
          </a:p>
          <a:p>
            <a:pPr indent="256217" algn="ctr" hangingPunct="0">
              <a:tabLst>
                <a:tab pos="433654" algn="l"/>
              </a:tabLst>
            </a:pPr>
            <a:endParaRPr lang="ru-RU" sz="2049" dirty="0">
              <a:solidFill>
                <a:srgbClr val="006AB3"/>
              </a:solidFill>
              <a:ea typeface="Times New Roman" panose="02020603050405020304" pitchFamily="18" charset="0"/>
            </a:endParaRPr>
          </a:p>
        </p:txBody>
      </p:sp>
      <p:pic>
        <p:nvPicPr>
          <p:cNvPr id="13" name="Picture 2" descr="http://getseoreport.com/data_images/56a91969d739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2826" r="3277" b="2674"/>
          <a:stretch/>
        </p:blipFill>
        <p:spPr bwMode="auto">
          <a:xfrm>
            <a:off x="6283574" y="4072218"/>
            <a:ext cx="2428282" cy="170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43608" y="2871116"/>
            <a:ext cx="7615976" cy="47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341"/>
              </a:spcBef>
              <a:spcAft>
                <a:spcPts val="171"/>
              </a:spcAft>
            </a:pPr>
            <a:r>
              <a:rPr lang="ru-RU" sz="2504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Дополнительные материалы и оборудование </a:t>
            </a:r>
          </a:p>
        </p:txBody>
      </p:sp>
    </p:spTree>
    <p:extLst>
      <p:ext uri="{BB962C8B-B14F-4D97-AF65-F5344CB8AC3E}">
        <p14:creationId xmlns:p14="http://schemas.microsoft.com/office/powerpoint/2010/main" val="1405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815648"/>
            <a:ext cx="8207305" cy="886493"/>
          </a:xfrm>
        </p:spPr>
        <p:txBody>
          <a:bodyPr>
            <a:no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Проведение экзамена: особенности проведения ГВЭ (математика)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916" y="1670297"/>
            <a:ext cx="7086186" cy="1073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76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Продолжительность экзаменационной работы </a:t>
            </a:r>
          </a:p>
          <a:p>
            <a:pPr algn="ctr"/>
            <a:r>
              <a:rPr lang="ru-RU" sz="2049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ru-RU" sz="2049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часа 55 минут (235 минут). </a:t>
            </a:r>
            <a:endParaRPr lang="ru-RU" sz="2049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49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(по</a:t>
            </a:r>
            <a:r>
              <a:rPr lang="ru-RU" sz="2049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желанию участника с ОВЗ </a:t>
            </a:r>
            <a:r>
              <a:rPr lang="ru-RU" sz="2049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увеличено </a:t>
            </a:r>
            <a:r>
              <a:rPr lang="ru-RU" sz="2049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1,5 </a:t>
            </a:r>
            <a:r>
              <a:rPr lang="ru-RU" sz="2049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часа)</a:t>
            </a:r>
            <a:endParaRPr lang="ru-RU" sz="1024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0067" y="3163770"/>
            <a:ext cx="7243866" cy="40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241" indent="-325241" algn="ctr" hangingPunct="0">
              <a:buFont typeface="Wingdings" panose="05000000000000000000" pitchFamily="2" charset="2"/>
              <a:buChar char="Ø"/>
            </a:pPr>
            <a:r>
              <a:rPr lang="ru-RU" sz="2049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выдаются вместе с текстом экзаменационной рабо</a:t>
            </a:r>
            <a:r>
              <a:rPr lang="ru-RU" sz="2049" dirty="0">
                <a:solidFill>
                  <a:srgbClr val="006A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 </a:t>
            </a:r>
          </a:p>
        </p:txBody>
      </p:sp>
      <p:pic>
        <p:nvPicPr>
          <p:cNvPr id="7" name="Picture 2" descr="http://terratherm.com/blog/wp-content/uploads/2013/11/shutterstock_112519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70622"/>
            <a:ext cx="2131913" cy="20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823" y="5016332"/>
            <a:ext cx="4478908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6217" algn="just" hangingPunct="0"/>
            <a:r>
              <a:rPr lang="ru-RU" sz="1821" b="1" i="1" dirty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выполнении заданий разрешается пользоваться </a:t>
            </a:r>
            <a:r>
              <a:rPr lang="ru-RU" sz="1821" b="1" i="1" dirty="0" smtClean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линейкой, не содержащей справочный материал</a:t>
            </a:r>
            <a:endParaRPr lang="ru-RU" sz="1821" b="1" i="1" dirty="0">
              <a:solidFill>
                <a:srgbClr val="E2001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0367" y="2743540"/>
            <a:ext cx="6175408" cy="47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4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Необходимые справочные материалы </a:t>
            </a:r>
          </a:p>
        </p:txBody>
      </p:sp>
    </p:spTree>
    <p:extLst>
      <p:ext uri="{BB962C8B-B14F-4D97-AF65-F5344CB8AC3E}">
        <p14:creationId xmlns:p14="http://schemas.microsoft.com/office/powerpoint/2010/main" val="37130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459" y="1628800"/>
            <a:ext cx="8286808" cy="4792460"/>
          </a:xfrm>
        </p:spPr>
        <p:txBody>
          <a:bodyPr/>
          <a:lstStyle/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20 минут до начала экзамена библиотекарь 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вместе с помощниками приносит в аудиторию тексты 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произведений в нескольких экземплярах для каждой аудитории.</a:t>
            </a:r>
          </a:p>
          <a:p>
            <a:pPr algn="just"/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Книги следует подготовить так, чтобы у экзаменуемого 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 возникало возможности работать с комментариями и 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вступительными статьями к художественным текстам.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1089744"/>
            <a:ext cx="6989093" cy="41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ЛИТЕРАТУРА. ПОДГОТОВКА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174756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897063"/>
            <a:ext cx="17033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3506788"/>
            <a:ext cx="18097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3254375"/>
            <a:ext cx="188595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575" y="1304971"/>
            <a:ext cx="7683500" cy="528637"/>
          </a:xfrm>
          <a:prstGeom prst="roundRect">
            <a:avLst/>
          </a:prstGeom>
          <a:solidFill>
            <a:srgbClr val="708B39"/>
          </a:solidFill>
          <a:ln>
            <a:solidFill>
              <a:srgbClr val="708B3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Представители СМИ</a:t>
            </a:r>
          </a:p>
        </p:txBody>
      </p:sp>
      <p:pic>
        <p:nvPicPr>
          <p:cNvPr id="1639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52638"/>
            <a:ext cx="9080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62" y="1844693"/>
            <a:ext cx="17033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92505" y="1905549"/>
            <a:ext cx="5641975" cy="7651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присутствуют в аудиториях только до момента  выдачи участникам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бланков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2896965"/>
            <a:ext cx="6167437" cy="554037"/>
          </a:xfrm>
          <a:prstGeom prst="roundRect">
            <a:avLst/>
          </a:prstGeom>
          <a:solidFill>
            <a:srgbClr val="708B39"/>
          </a:solidFill>
          <a:ln>
            <a:solidFill>
              <a:srgbClr val="708B3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Общественные наблюдатели</a:t>
            </a:r>
          </a:p>
        </p:txBody>
      </p:sp>
      <p:pic>
        <p:nvPicPr>
          <p:cNvPr id="16394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602038"/>
            <a:ext cx="13525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200888" y="3548403"/>
            <a:ext cx="6904037" cy="15875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имеют удостоверение об аккредитации;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могут свободно перемещаться по ППЭ (при этом в одной аудитории находится не более одного общественного наблюдателя);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фиксируют все нарушения во время проведения экзамена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информацию доводят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членов ГЭК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5316538"/>
            <a:ext cx="5616575" cy="552450"/>
          </a:xfrm>
          <a:prstGeom prst="roundRect">
            <a:avLst/>
          </a:prstGeom>
          <a:solidFill>
            <a:srgbClr val="708B39"/>
          </a:solidFill>
          <a:ln>
            <a:solidFill>
              <a:srgbClr val="708B3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Должностные лица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Рособрнадзора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ОИВ субъекта РФ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Могут находиться в ППЭ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6001091"/>
            <a:ext cx="6516216" cy="6556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паспорту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документу, подтверждающему полномочия</a:t>
            </a:r>
          </a:p>
        </p:txBody>
      </p:sp>
    </p:spTree>
    <p:extLst>
      <p:ext uri="{BB962C8B-B14F-4D97-AF65-F5344CB8AC3E}">
        <p14:creationId xmlns:p14="http://schemas.microsoft.com/office/powerpoint/2010/main" val="2874006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911609"/>
          </a:xfrm>
        </p:spPr>
        <p:txBody>
          <a:bodyPr/>
          <a:lstStyle/>
          <a:p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полных текстов художественных произведений и сборников лирики (по списку)</a:t>
            </a:r>
          </a:p>
          <a:p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Отдельные столы для работы с книгами</a:t>
            </a:r>
          </a:p>
          <a:p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Равные условия доступа к художественным текстам для всех участников экзамена</a:t>
            </a:r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более 4 раз по 10 минут)</a:t>
            </a:r>
            <a:endParaRPr lang="en-US" alt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Одновременно за столами с книгами могут находиться не более трех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участников.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Художественные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тексты не предоставляются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индивидуально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каждому экзаменуемому. </a:t>
            </a:r>
          </a:p>
          <a:p>
            <a:pPr algn="just"/>
            <a:r>
              <a:rPr lang="en-US" sz="1600" b="1" dirty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Экзаменуемые по мере необходимости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работают с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текстами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 отдельными столами, на которых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находятся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нужные книги.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 время работы с текстами организатор делает отметку на черновике участника экзамена с указанием времени обращения к книгам.</a:t>
            </a:r>
          </a:p>
          <a:p>
            <a:pPr algn="just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экзамена организатор сдает художественные тексты библиотекарю.</a:t>
            </a:r>
          </a:p>
          <a:p>
            <a:pPr algn="just"/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</p:spPr>
        <p:txBody>
          <a:bodyPr/>
          <a:lstStyle/>
          <a:p>
            <a:fld id="{A03B1464-63DD-4907-BDE2-C60FC1B951EF}" type="slidenum">
              <a:rPr lang="ru-RU" altLang="ru-RU" smtClean="0"/>
              <a:pPr/>
              <a:t>30</a:t>
            </a:fld>
            <a:endParaRPr lang="ru-RU" alt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26050"/>
            <a:ext cx="7772400" cy="715607"/>
          </a:xfrm>
        </p:spPr>
        <p:txBody>
          <a:bodyPr/>
          <a:lstStyle/>
          <a:p>
            <a:pPr eaLnBrk="1" hangingPunct="1"/>
            <a:r>
              <a:rPr lang="ru-RU" alt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Проведение экзамена по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3896902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6"/>
          <a:stretch/>
        </p:blipFill>
        <p:spPr>
          <a:xfrm>
            <a:off x="3577555" y="1379312"/>
            <a:ext cx="3383208" cy="4522342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 bwMode="auto">
          <a:xfrm>
            <a:off x="-22845" y="1377501"/>
            <a:ext cx="25202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475" y="1670321"/>
            <a:ext cx="432048" cy="9361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8097" y="2878866"/>
            <a:ext cx="432048" cy="9361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75" y="4118593"/>
            <a:ext cx="432048" cy="9361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282" name="Picture 2" descr="ÐÐ°ÑÑÐ¸Ð½ÐºÐ¸ Ð¿Ð¾ Ð·Ð°Ð¿ÑÐ¾ÑÑ ÐºÐ½Ð¸Ð³Ð¸ ÐºÐ°ÑÑÐ¸Ð½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54" y="1598313"/>
            <a:ext cx="775228" cy="7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ÐºÐ½Ð¸Ð³Ð¸ ÐºÐ°ÑÑÐ¸Ð½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53" y="2958125"/>
            <a:ext cx="775228" cy="7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Ð°ÑÑÐ¸Ð½ÐºÐ¸ Ð¿Ð¾ Ð·Ð°Ð¿ÑÐ¾ÑÑ ÐºÐ½Ð¸Ð³Ð¸ ÐºÐ°ÑÑÐ¸Ð½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54" y="4522313"/>
            <a:ext cx="775228" cy="7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05805" y="951176"/>
            <a:ext cx="6989093" cy="41677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ЛИТЕРАТУРА. ПОДГОТОВКА АУДИТОРИИ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1979711" y="5519695"/>
            <a:ext cx="6120681" cy="98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пакете руководителя - перечень текстов, необходимых для выполнения заданий КИМ. После вскрытия пакета руководитель ППЭ передает библиотекарю указанный перечень для подбора и подготовки текстов. 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195736" y="1377501"/>
            <a:ext cx="1512168" cy="4062935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11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ГЕОГРАФИЯ. СПРАВОЧНЫЕ МАТЕРИАЛЫ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784619"/>
            <a:ext cx="5224664" cy="464347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могут использовать географические атласы для 7, 8 и 9 классов (любого издательства).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Ответственность за обеспечение атласами участников экзамена несет руководитель ОО участника.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Комплект атласов для каждого участника проверяется и опечатывается в ОО участника.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день экзамена комплекты передаются учителю, сопровождающему участников на экзамен.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Сопровождающий передает комплекты атласов каждому участнику перед входом в ППЭ.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Выполнять проверку опечатанного комплекта атласов организаторам в ППЭ не нужно.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комплект не опечатан, проверяем.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Руководителю ППЭ следует подготовить резервные комплекты атласов.</a:t>
            </a:r>
          </a:p>
          <a:p>
            <a:pPr algn="just">
              <a:buFont typeface="Arial" pitchFamily="34" charset="0"/>
              <a:buChar char="•"/>
            </a:pPr>
            <a:endParaRPr lang="ru-RU" sz="1600" b="1" dirty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98310" name="Picture 6" descr="ÐÐ°ÑÑÐ¸Ð½ÐºÐ¸ Ð¿Ð¾ Ð·Ð°Ð¿ÑÐ¾ÑÑ Ð³ÐµÐ¾Ð³ÑÐ°ÑÐ¸ÑÐµÑÐºÐ¸Ðµ Ð°ÑÐ»Ð°ÑÑ Ð´Ð»Ñ ÑÐºÐ¾Ð»ÑÐ½Ð¸ÐºÐ¾Ð² ÐºÐ°ÑÑÐ¸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00" y="1753108"/>
            <a:ext cx="1874814" cy="23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6" name="Picture 2" descr="ÐÐ°ÑÑÐ¸Ð½ÐºÐ¸ Ð¿Ð¾ Ð·Ð°Ð¿ÑÐ¾ÑÑ Ð³ÐµÐ¾Ð³ÑÐ°ÑÐ¸ÑÐµÑÐºÐ¸Ðµ Ð°ÑÐ»Ð°ÑÑ Ð´Ð»Ñ ÑÐºÐ¾Ð»ÑÐ½Ð¸ÐºÐ¾Ð² ÐºÐ°ÑÑÐ¸Ð½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5511"/>
            <a:ext cx="1790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4" name="Picture 10" descr="ÐÐ°ÑÑÐ¸Ð½ÐºÐ¸ Ð¿Ð¾ Ð·Ð°Ð¿ÑÐ¾ÑÑ Ð¿Ð°Ð¿ÐºÐ° Ð¿Ð»Ð°ÑÑÐ¸ÐºÐ¾Ð²Ð°Ñ  ÐºÐ°ÑÑÐ¸Ð½ÐºÐ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7" b="11443"/>
          <a:stretch/>
        </p:blipFill>
        <p:spPr bwMode="auto">
          <a:xfrm>
            <a:off x="323528" y="4293096"/>
            <a:ext cx="28083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6" name="Picture 12" descr="ÐÐ°ÑÑÐ¸Ð½ÐºÐ¸ Ð¿Ð¾ Ð·Ð°Ð¿ÑÐ¾ÑÑ Ð¿ÐµÑÐ°ÑÑ  ÐºÐ°ÑÑÐ¸Ð½ÐºÐ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8"/>
          <a:stretch/>
        </p:blipFill>
        <p:spPr bwMode="auto">
          <a:xfrm>
            <a:off x="2114228" y="5301208"/>
            <a:ext cx="900713" cy="91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61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/>
          </p:cNvSpPr>
          <p:nvPr>
            <p:ph type="body" idx="1"/>
          </p:nvPr>
        </p:nvSpPr>
        <p:spPr>
          <a:xfrm>
            <a:off x="323528" y="1999639"/>
            <a:ext cx="8262689" cy="4063033"/>
          </a:xfrm>
        </p:spPr>
        <p:txBody>
          <a:bodyPr/>
          <a:lstStyle/>
          <a:p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 не позднее, чем за сутки до проведения ГИА готовит для каждого участника ГИА экзамена индивидуальное рабочее место.</a:t>
            </a:r>
          </a:p>
          <a:p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присутствии руководителя ППЭ проводит проверку готовности техники и программного обеспечения на каждом рабочем месте.</a:t>
            </a:r>
          </a:p>
          <a:p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Номер рабочего места участника за партой и номер ПК, за которым он будет выполнять задание части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должны быть одинаковыми.</a:t>
            </a:r>
          </a:p>
          <a:p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итогам проверки готовности технический специалист и руководитель ППЭ составляют акт готовности аудитории и приобщают его к документам экзамена.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9D4C3-2680-4536-99D7-131F24F1989A}" type="slidenum">
              <a:rPr lang="ru-RU" altLang="ru-RU" smtClean="0">
                <a:cs typeface="Arial" charset="0"/>
              </a:rPr>
              <a:pPr/>
              <a:t>33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392985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Проведение экзамена по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информатике</a:t>
            </a:r>
            <a:endParaRPr lang="ru-RU" dirty="0"/>
          </a:p>
        </p:txBody>
      </p:sp>
      <p:pic>
        <p:nvPicPr>
          <p:cNvPr id="14338" name="Picture 2" descr="https://avatars.mds.yandex.net/i?id=893072b3b425992f2cb1bb60b83a887139dc806a-818549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81128"/>
            <a:ext cx="1712471" cy="18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7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2448272"/>
          </a:xfrm>
        </p:spPr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Задание части 2 КИМ передается в ППЭ в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виде защищенного файла</a:t>
            </a:r>
            <a:r>
              <a:rPr lang="ru-RU" sz="1600" b="1" dirty="0">
                <a:solidFill>
                  <a:srgbClr val="663300"/>
                </a:solidFill>
                <a:latin typeface="Cambria" pitchFamily="18" charset="0"/>
              </a:rPr>
              <a:t>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 выполняет расшифровку и копирование защищенного файла на компьютеры в аудиториях.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Файл будет передан в ППОИ не позднее, чем в 8.00 в день экзамена. Пароль к файлу будет передан в 9.00 в день экзамена.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Схему передачи файла и пароля в ППЭ определяет район.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22108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Часть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1 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выполняется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участниками ГИА на бланках без использования компьютера. </a:t>
            </a: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Часть 2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выполняется на компьютере. Для выполнения задания части 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2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участникам ГИА выдается инструкция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Инструктаж по технике безопасности (</a:t>
            </a:r>
            <a:r>
              <a:rPr lang="ru-RU" alt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том числе для опоздавших!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altLang="ru-RU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6498" y="1125615"/>
            <a:ext cx="543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Проведение экзамена по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013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Содержимое 2"/>
          <p:cNvSpPr>
            <a:spLocks noGrp="1"/>
          </p:cNvSpPr>
          <p:nvPr>
            <p:ph idx="1"/>
          </p:nvPr>
        </p:nvSpPr>
        <p:spPr>
          <a:xfrm>
            <a:off x="500062" y="1772816"/>
            <a:ext cx="8429655" cy="4181897"/>
          </a:xfrm>
        </p:spPr>
        <p:txBody>
          <a:bodyPr/>
          <a:lstStyle/>
          <a:p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выполнения части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 экзамена под контролем технического специалиста переименовывает свои ответы в соответствии с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номером бланка ответов №2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переименования файлов участник экзамена делает в бланке ответов №2 отметку о выполнении заданий.</a:t>
            </a:r>
          </a:p>
          <a:p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 записывает номер именного бланка ответов №</a:t>
            </a:r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Ведомость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учета ответов на задания практической части ГИА по информатике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alt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ППЭ-05-03-И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делает отметку о выполнении задания части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(да-нет). Участник расписывается в Ведомости учета ответов на задания практической части ГИА по информатике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alt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ППЭ-05-03-И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заверяет записи в ведомости подписью.</a:t>
            </a:r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42715-859E-4BCD-AF32-1BE4DCAB6174}" type="slidenum">
              <a:rPr lang="ru-RU" altLang="ru-RU" smtClean="0">
                <a:cs typeface="Arial" charset="0"/>
              </a:rPr>
              <a:pPr/>
              <a:t>35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86513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Проведение экзамена по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121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0" y="842209"/>
            <a:ext cx="8046640" cy="569090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4221088"/>
            <a:ext cx="259228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Заполняет технический специалист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32040" y="2708920"/>
            <a:ext cx="2448272" cy="44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864326" y="3154240"/>
            <a:ext cx="147834" cy="106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31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98513"/>
            <a:ext cx="8219256" cy="902295"/>
          </a:xfrm>
        </p:spPr>
        <p:txBody>
          <a:bodyPr/>
          <a:lstStyle/>
          <a:p>
            <a:r>
              <a:rPr lang="ru-RU" altLang="ru-RU" sz="18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ПРОВЕДЕНИЯ ЭКЗАМЕНА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 </a:t>
            </a:r>
            <a:r>
              <a:rPr lang="ru-RU" sz="18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организатора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00600"/>
          </a:xfrm>
        </p:spPr>
        <p:txBody>
          <a:bodyPr/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30 минут и за 5 минут до окончания экзамена уведомить об этом участников ГВЭ и напомнить о временных рамках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15 минут до окончания экзамена отметить в форме ППЭ-05-02 «Ведомость учета участников ГИА и экзаменационных материалов в аудитории» факты неявки на экзамен участников ГВЭ.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Проставить в именных бланках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№1 и №2 неявившихся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участников в поле «Неявка» метку «Х» и удостоверить ее своей подписью в прямоугольном окне в правом нижнем углу бланка.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истечении времени экзамена организатор должен:</a:t>
            </a:r>
          </a:p>
          <a:p>
            <a:pPr lvl="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объявить, что экзамен окончен и принять у участников ГВЭ:</a:t>
            </a:r>
          </a:p>
          <a:p>
            <a:pPr marL="0" lvl="0" indent="0"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ru-RU" sz="1600" dirty="0" smtClean="0"/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бланки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ответов №1, №2,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дополнительные бланки ответов № 2,</a:t>
            </a:r>
          </a:p>
          <a:p>
            <a:pPr marL="0" lvl="0" indent="0">
              <a:buNone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задания,</a:t>
            </a:r>
          </a:p>
          <a:p>
            <a:pPr marL="0" lvl="0" indent="0">
              <a:buNone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черновики;</a:t>
            </a:r>
          </a:p>
          <a:p>
            <a:pPr marL="0" lvl="0" indent="0">
              <a:buNone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поставить прочерк «Z» на полях бланков ответов №2, предназначенных для записи ответов в свободной форме, но оставшихся незаполненными (в том числе и на его оборотной стороне), а также в выданных дополнительных бланках ответов № 2;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заполнить форму ППЭ-05-02 «Ведомость учёта участников ГИА и экзаменационных материалов в аудитории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».</a:t>
            </a:r>
            <a:r>
              <a:rPr lang="ru-RU" altLang="ru-RU" sz="13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altLang="ru-RU" sz="13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buNone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34598" y="6194013"/>
            <a:ext cx="2133600" cy="365125"/>
          </a:xfrm>
        </p:spPr>
        <p:txBody>
          <a:bodyPr/>
          <a:lstStyle/>
          <a:p>
            <a:fld id="{A03B1464-63DD-4907-BDE2-C60FC1B951EF}" type="slidenum">
              <a:rPr lang="ru-RU" altLang="ru-RU" smtClean="0"/>
              <a:pPr/>
              <a:t>37</a:t>
            </a:fld>
            <a:endParaRPr lang="ru-RU" altLang="ru-RU" dirty="0"/>
          </a:p>
        </p:txBody>
      </p:sp>
      <p:pic>
        <p:nvPicPr>
          <p:cNvPr id="5" name="Picture 2" descr="https://avatars.mds.yandex.net/i?id=ea50295edd323fb101c1289321b5a331d55ebb25-831074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98" y="3651468"/>
            <a:ext cx="1736512" cy="106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32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>
              <a:defRPr/>
            </a:pP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ДЕЙСТВИЯ ОРГАНИЗАТОРА</a:t>
            </a:r>
          </a:p>
        </p:txBody>
      </p:sp>
      <p:sp>
        <p:nvSpPr>
          <p:cNvPr id="1177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ведомости ППЭ-05-02 в графу «Вариант» вписать номер фактически выданного варианта КИМ.</a:t>
            </a:r>
          </a:p>
          <a:p>
            <a:pPr algn="just"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Проверить заполнение поля «Вариант» на всех именных бланках явившихся участников экзамена.</a:t>
            </a:r>
          </a:p>
          <a:p>
            <a:pPr>
              <a:defRPr/>
            </a:pP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697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F8B359-4FF1-4FEA-8333-D8BF85A0C067}" type="slidenum">
              <a:rPr lang="ru-RU" altLang="ru-RU" smtClean="0">
                <a:cs typeface="Arial" charset="0"/>
              </a:rPr>
              <a:pPr/>
              <a:t>38</a:t>
            </a:fld>
            <a:endParaRPr lang="ru-RU" altLang="ru-RU">
              <a:cs typeface="Arial" charset="0"/>
            </a:endParaRPr>
          </a:p>
        </p:txBody>
      </p:sp>
      <p:pic>
        <p:nvPicPr>
          <p:cNvPr id="5" name="Объект 4"/>
          <p:cNvPicPr>
            <a:picLocks/>
          </p:cNvPicPr>
          <p:nvPr/>
        </p:nvPicPr>
        <p:blipFill>
          <a:blip r:embed="rId3"/>
          <a:srcRect l="17386" t="89124" r="33324" b="4538"/>
          <a:stretch>
            <a:fillRect/>
          </a:stretch>
        </p:blipFill>
        <p:spPr bwMode="auto">
          <a:xfrm>
            <a:off x="827584" y="2998787"/>
            <a:ext cx="6624637" cy="108108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331640" y="3163044"/>
            <a:ext cx="1368152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99792" y="3163044"/>
            <a:ext cx="800175" cy="6477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4827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altLang="ru-R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Упаковка бланков комплектами по участникам в один  </a:t>
            </a:r>
            <a:r>
              <a:rPr lang="ru-RU" altLang="ru-RU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секьюрпак</a:t>
            </a:r>
            <a:r>
              <a:rPr lang="ru-RU" altLang="ru-R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присутствии хотя бы одного участника экзамена (в случае отсутствия видеонаблюдения в аудитории)</a:t>
            </a:r>
          </a:p>
        </p:txBody>
      </p:sp>
    </p:spTree>
    <p:extLst>
      <p:ext uri="{BB962C8B-B14F-4D97-AF65-F5344CB8AC3E}">
        <p14:creationId xmlns:p14="http://schemas.microsoft.com/office/powerpoint/2010/main" val="2026660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Рисунок 20"/>
          <p:cNvPicPr>
            <a:picLocks noChangeAspect="1" noChangeArrowheads="1"/>
          </p:cNvPicPr>
          <p:nvPr/>
        </p:nvPicPr>
        <p:blipFill>
          <a:blip r:embed="rId3"/>
          <a:srcRect l="17537" t="8887" r="33775" b="4349"/>
          <a:stretch>
            <a:fillRect/>
          </a:stretch>
        </p:blipFill>
        <p:spPr bwMode="auto">
          <a:xfrm>
            <a:off x="3048000" y="1279525"/>
            <a:ext cx="1568450" cy="2628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002" name="Рисунок 18"/>
          <p:cNvPicPr>
            <a:picLocks noChangeAspect="1" noChangeArrowheads="1"/>
          </p:cNvPicPr>
          <p:nvPr/>
        </p:nvPicPr>
        <p:blipFill>
          <a:blip r:embed="rId4"/>
          <a:srcRect l="17990" t="9076" r="33473" b="3972"/>
          <a:stretch>
            <a:fillRect/>
          </a:stretch>
        </p:blipFill>
        <p:spPr bwMode="auto">
          <a:xfrm>
            <a:off x="2190750" y="1625600"/>
            <a:ext cx="1641475" cy="2662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0" y="4970463"/>
            <a:ext cx="6372225" cy="148272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БЛАНКИ </a:t>
            </a:r>
            <a: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ГИА 9 СКЛАДЫВАЮТСЯ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КОМПЛЕКТАМИ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ПО УЧАСТНИКАМ </a:t>
            </a: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И УПАКОВЫВАЮТСЯ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ОДИН </a:t>
            </a: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ВОЗВРАТНЫЙ СЕКЬЮРПАК 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СОПРОВОДИТЕЛЬНЫЙ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ЛИСТ </a:t>
            </a:r>
            <a:r>
              <a:rPr lang="ru-RU" sz="1600" b="1" dirty="0">
                <a:solidFill>
                  <a:srgbClr val="166824"/>
                </a:solidFill>
                <a:latin typeface="Cambria" panose="02040503050406030204" pitchFamily="18" charset="0"/>
              </a:rPr>
              <a:t>ЗАПОЛНЯЕТСЯ И ВКЛАДЫВАЕТСЯ В ПРОЗРАЧНЫЙ КАРМАН СЕКЬЮРПАКА</a:t>
            </a:r>
          </a:p>
        </p:txBody>
      </p:sp>
      <p:sp>
        <p:nvSpPr>
          <p:cNvPr id="128006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BC5BAF-E8A2-4520-B0E1-11EE7AC64258}" type="slidenum">
              <a:rPr lang="ru-RU" smtClean="0">
                <a:cs typeface="Arial" charset="0"/>
              </a:rPr>
              <a:pPr/>
              <a:t>39</a:t>
            </a:fld>
            <a:endParaRPr lang="ru-RU" dirty="0" smtClean="0">
              <a:cs typeface="Arial" charset="0"/>
            </a:endParaRPr>
          </a:p>
        </p:txBody>
      </p:sp>
      <p:pic>
        <p:nvPicPr>
          <p:cNvPr id="12800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728913"/>
            <a:ext cx="20320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Штриховая стрелка вправо 32"/>
          <p:cNvSpPr/>
          <p:nvPr/>
        </p:nvSpPr>
        <p:spPr>
          <a:xfrm>
            <a:off x="5526088" y="3321050"/>
            <a:ext cx="1289050" cy="1295400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Выноска 1 22"/>
          <p:cNvSpPr/>
          <p:nvPr/>
        </p:nvSpPr>
        <p:spPr>
          <a:xfrm>
            <a:off x="5418138" y="1265238"/>
            <a:ext cx="3024187" cy="1287462"/>
          </a:xfrm>
          <a:prstGeom prst="borderCallout1">
            <a:avLst>
              <a:gd name="adj1" fmla="val 63129"/>
              <a:gd name="adj2" fmla="val -4027"/>
              <a:gd name="adj3" fmla="val 86165"/>
              <a:gd name="adj4" fmla="val -22809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ДБО – ЗА ОСНОВНЫМ БЛАНКОМ ОТВЕТОВ КОНКРЕТНОГО УЧАСТНИКА</a:t>
            </a:r>
          </a:p>
        </p:txBody>
      </p:sp>
      <p:pic>
        <p:nvPicPr>
          <p:cNvPr id="128011" name="Рисунок 23"/>
          <p:cNvPicPr>
            <a:picLocks noChangeAspect="1" noChangeArrowheads="1"/>
          </p:cNvPicPr>
          <p:nvPr/>
        </p:nvPicPr>
        <p:blipFill>
          <a:blip r:embed="rId4"/>
          <a:srcRect l="17990" t="9076" r="33473" b="3972"/>
          <a:stretch>
            <a:fillRect/>
          </a:stretch>
        </p:blipFill>
        <p:spPr bwMode="auto">
          <a:xfrm>
            <a:off x="147373" y="1673225"/>
            <a:ext cx="1641475" cy="2660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014" name="Рисунок 27"/>
          <p:cNvPicPr>
            <a:picLocks noChangeAspect="1" noChangeArrowheads="1"/>
          </p:cNvPicPr>
          <p:nvPr/>
        </p:nvPicPr>
        <p:blipFill>
          <a:blip r:embed="rId6"/>
          <a:srcRect l="17386" t="8321" r="33324" b="4538"/>
          <a:stretch>
            <a:fillRect/>
          </a:stretch>
        </p:blipFill>
        <p:spPr bwMode="auto">
          <a:xfrm>
            <a:off x="466725" y="1971675"/>
            <a:ext cx="1616075" cy="2662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Содержимое 3"/>
          <p:cNvPicPr>
            <a:picLocks noGrp="1"/>
          </p:cNvPicPr>
          <p:nvPr>
            <p:ph idx="1"/>
          </p:nvPr>
        </p:nvPicPr>
        <p:blipFill>
          <a:blip r:embed="rId7"/>
          <a:srcRect l="5772" t="9218" r="2191" b="18437"/>
          <a:stretch>
            <a:fillRect/>
          </a:stretch>
        </p:blipFill>
        <p:spPr>
          <a:xfrm>
            <a:off x="6783387" y="4432300"/>
            <a:ext cx="2270125" cy="1779588"/>
          </a:xfrm>
        </p:spPr>
      </p:pic>
      <p:sp>
        <p:nvSpPr>
          <p:cNvPr id="17" name="Прямоугольник 16"/>
          <p:cNvSpPr/>
          <p:nvPr/>
        </p:nvSpPr>
        <p:spPr>
          <a:xfrm>
            <a:off x="255203" y="794246"/>
            <a:ext cx="4067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 9. Сбор материалов: </a:t>
            </a:r>
          </a:p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8" name="Рисунок 27"/>
          <p:cNvPicPr>
            <a:picLocks noChangeAspect="1" noChangeArrowheads="1"/>
          </p:cNvPicPr>
          <p:nvPr/>
        </p:nvPicPr>
        <p:blipFill>
          <a:blip r:embed="rId6"/>
          <a:srcRect l="17386" t="8321" r="33324" b="4538"/>
          <a:stretch>
            <a:fillRect/>
          </a:stretch>
        </p:blipFill>
        <p:spPr bwMode="auto">
          <a:xfrm>
            <a:off x="2402619" y="1953468"/>
            <a:ext cx="1616075" cy="2662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5203" y="2828836"/>
            <a:ext cx="5108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бланки ответов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явившихся участников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не явившихся на экзамен, не закончивших экзамен и удаленных с экзамена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РЦОИ</a:t>
            </a: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ППОИ </a:t>
            </a: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(накануне экзамена, по графику)</a:t>
            </a:r>
          </a:p>
          <a:p>
            <a:pPr eaLnBrk="1" hangingPunct="1"/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ППОИ</a:t>
            </a: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члену ГЭК </a:t>
            </a: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(в день экзамена)</a:t>
            </a:r>
          </a:p>
          <a:p>
            <a:pPr eaLnBrk="1" hangingPunct="1"/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 ГЭК</a:t>
            </a: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ru-RU" altLang="ru-RU" sz="1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Руководителю ППЭ (не менее, чем за 2 часа до начала экзамена)</a:t>
            </a:r>
          </a:p>
          <a:p>
            <a:pPr eaLnBrk="1" hangingPunct="1"/>
            <a:r>
              <a:rPr lang="ru-RU" altLang="ru-RU" sz="1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</a:t>
            </a: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ru-RU" altLang="ru-RU" sz="1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Ответственному организатору в аудитории (не позже, чем за </a:t>
            </a: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час до </a:t>
            </a:r>
            <a:r>
              <a:rPr lang="ru-RU" altLang="ru-RU" sz="1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начала экзамена)</a:t>
            </a:r>
          </a:p>
        </p:txBody>
      </p:sp>
      <p:cxnSp>
        <p:nvCxnSpPr>
          <p:cNvPr id="29699" name="Прямая со стрелкой 4"/>
          <p:cNvCxnSpPr>
            <a:cxnSpLocks noChangeShapeType="1"/>
          </p:cNvCxnSpPr>
          <p:nvPr/>
        </p:nvCxnSpPr>
        <p:spPr bwMode="auto">
          <a:xfrm>
            <a:off x="1109609" y="1920008"/>
            <a:ext cx="500062" cy="1588"/>
          </a:xfrm>
          <a:prstGeom prst="straightConnector1">
            <a:avLst/>
          </a:prstGeom>
          <a:noFill/>
          <a:ln w="5715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0" name="Прямая со стрелкой 5"/>
          <p:cNvCxnSpPr>
            <a:cxnSpLocks noChangeShapeType="1"/>
          </p:cNvCxnSpPr>
          <p:nvPr/>
        </p:nvCxnSpPr>
        <p:spPr bwMode="auto">
          <a:xfrm>
            <a:off x="1153319" y="2420888"/>
            <a:ext cx="500063" cy="1588"/>
          </a:xfrm>
          <a:prstGeom prst="straightConnector1">
            <a:avLst/>
          </a:prstGeom>
          <a:noFill/>
          <a:ln w="5715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Прямая со стрелкой 6"/>
          <p:cNvCxnSpPr>
            <a:cxnSpLocks noChangeShapeType="1"/>
          </p:cNvCxnSpPr>
          <p:nvPr/>
        </p:nvCxnSpPr>
        <p:spPr bwMode="auto">
          <a:xfrm>
            <a:off x="1475656" y="2931008"/>
            <a:ext cx="500062" cy="1588"/>
          </a:xfrm>
          <a:prstGeom prst="straightConnector1">
            <a:avLst/>
          </a:prstGeom>
          <a:noFill/>
          <a:ln w="5715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Прямая со стрелкой 7"/>
          <p:cNvCxnSpPr>
            <a:cxnSpLocks noChangeShapeType="1"/>
          </p:cNvCxnSpPr>
          <p:nvPr/>
        </p:nvCxnSpPr>
        <p:spPr bwMode="auto">
          <a:xfrm>
            <a:off x="2627784" y="3717032"/>
            <a:ext cx="500063" cy="1587"/>
          </a:xfrm>
          <a:prstGeom prst="straightConnector1">
            <a:avLst/>
          </a:prstGeom>
          <a:noFill/>
          <a:ln w="5715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928662" y="107154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Получение экзаменационных материалов ГВЭ 9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8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3217" y="4561198"/>
            <a:ext cx="6372198" cy="190389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 КИМ </a:t>
            </a: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УПАКОВЫВАЮТСЯ </a:t>
            </a:r>
            <a:r>
              <a:rPr lang="ru-RU" sz="2000" b="1" dirty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ОДИН </a:t>
            </a:r>
            <a:r>
              <a:rPr lang="ru-RU" sz="2000" b="1" dirty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вскрытый СЕКЬЮРПАК! </a:t>
            </a:r>
          </a:p>
          <a:p>
            <a:pPr eaLnBrk="0" hangingPunct="0"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На всех пакетах должна быть размещена информация об экзамене:</a:t>
            </a:r>
          </a:p>
          <a:p>
            <a:pPr>
              <a:buFont typeface="Arial" charset="0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Дата, предмет, номер ППЭ и аудитории</a:t>
            </a:r>
          </a:p>
          <a:p>
            <a:pPr algn="ctr"/>
            <a:endParaRPr lang="ru-RU" sz="2000" b="1" dirty="0">
              <a:solidFill>
                <a:srgbClr val="16682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15" y="2729111"/>
            <a:ext cx="2031648" cy="2525465"/>
          </a:xfrm>
          <a:prstGeom prst="rect">
            <a:avLst/>
          </a:prstGeom>
        </p:spPr>
      </p:pic>
      <p:sp>
        <p:nvSpPr>
          <p:cNvPr id="33" name="Штриховая стрелка вправо 32"/>
          <p:cNvSpPr/>
          <p:nvPr/>
        </p:nvSpPr>
        <p:spPr>
          <a:xfrm>
            <a:off x="4211960" y="3049282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3871" y="1124744"/>
            <a:ext cx="474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ГИА 9. Сбор материалов: КИМ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03" y="1555631"/>
            <a:ext cx="2273553" cy="227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58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Черновики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7" y="3504380"/>
            <a:ext cx="3948075" cy="2442638"/>
          </a:xfrm>
          <a:prstGeom prst="rect">
            <a:avLst/>
          </a:prstGeom>
          <a:solidFill>
            <a:schemeClr val="bg1"/>
          </a:solidFill>
          <a:ln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НА КОНВЕРТЕ УКАЗАТЬ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: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ПРЕДМЕТ</a:t>
            </a: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ДАТА ЭКЗАМЕНА</a:t>
            </a: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КОД ППЭ</a:t>
            </a:r>
          </a:p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НОМЕР АУДИТОРИИ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16016" y="2564904"/>
            <a:ext cx="3948075" cy="939476"/>
          </a:xfrm>
          <a:prstGeom prst="triangle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>
            <a:off x="3419872" y="3663843"/>
            <a:ext cx="1152128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366597"/>
            <a:ext cx="2808312" cy="379870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ЧЕРНОВИКИ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315275"/>
            <a:ext cx="3384376" cy="7570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КОНВЕРТ (готовит руководитель ППЭ на этапе подготовки к экзамену) 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83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/>
          </p:cNvSpPr>
          <p:nvPr>
            <p:ph type="body" idx="1"/>
          </p:nvPr>
        </p:nvSpPr>
        <p:spPr>
          <a:xfrm>
            <a:off x="566639" y="1911375"/>
            <a:ext cx="8147248" cy="3600401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SzPct val="90000"/>
              <a:buFont typeface="Arial" charset="0"/>
              <a:buNone/>
              <a:defRPr/>
            </a:pPr>
            <a:r>
              <a:rPr lang="ru-RU" altLang="ru-RU" sz="1600" b="1" u="sng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Сдать руководителю ППЭ, не упаковывая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buFont typeface="Arial" charset="0"/>
              <a:buNone/>
              <a:defRPr/>
            </a:pPr>
            <a:endParaRPr lang="ru-RU" altLang="ru-RU" sz="2000" b="1" u="sng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buFont typeface="Arial" charset="0"/>
              <a:buNone/>
              <a:defRPr/>
            </a:pPr>
            <a:endParaRPr lang="ru-RU" altLang="ru-RU" sz="2000" b="1" u="sng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Ведомость учета участников и ЭМ по форме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ППЭ-05-02</a:t>
            </a:r>
          </a:p>
          <a:p>
            <a:pPr algn="just"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Ведомости учета ответов на задания практической части ГИА по информатике </a:t>
            </a:r>
            <a:r>
              <a:rPr lang="ru-RU" alt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ППЭ-05-03-И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Ведомость коррекции персональных данных по форме ППЭ-12-02</a:t>
            </a:r>
          </a:p>
          <a:p>
            <a:pPr algn="just"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Ведомость использования дополнительных бланков ответов по форме ППЭ-12-03</a:t>
            </a:r>
          </a:p>
          <a:p>
            <a:pPr algn="just"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Неиспользованные дополнительные бланки №2</a:t>
            </a:r>
          </a:p>
          <a:p>
            <a:pPr marL="0" indent="0">
              <a:lnSpc>
                <a:spcPct val="80000"/>
              </a:lnSpc>
              <a:buClr>
                <a:schemeClr val="folHlink"/>
              </a:buClr>
              <a:buSzPct val="90000"/>
              <a:buNone/>
              <a:defRPr/>
            </a:pP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altLang="ru-RU" sz="2000" b="1" u="sng" dirty="0">
              <a:latin typeface="Cambria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altLang="ru-RU" sz="2000" dirty="0">
              <a:latin typeface="Cambria" pitchFamily="18" charset="0"/>
            </a:endParaRPr>
          </a:p>
          <a:p>
            <a:pPr>
              <a:defRPr/>
            </a:pPr>
            <a:endParaRPr lang="ru-RU" altLang="ru-RU" dirty="0"/>
          </a:p>
        </p:txBody>
      </p:sp>
      <p:sp>
        <p:nvSpPr>
          <p:cNvPr id="13107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0776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FD4AF30-13BB-4305-868A-11FDD1E338CC}" type="slidenum">
              <a:rPr lang="ru-RU" altLang="ru-RU" smtClean="0">
                <a:cs typeface="Arial" charset="0"/>
              </a:rPr>
              <a:pPr/>
              <a:t>42</a:t>
            </a:fld>
            <a:endParaRPr lang="ru-RU" altLang="ru-RU" dirty="0">
              <a:cs typeface="Arial" charset="0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pPr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ДЕЙСТВИЯ ОРГАНИЗАТОРА</a:t>
            </a:r>
          </a:p>
        </p:txBody>
      </p:sp>
    </p:spTree>
    <p:extLst>
      <p:ext uri="{BB962C8B-B14F-4D97-AF65-F5344CB8AC3E}">
        <p14:creationId xmlns:p14="http://schemas.microsoft.com/office/powerpoint/2010/main" val="648441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1358900" y="1728788"/>
            <a:ext cx="1223963" cy="7191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15646" tIns="57824" rIns="115646" bIns="57824" anchor="ctr">
            <a:spAutoFit/>
          </a:bodyPr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6195" name="Text Box 7"/>
          <p:cNvSpPr txBox="1">
            <a:spLocks noChangeArrowheads="1"/>
          </p:cNvSpPr>
          <p:nvPr/>
        </p:nvSpPr>
        <p:spPr bwMode="auto">
          <a:xfrm>
            <a:off x="51593" y="1200943"/>
            <a:ext cx="26146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altLang="ru-RU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течение 15 минут после окончания  экзамена</a:t>
            </a:r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2666206" y="1200943"/>
            <a:ext cx="6226274" cy="38749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Передача документов из аудитории руководителю ППЭ</a:t>
            </a:r>
          </a:p>
          <a:p>
            <a:pPr algn="just" defTabSz="1028700" eaLnBrk="0" hangingPunct="0"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	запечатанный </a:t>
            </a:r>
            <a:r>
              <a:rPr lang="ru-RU" sz="22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секьюрпак</a:t>
            </a: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 именными 	бланками из аудитории;</a:t>
            </a:r>
          </a:p>
          <a:p>
            <a:pPr algn="just" defTabSz="1028700" eaLnBrk="0" hangingPunct="0"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	использованный </a:t>
            </a:r>
            <a:r>
              <a:rPr lang="ru-RU" sz="22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секьюрпак</a:t>
            </a: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 всеми 	вариантами КИМ </a:t>
            </a: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200" b="1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1028700" eaLnBrk="0" hangingPunct="0"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	</a:t>
            </a: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конверты с </a:t>
            </a: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черновиками</a:t>
            </a:r>
          </a:p>
          <a:p>
            <a:pPr algn="just" defTabSz="1028700" eaLnBrk="0" hangingPunct="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ведомости</a:t>
            </a:r>
          </a:p>
          <a:p>
            <a:pPr algn="just" defTabSz="1028700" eaLnBrk="0" hangingPunct="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неиспользованные дополнительные 	бланки №2</a:t>
            </a:r>
          </a:p>
        </p:txBody>
      </p:sp>
      <p:sp>
        <p:nvSpPr>
          <p:cNvPr id="13619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7336C-CA96-448B-A604-D674CEA8565D}" type="slidenum">
              <a:rPr lang="ru-RU" altLang="ru-RU" smtClean="0">
                <a:cs typeface="Arial" charset="0"/>
              </a:rPr>
              <a:pPr/>
              <a:t>43</a:t>
            </a:fld>
            <a:endParaRPr lang="ru-RU" altLang="ru-RU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254435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Ведомости коррекции персональных данных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передаются районному координатору.</a:t>
            </a:r>
          </a:p>
        </p:txBody>
      </p:sp>
    </p:spTree>
    <p:extLst>
      <p:ext uri="{BB962C8B-B14F-4D97-AF65-F5344CB8AC3E}">
        <p14:creationId xmlns:p14="http://schemas.microsoft.com/office/powerpoint/2010/main" val="4183587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F4CEEF-8AA9-4B07-ADC0-282283DDE619}" type="slidenum">
              <a:rPr lang="ru-RU" altLang="ru-RU" smtClean="0">
                <a:cs typeface="Arial" charset="0"/>
              </a:rPr>
              <a:pPr/>
              <a:t>44</a:t>
            </a:fld>
            <a:endParaRPr lang="ru-RU" altLang="ru-RU">
              <a:cs typeface="Arial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683568" y="1039112"/>
          <a:ext cx="7782910" cy="549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Acrobat Document" r:id="rId4" imgW="8019856" imgH="5667139" progId="AcroExch.Document.DC">
                  <p:embed/>
                </p:oleObj>
              </mc:Choice>
              <mc:Fallback>
                <p:oleObj name="Acrobat Document" r:id="rId4" imgW="8019856" imgH="56671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039112"/>
                        <a:ext cx="7782910" cy="549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771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1358900" y="1728788"/>
            <a:ext cx="1223963" cy="7191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15646" tIns="57824" rIns="115646" bIns="57824" anchor="ctr">
            <a:spAutoFit/>
          </a:bodyPr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6195" name="Text Box 7"/>
          <p:cNvSpPr txBox="1">
            <a:spLocks noChangeArrowheads="1"/>
          </p:cNvSpPr>
          <p:nvPr/>
        </p:nvSpPr>
        <p:spPr bwMode="auto">
          <a:xfrm>
            <a:off x="51593" y="1200943"/>
            <a:ext cx="26146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altLang="ru-RU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течение </a:t>
            </a:r>
            <a:r>
              <a:rPr lang="ru-RU" altLang="ru-RU" b="1" i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altLang="ru-RU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b="1" i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часа после </a:t>
            </a:r>
            <a:r>
              <a:rPr lang="ru-RU" altLang="ru-RU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окончания  экзамена</a:t>
            </a:r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2679154" y="980407"/>
            <a:ext cx="6226274" cy="42494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Передача </a:t>
            </a: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 ППЭ члену ГЭК </a:t>
            </a:r>
            <a:endParaRPr lang="ru-RU" sz="2200" b="1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defTabSz="1028700" eaLnBrk="0" hangingPunct="0">
              <a:buFont typeface="Arial" panose="020B0604020202020204" pitchFamily="34" charset="0"/>
              <a:buChar char="•"/>
              <a:tabLst>
                <a:tab pos="130175" algn="l"/>
              </a:tabLst>
              <a:defRPr/>
            </a:pP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запечатанные </a:t>
            </a:r>
            <a:r>
              <a:rPr lang="ru-RU" sz="2200" b="1" dirty="0" err="1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секьюрпаки</a:t>
            </a: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именными 	бланками из </a:t>
            </a: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аудитории;</a:t>
            </a:r>
          </a:p>
          <a:p>
            <a:pPr marL="342900" indent="-342900" defTabSz="1028700" eaLnBrk="0" hangingPunct="0">
              <a:buFont typeface="Arial" panose="020B0604020202020204" pitchFamily="34" charset="0"/>
              <a:buChar char="•"/>
              <a:tabLst>
                <a:tab pos="130175" algn="l"/>
              </a:tabLst>
              <a:defRPr/>
            </a:pP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использованные </a:t>
            </a:r>
            <a:r>
              <a:rPr lang="ru-RU" sz="2200" b="1" dirty="0" err="1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секьюрпаки</a:t>
            </a: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 всеми 	вариантами КИМ </a:t>
            </a: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200" b="1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defTabSz="1028700" eaLnBrk="0" hangingPunct="0">
              <a:buFont typeface="Arial" panose="020B0604020202020204" pitchFamily="34" charset="0"/>
              <a:buChar char="•"/>
              <a:tabLst>
                <a:tab pos="130175" algn="l"/>
              </a:tabLst>
              <a:defRPr/>
            </a:pP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пакет руководителя</a:t>
            </a:r>
          </a:p>
          <a:p>
            <a:pPr marL="342900" indent="-342900" defTabSz="1028700" eaLnBrk="0" hangingPunct="0">
              <a:buFont typeface="Arial" panose="020B0604020202020204" pitchFamily="34" charset="0"/>
              <a:buChar char="•"/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файлы с устными </a:t>
            </a: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ответами (</a:t>
            </a:r>
            <a:r>
              <a:rPr lang="ru-RU" sz="2200" b="1" dirty="0" err="1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флеш</a:t>
            </a: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-накопитель)</a:t>
            </a:r>
          </a:p>
          <a:p>
            <a:pPr marL="342900" indent="-342900" defTabSz="1028700" eaLnBrk="0" hangingPunct="0">
              <a:buFont typeface="Arial" panose="020B0604020202020204" pitchFamily="34" charset="0"/>
              <a:buChar char="•"/>
              <a:tabLst>
                <a:tab pos="130175" algn="l"/>
              </a:tabLst>
              <a:defRPr/>
            </a:pP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Файлы с ответами части 2 экзамена по ИНФ </a:t>
            </a:r>
            <a:endParaRPr lang="ru-RU" sz="2200" b="1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1028700" eaLnBrk="0" hangingPunct="0">
              <a:tabLst>
                <a:tab pos="130175" algn="l"/>
              </a:tabLst>
              <a:defRPr/>
            </a:pPr>
            <a:endParaRPr lang="ru-RU" sz="2200" b="1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19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7336C-CA96-448B-A604-D674CEA8565D}" type="slidenum">
              <a:rPr lang="ru-RU" altLang="ru-RU" smtClean="0">
                <a:cs typeface="Arial" charset="0"/>
              </a:rPr>
              <a:pPr/>
              <a:t>45</a:t>
            </a:fld>
            <a:endParaRPr lang="ru-RU" altLang="ru-RU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30120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Ведомости коррекции </a:t>
            </a:r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персональных </a:t>
            </a:r>
            <a:r>
              <a:rPr lang="ru-RU" b="1" i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данных </a:t>
            </a:r>
            <a:endParaRPr lang="ru-RU" b="1" i="1" dirty="0" smtClean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передаются районному </a:t>
            </a:r>
            <a:r>
              <a:rPr lang="ru-RU" b="1" i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координатору.</a:t>
            </a:r>
          </a:p>
        </p:txBody>
      </p:sp>
    </p:spTree>
    <p:extLst>
      <p:ext uri="{BB962C8B-B14F-4D97-AF65-F5344CB8AC3E}">
        <p14:creationId xmlns:p14="http://schemas.microsoft.com/office/powerpoint/2010/main" val="3639609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628" y="1048752"/>
            <a:ext cx="91113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ГИА 9. Формирование комплекта ЭМ для ПЕРЕДАЧИ В РЦОИ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>
          <a:xfrm rot="4623290">
            <a:off x="900907" y="1278242"/>
            <a:ext cx="1440161" cy="2450903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053307" y="1430642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205707" y="1583042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049205" y="3393905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201605" y="3546305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382729" y="3757116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5423563" y="1441298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бъект 9"/>
          <p:cNvSpPr txBox="1">
            <a:spLocks/>
          </p:cNvSpPr>
          <p:nvPr/>
        </p:nvSpPr>
        <p:spPr bwMode="auto">
          <a:xfrm>
            <a:off x="1134068" y="2285938"/>
            <a:ext cx="2429820" cy="92703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КИМ по аудиториям</a:t>
            </a:r>
          </a:p>
        </p:txBody>
      </p:sp>
      <p:sp>
        <p:nvSpPr>
          <p:cNvPr id="17" name="Объект 9"/>
          <p:cNvSpPr txBox="1">
            <a:spLocks/>
          </p:cNvSpPr>
          <p:nvPr/>
        </p:nvSpPr>
        <p:spPr bwMode="auto">
          <a:xfrm>
            <a:off x="1106850" y="5045258"/>
            <a:ext cx="2548599" cy="8640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Аудиторные пакеты с бланками</a:t>
            </a:r>
          </a:p>
        </p:txBody>
      </p:sp>
      <p:sp>
        <p:nvSpPr>
          <p:cNvPr id="18" name="Объект 9"/>
          <p:cNvSpPr txBox="1">
            <a:spLocks/>
          </p:cNvSpPr>
          <p:nvPr/>
        </p:nvSpPr>
        <p:spPr bwMode="auto">
          <a:xfrm>
            <a:off x="5603389" y="2147455"/>
            <a:ext cx="2493702" cy="6390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Пакет руководителя</a:t>
            </a:r>
          </a:p>
        </p:txBody>
      </p:sp>
      <p:pic>
        <p:nvPicPr>
          <p:cNvPr id="19" name="Рисунок 4"/>
          <p:cNvPicPr>
            <a:picLocks noChangeAspect="1" noChangeArrowheads="1"/>
          </p:cNvPicPr>
          <p:nvPr/>
        </p:nvPicPr>
        <p:blipFill>
          <a:blip r:embed="rId3"/>
          <a:srcRect l="5132" t="9218" r="3314" b="4810"/>
          <a:stretch>
            <a:fillRect/>
          </a:stretch>
        </p:blipFill>
        <p:spPr bwMode="auto">
          <a:xfrm>
            <a:off x="4467994" y="3293184"/>
            <a:ext cx="4218806" cy="316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896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628" y="1048752"/>
            <a:ext cx="91113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ГИА 9. Формирование комплекта ЭМ для ПЕРЕДАЧИ В РЦОИ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>
          <a:xfrm rot="4623290">
            <a:off x="900907" y="1278242"/>
            <a:ext cx="1440161" cy="2450903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053307" y="1430642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205707" y="1583042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049205" y="3393905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201605" y="3546305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1382729" y="3757116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1427" b="2854"/>
          <a:stretch/>
        </p:blipFill>
        <p:spPr bwMode="auto">
          <a:xfrm rot="4623290">
            <a:off x="5423563" y="1441298"/>
            <a:ext cx="1440161" cy="24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бъект 9"/>
          <p:cNvSpPr txBox="1">
            <a:spLocks/>
          </p:cNvSpPr>
          <p:nvPr/>
        </p:nvSpPr>
        <p:spPr bwMode="auto">
          <a:xfrm>
            <a:off x="1134068" y="2285938"/>
            <a:ext cx="2429820" cy="92703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КИМ по аудиториям</a:t>
            </a:r>
          </a:p>
        </p:txBody>
      </p:sp>
      <p:sp>
        <p:nvSpPr>
          <p:cNvPr id="17" name="Объект 9"/>
          <p:cNvSpPr txBox="1">
            <a:spLocks/>
          </p:cNvSpPr>
          <p:nvPr/>
        </p:nvSpPr>
        <p:spPr bwMode="auto">
          <a:xfrm>
            <a:off x="1106850" y="5045258"/>
            <a:ext cx="2548599" cy="8640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Аудиторные пакеты с бланками</a:t>
            </a:r>
          </a:p>
        </p:txBody>
      </p:sp>
      <p:sp>
        <p:nvSpPr>
          <p:cNvPr id="18" name="Объект 9"/>
          <p:cNvSpPr txBox="1">
            <a:spLocks/>
          </p:cNvSpPr>
          <p:nvPr/>
        </p:nvSpPr>
        <p:spPr bwMode="auto">
          <a:xfrm>
            <a:off x="5603389" y="2147455"/>
            <a:ext cx="2493702" cy="6390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6DA7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Пакет руководителя</a:t>
            </a:r>
          </a:p>
        </p:txBody>
      </p:sp>
      <p:pic>
        <p:nvPicPr>
          <p:cNvPr id="19" name="Рисунок 4"/>
          <p:cNvPicPr>
            <a:picLocks noChangeAspect="1" noChangeArrowheads="1"/>
          </p:cNvPicPr>
          <p:nvPr/>
        </p:nvPicPr>
        <p:blipFill>
          <a:blip r:embed="rId3"/>
          <a:srcRect l="5132" t="9218" r="3314" b="4810"/>
          <a:stretch>
            <a:fillRect/>
          </a:stretch>
        </p:blipFill>
        <p:spPr bwMode="auto">
          <a:xfrm>
            <a:off x="4467994" y="3293184"/>
            <a:ext cx="4218806" cy="316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627" y="3284374"/>
            <a:ext cx="1821260" cy="13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28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BE620C-D2B8-4386-834D-F595977A054A}" type="slidenum">
              <a:rPr lang="ru-RU" altLang="ru-RU" smtClean="0">
                <a:cs typeface="Arial" charset="0"/>
              </a:rPr>
              <a:pPr/>
              <a:t>48</a:t>
            </a:fld>
            <a:endParaRPr lang="ru-RU" altLang="ru-RU"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-3769" y="875169"/>
          <a:ext cx="7888138" cy="363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632463" y="4840780"/>
            <a:ext cx="5325296" cy="1470699"/>
            <a:chOff x="2375491" y="2326844"/>
            <a:chExt cx="5742473" cy="1585912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rot="5400000">
              <a:off x="4401860" y="300475"/>
              <a:ext cx="1585912" cy="5638650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556732" y="2372747"/>
              <a:ext cx="5561232" cy="1431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b="1" kern="12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Хранятся в ППЭ до 1 марта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8937" y="4627717"/>
            <a:ext cx="2463268" cy="1838374"/>
            <a:chOff x="257751" y="2081559"/>
            <a:chExt cx="2656237" cy="198239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7751" y="2081559"/>
              <a:ext cx="2656237" cy="1982390"/>
            </a:xfrm>
            <a:prstGeom prst="roundRect">
              <a:avLst/>
            </a:prstGeom>
            <a:solidFill>
              <a:srgbClr val="8440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41484"/>
                <a:satOff val="-8409"/>
                <a:lumOff val="462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6"/>
            <p:cNvSpPr/>
            <p:nvPr/>
          </p:nvSpPr>
          <p:spPr>
            <a:xfrm>
              <a:off x="354523" y="2178331"/>
              <a:ext cx="2462693" cy="1788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Аудиозаписи устных ответов</a:t>
              </a:r>
              <a:endParaRPr lang="ru-RU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734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Состав экзаменационных материалов </a:t>
            </a:r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ГИА9</a:t>
            </a:r>
            <a:endParaRPr lang="ru-RU" sz="20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835" y="1484785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Доставочные пакеты с КИМ (заданиями)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1484785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44208" y="1484784"/>
            <a:ext cx="2511163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02835" y="2204113"/>
            <a:ext cx="574137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Секьюрпак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 комплектами бланков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возвратные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– внутри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7" y="2204113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460242" y="2199579"/>
            <a:ext cx="2480307" cy="544534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1 на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аудиторию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4820" y="2961601"/>
            <a:ext cx="5788286" cy="51485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Защищенный пакет с документами ППЭ</a:t>
            </a:r>
          </a:p>
          <a:p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0854" y="2963928"/>
            <a:ext cx="523966" cy="5148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460242" y="2952072"/>
            <a:ext cx="2511160" cy="51485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5" name="Объект 9"/>
          <p:cNvSpPr txBox="1">
            <a:spLocks/>
          </p:cNvSpPr>
          <p:nvPr/>
        </p:nvSpPr>
        <p:spPr bwMode="auto">
          <a:xfrm>
            <a:off x="287524" y="3789040"/>
            <a:ext cx="8568952" cy="277294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Дополнительные бланки ответов (ДБО) №2 будут предоставлены ППОИ в электронном виде. </a:t>
            </a:r>
          </a:p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Решение о схеме передачи ДБО в ППЭ принимается на уровне района.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ДБО двусторонние.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939126"/>
            <a:ext cx="7931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Состав экзаменационных </a:t>
            </a:r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материалов ГИА9</a:t>
            </a:r>
            <a:endParaRPr lang="ru-RU" sz="20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6" y="1600200"/>
            <a:ext cx="1884388" cy="1828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08249"/>
            <a:ext cx="1884388" cy="18284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21" y="1608249"/>
            <a:ext cx="1884388" cy="1828445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83568" y="2285938"/>
            <a:ext cx="1522512" cy="63900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КИМ (задания)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 bwMode="auto">
          <a:xfrm>
            <a:off x="3194924" y="2253246"/>
            <a:ext cx="2548599" cy="8640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Аудиторный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пакет с бланками и формами</a:t>
            </a:r>
          </a:p>
        </p:txBody>
      </p:sp>
      <p:sp>
        <p:nvSpPr>
          <p:cNvPr id="12" name="Объект 9"/>
          <p:cNvSpPr txBox="1">
            <a:spLocks/>
          </p:cNvSpPr>
          <p:nvPr/>
        </p:nvSpPr>
        <p:spPr bwMode="auto">
          <a:xfrm>
            <a:off x="6193098" y="2285938"/>
            <a:ext cx="2493702" cy="6390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Пакет руководителя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1492" y="3868839"/>
            <a:ext cx="1884388" cy="1828445"/>
          </a:xfrm>
          <a:prstGeom prst="rect">
            <a:avLst/>
          </a:prstGeom>
        </p:spPr>
      </p:pic>
      <p:sp>
        <p:nvSpPr>
          <p:cNvPr id="14" name="Объект 9"/>
          <p:cNvSpPr txBox="1">
            <a:spLocks/>
          </p:cNvSpPr>
          <p:nvPr/>
        </p:nvSpPr>
        <p:spPr bwMode="auto">
          <a:xfrm>
            <a:off x="828980" y="5157192"/>
            <a:ext cx="3716793" cy="9034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для упаковки бланков ответов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5102" y="3854872"/>
            <a:ext cx="1884388" cy="1828445"/>
          </a:xfrm>
          <a:prstGeom prst="rect">
            <a:avLst/>
          </a:prstGeom>
        </p:spPr>
      </p:pic>
      <p:sp>
        <p:nvSpPr>
          <p:cNvPr id="17" name="Объект 9"/>
          <p:cNvSpPr txBox="1">
            <a:spLocks/>
          </p:cNvSpPr>
          <p:nvPr/>
        </p:nvSpPr>
        <p:spPr bwMode="auto">
          <a:xfrm>
            <a:off x="5358899" y="5259573"/>
            <a:ext cx="3716793" cy="9034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для упаковки пакета руководителя</a:t>
            </a:r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6839536" y="3410085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>
            <a:off x="3861199" y="3427725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55638" y="2068513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Получить </a:t>
            </a:r>
            <a:r>
              <a:rPr lang="ru-RU" b="1" dirty="0" smtClean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 ЭМ</a:t>
            </a:r>
            <a:endParaRPr lang="ru-RU" b="1" dirty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3513" y="2068513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5638" y="5589588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Контролировать вход участников в ППЭ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3513" y="5589588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5638" y="3260725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Передать ЭМ в штабе ППЭ руководителю ППЭ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3513" y="3260725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5638" y="4452938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Присутствовать на инструктаже организаторов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63513" y="4452938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108076"/>
            <a:ext cx="4860032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0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ДЕЙСТВИЯ ЧЛЕНА ГЭК</a:t>
            </a:r>
          </a:p>
        </p:txBody>
      </p:sp>
      <p:sp>
        <p:nvSpPr>
          <p:cNvPr id="14" name="Номер слайда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C7BC0F75-A307-4A1C-81E2-308F9718EB0A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964615"/>
              </p:ext>
            </p:extLst>
          </p:nvPr>
        </p:nvGraphicFramePr>
        <p:xfrm>
          <a:off x="6141584" y="1660525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Acrobat Document" r:id="rId4" imgW="5667334" imgH="8019987" progId="AcroExch.Document.DC">
                  <p:embed/>
                </p:oleObj>
              </mc:Choice>
              <mc:Fallback>
                <p:oleObj name="Acrobat Document" r:id="rId4" imgW="5667334" imgH="801998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1584" y="1660525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92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22537" y="1201555"/>
            <a:ext cx="7097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ДЕЙСТВИЯ РУКОВОДИТЕЛЯ В ДЕНЬ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90824"/>
            <a:ext cx="376039" cy="352375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3308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Не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позднее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8.00 назначить</a:t>
            </a:r>
            <a:r>
              <a:rPr lang="ru-RU" sz="1600" b="1" dirty="0" smtClean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ответственного за регистрацию лиц, привлекаемых к проведению ГИА 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ППЭ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534" y="2997676"/>
            <a:ext cx="7866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 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Оформить акт приема-передачи ЭМ (форма ППЭ-14)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149285"/>
            <a:ext cx="376039" cy="352375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986126"/>
            <a:ext cx="376039" cy="352375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9" y="2588153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Получить от члена ГЭК ЭМ, пересчитать и проверить целостность упаковки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0" y="3370227"/>
            <a:ext cx="376039" cy="352375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0" y="3787755"/>
            <a:ext cx="376039" cy="352375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368" y="4304525"/>
            <a:ext cx="376039" cy="352375"/>
          </a:xfrm>
          <a:prstGeom prst="rect">
            <a:avLst/>
          </a:prstGeom>
          <a:solidFill>
            <a:srgbClr val="663300"/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274" y="3338501"/>
            <a:ext cx="6102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Вскрыть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секьюрпак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руководителя ППЭ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3671554"/>
            <a:ext cx="8006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Обеспечить регистрацию назначенных в данный ППЭ организаторов, которые не позднее, чем 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8:15,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должны явиться в ППЭ (форма ППЭ-07)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2382" y="4218439"/>
            <a:ext cx="7571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Провести инструктаж по процедуре проведения экзамена для работников ППЭ не ранее 8:15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3274" y="4737874"/>
            <a:ext cx="8147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Распределить организаторов вне аудиторий по ППЭ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форма ППЭ-07)</a:t>
            </a:r>
          </a:p>
          <a:p>
            <a:pPr>
              <a:defRPr/>
            </a:pPr>
            <a:endParaRPr lang="ru-RU" sz="1600" b="1" dirty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0537" y="4803214"/>
            <a:ext cx="376039" cy="352375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0536" y="5325268"/>
            <a:ext cx="365013" cy="412244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1872" y="5253594"/>
            <a:ext cx="8118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Распределить организаторов по аудиториям ППЭ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форма ППЭ-07)</a:t>
            </a:r>
          </a:p>
          <a:p>
            <a:pPr>
              <a:defRPr/>
            </a:pPr>
            <a:endParaRPr lang="ru-RU" sz="1600" b="1" dirty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8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04" y="903443"/>
            <a:ext cx="8697144" cy="609616"/>
          </a:xfrm>
        </p:spPr>
        <p:txBody>
          <a:bodyPr>
            <a:normAutofit/>
          </a:bodyPr>
          <a:lstStyle/>
          <a:p>
            <a:r>
              <a:rPr lang="ru-RU" alt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информационная </a:t>
            </a:r>
            <a:r>
              <a:rPr lang="ru-RU" altLang="ru-RU" sz="20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безопасность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197" y="1422445"/>
            <a:ext cx="8831803" cy="1073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ЗАПРЕЩАЕТСЯ</a:t>
            </a:r>
            <a:endParaRPr lang="ru-RU" sz="1024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Иметь при себе и использовать средства </a:t>
            </a:r>
            <a:r>
              <a:rPr lang="ru-RU" sz="1593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связи (кроме штаба ППЭ по служебной необходимости определенным категориям работников), </a:t>
            </a:r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электронно-вычислительную технику, фото, аудио и видеоаппаратуру, и иные средства передачи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32674" y="2679474"/>
            <a:ext cx="5830938" cy="23511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93" b="1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1593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аходиться в ППЭ в случае несоответствия требованиям Порядка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93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выносить </a:t>
            </a:r>
            <a:r>
              <a:rPr lang="ru-RU" sz="1593" b="1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 аудиторий и ППЭ экзаменационные материалы </a:t>
            </a:r>
            <a:r>
              <a:rPr lang="ru-RU" sz="1593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бумажных </a:t>
            </a:r>
            <a:r>
              <a:rPr lang="ru-RU" sz="1593" b="1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или электронных носителях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93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фотографировать </a:t>
            </a:r>
            <a:r>
              <a:rPr lang="ru-RU" sz="1593" b="1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КИМ  и бланки </a:t>
            </a:r>
            <a:r>
              <a:rPr lang="ru-RU" sz="1593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93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оказывать содействие участникам ГИА</a:t>
            </a:r>
            <a:endParaRPr lang="ru-RU" sz="1593" b="1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97670"/>
            <a:ext cx="1514552" cy="1131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608" y="3697670"/>
            <a:ext cx="1429540" cy="1176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630" y="3855054"/>
            <a:ext cx="1144805" cy="862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630" y="3894688"/>
            <a:ext cx="1065208" cy="822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8438" y="3796179"/>
            <a:ext cx="1317110" cy="10195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3609" y="3726686"/>
            <a:ext cx="1317110" cy="110218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043608" y="5544548"/>
            <a:ext cx="6874204" cy="596868"/>
          </a:xfrm>
          <a:prstGeom prst="roundRect">
            <a:avLst/>
          </a:prstGeom>
          <a:solidFill>
            <a:srgbClr val="187911"/>
          </a:solidFill>
          <a:ln>
            <a:solidFill>
              <a:srgbClr val="18791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Федеральный закон от 30 декабря 2001 г. № </a:t>
            </a:r>
            <a:r>
              <a:rPr lang="ru-RU" sz="1366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195 </a:t>
            </a:r>
            <a:r>
              <a:rPr lang="ru-RU" sz="1366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(Редакция от 25.12.2023)</a:t>
            </a:r>
          </a:p>
          <a:p>
            <a:pPr algn="ctr"/>
            <a:r>
              <a:rPr lang="ru-RU" sz="1366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«Кодекс Российской Федерации об административных  правонарушениях»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68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38290</TotalTime>
  <Words>2752</Words>
  <Application>Microsoft Office PowerPoint</Application>
  <PresentationFormat>Экран (4:3)</PresentationFormat>
  <Paragraphs>494</Paragraphs>
  <Slides>48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</vt:lpstr>
      <vt:lpstr>Times New Roman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рабочем столе участника</vt:lpstr>
      <vt:lpstr>Презентация PowerPoint</vt:lpstr>
      <vt:lpstr>Презентация PowerPoint</vt:lpstr>
      <vt:lpstr>Презентация PowerPoint</vt:lpstr>
      <vt:lpstr>Продолжительность ГВЭ-9 в Письменной форме</vt:lpstr>
      <vt:lpstr>Продолжительность подготовки к ответу на ГВЭ-9  в устной форме</vt:lpstr>
      <vt:lpstr>Презентация PowerPoint</vt:lpstr>
      <vt:lpstr>ПРОВЕДЕНИЕ ГВЭ9 В УСТНОЙ ФОРМЕ</vt:lpstr>
      <vt:lpstr>ПРОВЕДЕНИЕ ГВЭ9 В УСТНОЙ ФОРМЕ</vt:lpstr>
      <vt:lpstr>Проведение экзамена по  русскому языку</vt:lpstr>
      <vt:lpstr>Выбор формы при подаче заявления</vt:lpstr>
      <vt:lpstr>Проведение экзамена: особенности проведения ГВЭ-9  (сжатое изложение)</vt:lpstr>
      <vt:lpstr>Презентация PowerPoint</vt:lpstr>
      <vt:lpstr>Проведение экзамена: особенности проведения ГВЭ (математика)</vt:lpstr>
      <vt:lpstr>Презентация PowerPoint</vt:lpstr>
      <vt:lpstr>Проведение экзамена по литературе</vt:lpstr>
      <vt:lpstr>ЛИТЕРАТУРА. ПОДГОТОВКА АУДИТОРИИ</vt:lpstr>
      <vt:lpstr>ГЕОГРАФИЯ. СПРАВОЧНЫЕ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ПРОВЕДЕНИЯ ЭКЗАМЕНА. Действия организатора </vt:lpstr>
      <vt:lpstr>ДЕЙСТВИЯ ОРГАНИЗАТОРА</vt:lpstr>
      <vt:lpstr>Презентация PowerPoint</vt:lpstr>
      <vt:lpstr>Презентация PowerPoint</vt:lpstr>
      <vt:lpstr>Презентация PowerPoint</vt:lpstr>
      <vt:lpstr>ДЕЙСТВИЯ ОРГАНИЗАТОРА</vt:lpstr>
      <vt:lpstr>Презентация PowerPoint</vt:lpstr>
      <vt:lpstr>Презентация PowerPoint</vt:lpstr>
      <vt:lpstr>Презентация PowerPoint</vt:lpstr>
      <vt:lpstr>ГИА 9. Формирование комплекта ЭМ для ПЕРЕДАЧИ В РЦОИ</vt:lpstr>
      <vt:lpstr>ГИА 9. Формирование комплекта ЭМ для ПЕРЕДАЧИ В РЦОИ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Мария Яковлева</cp:lastModifiedBy>
  <cp:revision>946</cp:revision>
  <cp:lastPrinted>2023-02-17T10:45:26Z</cp:lastPrinted>
  <dcterms:created xsi:type="dcterms:W3CDTF">2009-04-24T07:03:57Z</dcterms:created>
  <dcterms:modified xsi:type="dcterms:W3CDTF">2024-02-22T10:18:07Z</dcterms:modified>
</cp:coreProperties>
</file>