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60"/>
  </p:notesMasterIdLst>
  <p:sldIdLst>
    <p:sldId id="257" r:id="rId3"/>
    <p:sldId id="258" r:id="rId4"/>
    <p:sldId id="259" r:id="rId5"/>
    <p:sldId id="260" r:id="rId6"/>
    <p:sldId id="290" r:id="rId7"/>
    <p:sldId id="288" r:id="rId8"/>
    <p:sldId id="289" r:id="rId9"/>
    <p:sldId id="261" r:id="rId10"/>
    <p:sldId id="262" r:id="rId11"/>
    <p:sldId id="318" r:id="rId12"/>
    <p:sldId id="291" r:id="rId13"/>
    <p:sldId id="265" r:id="rId14"/>
    <p:sldId id="310" r:id="rId15"/>
    <p:sldId id="292" r:id="rId16"/>
    <p:sldId id="315" r:id="rId17"/>
    <p:sldId id="293" r:id="rId18"/>
    <p:sldId id="295" r:id="rId19"/>
    <p:sldId id="294" r:id="rId20"/>
    <p:sldId id="311" r:id="rId21"/>
    <p:sldId id="296" r:id="rId22"/>
    <p:sldId id="266" r:id="rId23"/>
    <p:sldId id="299" r:id="rId24"/>
    <p:sldId id="300" r:id="rId25"/>
    <p:sldId id="312" r:id="rId26"/>
    <p:sldId id="314" r:id="rId27"/>
    <p:sldId id="313" r:id="rId28"/>
    <p:sldId id="301" r:id="rId29"/>
    <p:sldId id="267" r:id="rId30"/>
    <p:sldId id="268" r:id="rId31"/>
    <p:sldId id="269" r:id="rId32"/>
    <p:sldId id="302" r:id="rId33"/>
    <p:sldId id="305" r:id="rId34"/>
    <p:sldId id="306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317" r:id="rId46"/>
    <p:sldId id="303" r:id="rId47"/>
    <p:sldId id="316" r:id="rId48"/>
    <p:sldId id="281" r:id="rId49"/>
    <p:sldId id="282" r:id="rId50"/>
    <p:sldId id="283" r:id="rId51"/>
    <p:sldId id="304" r:id="rId52"/>
    <p:sldId id="284" r:id="rId53"/>
    <p:sldId id="285" r:id="rId54"/>
    <p:sldId id="286" r:id="rId55"/>
    <p:sldId id="307" r:id="rId56"/>
    <p:sldId id="308" r:id="rId57"/>
    <p:sldId id="309" r:id="rId58"/>
    <p:sldId id="28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0AA9C-7659-4225-8E9F-1E6BA5F806CA}" type="datetimeFigureOut">
              <a:rPr lang="ru-RU" smtClean="0"/>
              <a:pPr/>
              <a:t>09.04.2015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BB859-C61F-4686-94D6-AD7500AD66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763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0221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2262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398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1878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383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5746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05AC9E-3451-4415-A084-28BE318C904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001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8640-D7F8-4342-A4D6-03B364B413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841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76B-8DCC-4B8A-A11A-4FD1DCB920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40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8A32-C4E5-4C36-A20F-CE0A864066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627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582D-4FCC-45A1-A49A-6EC483C7F7A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6C01-97FF-48E3-A687-5400229C65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916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6AFE1-02CC-4BB0-9CA4-5F66CA6925F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8FB4B-5FD3-40BB-8874-80F076A16E1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4930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7D0BC-9E82-40DB-A700-4BEBC5F01A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8668-3972-4A9F-A7AB-FE46831E9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992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5028-A6D7-41A9-B965-A85BA61103D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78024-DCA9-4C2D-A734-3E0A6E83C4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3649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C391-84B0-48A7-9A6B-FD9484B147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0735-7DEA-43F4-BF53-E385B03E5B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691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3BEE-8565-4315-921A-822E7A289D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EB39-ED32-4BFA-90E3-C7784769DF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2480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C6D71-75CD-47CD-BB3D-1D0ED452F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40F5E-53D3-4EAC-80AC-43FC2BCE46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1176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22CB-279E-4C05-90E8-34DD037C47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66AC-0F80-43C0-A231-D3029899B9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29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90E64-EAA6-4344-8EB8-66964B61236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099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7D16-C179-4FA8-A1C7-176715A8BC7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E2CD1-ABD1-496D-B192-BBA9364C1C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3605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D865-E913-4DBE-9CEA-638F0F36DF9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CB673-D7CA-4E0B-B305-CB217F432E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3759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56EC-48E0-4F93-9E3A-E7B3DE153C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A20F0-0CFC-42C1-8DA3-24EC36FE2B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5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37AA1-298A-4F15-BBA9-0326AA0115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41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AF5FC-2FB8-4F30-871B-1E914F361EB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486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89968-6C2A-4EE7-80F8-96F5DE7F140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267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C077B-2F7B-42DF-B8AC-C4F8D8445F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6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4342-774F-47FF-AD99-1ADE6D5568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6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B228-27CD-408D-9FB7-7FE1A41EFD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9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79958-79EC-494D-B200-D4DE2C55396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225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DAF561-6E83-4C8B-A3B1-9E40189B7B7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14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FAFD78-CBF4-43BE-816E-B1FB35436493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09.04.2015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1FAD40-1A3E-4484-8C8B-1B64D15C7D35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138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68760"/>
            <a:ext cx="777240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</a:t>
            </a:r>
            <a:r>
              <a:rPr lang="ru-RU" dirty="0"/>
              <a:t>единого государственного экзамена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/>
              <a:t>иностранным языкам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компонентом в устной форме</a:t>
            </a:r>
          </a:p>
        </p:txBody>
      </p:sp>
    </p:spTree>
    <p:extLst>
      <p:ext uri="{BB962C8B-B14F-4D97-AF65-F5344CB8AC3E}">
        <p14:creationId xmlns="" xmlns:p14="http://schemas.microsoft.com/office/powerpoint/2010/main" val="184852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Конфигурации аудиторий проведения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39070"/>
            <a:ext cx="4232526" cy="280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40788"/>
            <a:ext cx="4222998" cy="28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224164"/>
            <a:ext cx="7603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Участников необходимо сажать вдоль длинных стен в шахматном порядке </a:t>
            </a:r>
          </a:p>
          <a:p>
            <a:r>
              <a:rPr lang="ru-RU" dirty="0" smtClean="0"/>
              <a:t>с максимальным равномерным шагом не менее </a:t>
            </a:r>
            <a:r>
              <a:rPr lang="ru-RU" smtClean="0"/>
              <a:t>5 метров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Перемещение участников</a:t>
            </a:r>
          </a:p>
          <a:p>
            <a:pPr marL="0" indent="0"/>
            <a:r>
              <a:rPr lang="ru-RU" dirty="0" smtClean="0"/>
              <a:t> </a:t>
            </a:r>
            <a:r>
              <a:rPr lang="ru-RU" sz="2800" dirty="0" smtClean="0"/>
              <a:t>организаторы по перемещению (</a:t>
            </a:r>
            <a:r>
              <a:rPr lang="ru-RU" sz="2800" dirty="0" smtClean="0">
                <a:solidFill>
                  <a:srgbClr val="FF0000"/>
                </a:solidFill>
              </a:rPr>
              <a:t>1 на каждую аудиторию проведения</a:t>
            </a:r>
            <a:r>
              <a:rPr lang="ru-RU" sz="2800" dirty="0" smtClean="0"/>
              <a:t>)</a:t>
            </a:r>
            <a:endParaRPr lang="ru-RU" sz="2800" dirty="0"/>
          </a:p>
          <a:p>
            <a:r>
              <a:rPr lang="ru-RU" sz="2800" dirty="0" smtClean="0"/>
              <a:t>из </a:t>
            </a:r>
            <a:r>
              <a:rPr lang="ru-RU" sz="2800" dirty="0"/>
              <a:t>аудиторий подготовки в аудиторию проведения участники заходят группами по количеству рабочих мест участников в аудитории, при этом следующая группа участников заходит в аудиторию проведения только после того, как сдачу экзамена завершили все участники из предыдущей группы</a:t>
            </a:r>
            <a:endParaRPr lang="ru-RU" sz="28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0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проведению </a:t>
            </a:r>
            <a:br>
              <a:rPr lang="ru-RU" dirty="0" smtClean="0"/>
            </a:br>
            <a:r>
              <a:rPr lang="ru-RU" dirty="0" smtClean="0"/>
              <a:t>устной части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3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Технический специалист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за 4-5 дней до проведения экзамена</a:t>
            </a:r>
          </a:p>
          <a:p>
            <a:pPr>
              <a:buNone/>
            </a:pPr>
            <a:r>
              <a:rPr lang="ru-RU" sz="2000" dirty="0" smtClean="0"/>
              <a:t>должен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получить из РЦОИ следующие материалы:</a:t>
            </a:r>
          </a:p>
          <a:p>
            <a:r>
              <a:rPr lang="ru-RU" sz="2000" dirty="0" smtClean="0"/>
              <a:t>дистрибутив ПО рабочего места участника ЕГЭ;</a:t>
            </a:r>
          </a:p>
          <a:p>
            <a:r>
              <a:rPr lang="ru-RU" sz="2000" dirty="0" smtClean="0"/>
              <a:t>дистрибутив ПО для авторизации на федеральном портале;</a:t>
            </a: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1214422"/>
            <a:ext cx="8858312" cy="5500726"/>
          </a:xfrm>
        </p:spPr>
        <p:txBody>
          <a:bodyPr>
            <a:normAutofit fontScale="70000" lnSpcReduction="20000"/>
          </a:bodyPr>
          <a:lstStyle/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Технический специалист</a:t>
            </a:r>
            <a:r>
              <a:rPr lang="ru-RU" sz="2900" dirty="0" smtClean="0"/>
              <a:t> </a:t>
            </a:r>
            <a:r>
              <a:rPr lang="ru-RU" sz="2900" b="1" dirty="0" smtClean="0">
                <a:solidFill>
                  <a:srgbClr val="FF0000"/>
                </a:solidFill>
              </a:rPr>
              <a:t>за 2 дня до проведения экзамена</a:t>
            </a:r>
          </a:p>
          <a:p>
            <a:pPr lvl="0"/>
            <a:r>
              <a:rPr lang="ru-RU" dirty="0" smtClean="0"/>
              <a:t> проверяет соответствие технического оснащения рабочих станций в аудиториях проведения и штабе ППЭ предъявляемым минимальным требованиям,</a:t>
            </a:r>
          </a:p>
          <a:p>
            <a:pPr lvl="0"/>
            <a:r>
              <a:rPr lang="ru-RU" dirty="0" smtClean="0"/>
              <a:t>оснащает рабочие места участников в аудиториях проведения гарнитурами: закрытыми наушниками с микрофоном,</a:t>
            </a:r>
          </a:p>
          <a:p>
            <a:pPr lvl="0"/>
            <a:r>
              <a:rPr lang="ru-RU" dirty="0" smtClean="0"/>
              <a:t>устанавливает на рабочей станции в штабе ППЭ ПО «Станция авторизации на специализированном Федеральном портале» для скачивания ключа доступа к КИМ,</a:t>
            </a:r>
          </a:p>
          <a:p>
            <a:pPr lvl="0"/>
            <a:r>
              <a:rPr lang="ru-RU" dirty="0" smtClean="0"/>
              <a:t>проверяет наличие соединения со специализированным Федеральным порталом на рабочей станции в штабе ППЭ,</a:t>
            </a:r>
          </a:p>
          <a:p>
            <a:pPr lvl="0"/>
            <a:r>
              <a:rPr lang="ru-RU" dirty="0" smtClean="0"/>
              <a:t>устанавливает ПО «Станция записи ответов» в аудиториях проведения,</a:t>
            </a:r>
          </a:p>
          <a:p>
            <a:pPr lvl="0"/>
            <a:r>
              <a:rPr lang="ru-RU" dirty="0" smtClean="0"/>
              <a:t>проверяет качество аудиозаписи на всех рабочих местах участников,</a:t>
            </a:r>
          </a:p>
          <a:p>
            <a:pPr lvl="0"/>
            <a:r>
              <a:rPr lang="ru-RU" dirty="0" smtClean="0"/>
              <a:t>проверяет качество отображения демонстрационных электронных КИМ на всех рабочих местах участников</a:t>
            </a:r>
          </a:p>
          <a:p>
            <a:pPr lvl="0"/>
            <a:r>
              <a:rPr lang="ru-RU" dirty="0" smtClean="0"/>
              <a:t>готовит  дополнительное оборудование (</a:t>
            </a:r>
            <a:r>
              <a:rPr lang="ru-RU" dirty="0" err="1" smtClean="0"/>
              <a:t>флеш-накопители</a:t>
            </a:r>
            <a:r>
              <a:rPr lang="ru-RU" dirty="0" smtClean="0"/>
              <a:t>, USB-модем , принтер)</a:t>
            </a:r>
          </a:p>
          <a:p>
            <a:pPr marL="457200" lvl="2" indent="-457200"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Технический специалист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за 1 день до проведения экзамена</a:t>
            </a:r>
          </a:p>
          <a:p>
            <a:pPr>
              <a:buNone/>
            </a:pPr>
            <a:r>
              <a:rPr lang="ru-RU" sz="2000" dirty="0" smtClean="0"/>
              <a:t>совместно с членами ГЭК и руководителем ППЭ должен провести контроль готовности ППЭ к проведению экзамена, в том числе:</a:t>
            </a:r>
          </a:p>
          <a:p>
            <a:r>
              <a:rPr lang="ru-RU" sz="2000" dirty="0" smtClean="0"/>
              <a:t>проверить средства криптозащиты в штабе ППЭ и провести тестовую авторизацию на специализированном федеральном портале с использованием персональной ЭП члена ГЭК;</a:t>
            </a:r>
          </a:p>
          <a:p>
            <a:r>
              <a:rPr lang="ru-RU" sz="2000" dirty="0" smtClean="0"/>
              <a:t>проверить средства криптозащиты с использованием  персональной ЭП члена ГЭК на всех рабочих местах участников ЕГЭ в каждой аудитории проведения;</a:t>
            </a:r>
          </a:p>
          <a:p>
            <a:r>
              <a:rPr lang="ru-RU" sz="2000" dirty="0" smtClean="0"/>
              <a:t>провести контроль качества отображения электронных КИМ на всех рабочих местах участников ЕГЭ в каждой аудитории проведения;</a:t>
            </a:r>
          </a:p>
          <a:p>
            <a:r>
              <a:rPr lang="ru-RU" sz="2000" dirty="0" smtClean="0"/>
              <a:t>провести тестовую авторизацию персональной ЭП члена ГЭК на федеральном портале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457200" lvl="2" indent="-457200">
              <a:buNone/>
            </a:pPr>
            <a:r>
              <a:rPr lang="ru-RU" dirty="0" smtClean="0"/>
              <a:t> 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Члены ГЭК за 1 день до проведения экзамена должны</a:t>
            </a:r>
          </a:p>
          <a:p>
            <a:pPr marL="457200" lvl="2" indent="-457200"/>
            <a:r>
              <a:rPr lang="ru-RU" dirty="0" smtClean="0"/>
              <a:t>получить в РЦОИ </a:t>
            </a:r>
            <a:r>
              <a:rPr lang="ru-RU" dirty="0" err="1" smtClean="0"/>
              <a:t>токены</a:t>
            </a:r>
            <a:r>
              <a:rPr lang="ru-RU" dirty="0" smtClean="0"/>
              <a:t> с персональной ЭП</a:t>
            </a:r>
          </a:p>
          <a:p>
            <a:pPr marL="457200" lvl="2" indent="-457200"/>
            <a:r>
              <a:rPr lang="ru-RU" dirty="0" smtClean="0"/>
              <a:t>приехать в ППЭ</a:t>
            </a:r>
          </a:p>
          <a:p>
            <a:pPr marL="457200" lvl="2" indent="-457200"/>
            <a:r>
              <a:rPr lang="ru-RU" dirty="0" smtClean="0"/>
              <a:t>совместно с руководителем ППЭ и техническим специалистом провести контроль готовности ППЭ к проведению экзамена</a:t>
            </a:r>
          </a:p>
          <a:p>
            <a:pPr marL="457200" lvl="2" indent="-457200"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500726"/>
          </a:xfrm>
        </p:spPr>
        <p:txBody>
          <a:bodyPr>
            <a:normAutofit fontScale="55000" lnSpcReduction="20000"/>
          </a:bodyPr>
          <a:lstStyle/>
          <a:p>
            <a:pPr marL="457200" lvl="2" indent="-457200">
              <a:buNone/>
            </a:pPr>
            <a:r>
              <a:rPr lang="ru-RU" dirty="0" smtClean="0"/>
              <a:t>  </a:t>
            </a:r>
            <a:r>
              <a:rPr lang="ru-RU" sz="3800" b="1" dirty="0" smtClean="0">
                <a:solidFill>
                  <a:srgbClr val="FF0000"/>
                </a:solidFill>
              </a:rPr>
              <a:t>Руководитель ППЭ готовит </a:t>
            </a:r>
          </a:p>
          <a:p>
            <a:pPr marL="457200" lvl="2" indent="-457200"/>
            <a:r>
              <a:rPr lang="ru-RU" sz="3200" dirty="0" smtClean="0"/>
              <a:t>инструкции для сотрудников, участников экзамена</a:t>
            </a:r>
          </a:p>
          <a:p>
            <a:pPr marL="457200" lvl="2" indent="-457200"/>
            <a:r>
              <a:rPr lang="ru-RU" sz="3200" dirty="0" smtClean="0"/>
              <a:t>формы ППЭ: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3300" dirty="0" smtClean="0"/>
              <a:t>«ППЭ-01-01-У Протокол технической готовности ППЭ к экзамену в устной форме» </a:t>
            </a:r>
          </a:p>
          <a:p>
            <a:pPr>
              <a:buFont typeface="Wingdings" pitchFamily="2" charset="2"/>
              <a:buChar char="Ø"/>
            </a:pPr>
            <a:r>
              <a:rPr lang="ru-RU" sz="3300" dirty="0" smtClean="0"/>
              <a:t>«ППЭ-14-02-У Ведомость выдачи и возврата экзаменационных материалов по аудиториям ППЭ по иностранным языкам в устной форме» </a:t>
            </a:r>
          </a:p>
          <a:p>
            <a:pPr>
              <a:buFont typeface="Wingdings" pitchFamily="2" charset="2"/>
              <a:buChar char="Ø"/>
            </a:pPr>
            <a:r>
              <a:rPr lang="ru-RU" sz="3300" dirty="0" smtClean="0"/>
              <a:t>«ППЭ-12-02 Ведомость коррекции персональных данных участников ЕГЭ в аудитории»</a:t>
            </a:r>
          </a:p>
          <a:p>
            <a:pPr marL="457200" lvl="2" indent="-457200">
              <a:buFont typeface="Wingdings" pitchFamily="2" charset="2"/>
              <a:buChar char="Ø"/>
            </a:pPr>
            <a:r>
              <a:rPr lang="ru-RU" sz="3300" dirty="0" smtClean="0"/>
              <a:t>«ППЭ-10» Отчет члена Государственной экзаменационной комиссии в ППЭ</a:t>
            </a:r>
          </a:p>
          <a:p>
            <a:pPr marL="457200" lvl="2" indent="-457200">
              <a:buFont typeface="Wingdings" pitchFamily="2" charset="2"/>
              <a:buChar char="Ø"/>
            </a:pPr>
            <a:r>
              <a:rPr lang="ru-RU" sz="3300" dirty="0" smtClean="0"/>
              <a:t>«ППЭ-02» Бланк апелляции о нарушении установленного порядка проведения ЕГЭ</a:t>
            </a:r>
          </a:p>
          <a:p>
            <a:pPr marL="457200" lvl="2" indent="-457200">
              <a:buFont typeface="Wingdings" pitchFamily="2" charset="2"/>
              <a:buChar char="Ø"/>
            </a:pPr>
            <a:r>
              <a:rPr lang="ru-RU" sz="3300" dirty="0" smtClean="0"/>
              <a:t>«ППЭ-03 Протокол рассмотрения апелляции о нарушении установленного порядка проведения ЕГЭ»</a:t>
            </a:r>
          </a:p>
          <a:p>
            <a:pPr marL="457200" lvl="2" indent="-457200">
              <a:buFont typeface="Wingdings" pitchFamily="2" charset="2"/>
              <a:buChar char="Ø"/>
            </a:pPr>
            <a:r>
              <a:rPr lang="ru-RU" sz="3300" dirty="0" smtClean="0"/>
              <a:t>«ППЭ-21 Акт об удалении участника ГИА»</a:t>
            </a:r>
          </a:p>
          <a:p>
            <a:pPr marL="457200" lvl="2" indent="-457200">
              <a:buFont typeface="Wingdings" pitchFamily="2" charset="2"/>
              <a:buChar char="Ø"/>
            </a:pPr>
            <a:r>
              <a:rPr lang="ru-RU" sz="3300" dirty="0" smtClean="0"/>
              <a:t>«ППЭ-22 Акт о досрочном завершении экзамена»</a:t>
            </a:r>
          </a:p>
          <a:p>
            <a:pPr marL="457200" lvl="2" indent="-457200">
              <a:buFont typeface="Wingdings" pitchFamily="2" charset="2"/>
              <a:buChar char="Ø"/>
            </a:pPr>
            <a:endParaRPr lang="ru-RU" sz="3300" dirty="0" smtClean="0"/>
          </a:p>
          <a:p>
            <a:pPr marL="457200" lvl="2" indent="-457200"/>
            <a:endParaRPr lang="ru-RU" sz="3300" dirty="0" smtClean="0"/>
          </a:p>
          <a:p>
            <a:pPr marL="457200" lvl="2" indent="-457200"/>
            <a:endParaRPr lang="ru-RU" sz="3300" dirty="0" smtClean="0"/>
          </a:p>
          <a:p>
            <a:pPr marL="457200" lvl="2" indent="-457200">
              <a:buNone/>
            </a:pPr>
            <a:endParaRPr lang="ru-RU" dirty="0" smtClean="0"/>
          </a:p>
          <a:p>
            <a:pPr marL="457200" lvl="2" indent="-457200">
              <a:buNone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472518" cy="4713387"/>
          </a:xfrm>
        </p:spPr>
        <p:txBody>
          <a:bodyPr>
            <a:normAutofit/>
          </a:bodyPr>
          <a:lstStyle/>
          <a:p>
            <a:pPr marL="457200" lvl="2" indent="-45720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Член ГЭК совместно с техническим специалистом и руководителем ППЭ </a:t>
            </a:r>
            <a:r>
              <a:rPr lang="ru-RU" dirty="0" smtClean="0"/>
              <a:t> за день до проведения экзамена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оформляют«ППЭ-01-01-У Протокол технической готовности ППЭ к экзамену в устной форме»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</a:t>
            </a: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мероприятия</a:t>
            </a:r>
            <a:endParaRPr lang="ru-RU" sz="22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443" t="17836" r="32977" b="22445"/>
          <a:stretch>
            <a:fillRect/>
          </a:stretch>
        </p:blipFill>
        <p:spPr bwMode="auto">
          <a:xfrm>
            <a:off x="1357290" y="1071546"/>
            <a:ext cx="642942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Ключевые особенности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73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Член ГЭК</a:t>
            </a:r>
            <a:r>
              <a:rPr lang="ru-RU" dirty="0" smtClean="0"/>
              <a:t>. Не позже,  чем за </a:t>
            </a:r>
            <a:r>
              <a:rPr lang="ru-RU" dirty="0"/>
              <a:t>2 часа до начала </a:t>
            </a:r>
            <a:r>
              <a:rPr lang="ru-RU" dirty="0" smtClean="0"/>
              <a:t>экзамена получает в ППЭ экзаменационные </a:t>
            </a:r>
            <a:r>
              <a:rPr lang="ru-RU" dirty="0"/>
              <a:t>материалы </a:t>
            </a:r>
            <a:r>
              <a:rPr lang="ru-RU" dirty="0" smtClean="0"/>
              <a:t>от сотрудника УСС и </a:t>
            </a:r>
            <a:r>
              <a:rPr lang="ru-RU" dirty="0"/>
              <a:t>передает их Руководителю </a:t>
            </a:r>
            <a:r>
              <a:rPr lang="ru-RU" dirty="0" smtClean="0"/>
              <a:t>ППЭ.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135729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</a:t>
            </a: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день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457200" lvl="2" indent="-4572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Технический специалист</a:t>
            </a:r>
            <a:r>
              <a:rPr lang="ru-RU" dirty="0" smtClean="0"/>
              <a:t>. Не </a:t>
            </a:r>
            <a:r>
              <a:rPr lang="ru-RU" dirty="0"/>
              <a:t>позднее, чем за час до начала экзамена в ППЭ </a:t>
            </a:r>
            <a:r>
              <a:rPr lang="ru-RU" dirty="0" smtClean="0"/>
              <a:t>должен </a:t>
            </a:r>
            <a:r>
              <a:rPr lang="ru-RU" dirty="0"/>
              <a:t>запустить ПО рабочего места участника на всех компьютерах в каждой аудитории проведения и выдать всем </a:t>
            </a:r>
            <a:r>
              <a:rPr lang="ru-RU" dirty="0" smtClean="0"/>
              <a:t>организаторам </a:t>
            </a:r>
            <a:r>
              <a:rPr lang="ru-RU" dirty="0"/>
              <a:t>в аудиториях проведения </a:t>
            </a:r>
            <a:r>
              <a:rPr lang="ru-RU" dirty="0" smtClean="0"/>
              <a:t>КОДЫ АКТИВАЦИИ экзамена.</a:t>
            </a:r>
          </a:p>
          <a:p>
            <a:pPr marL="514350" lvl="2" indent="-514350">
              <a:buFont typeface="+mj-lt"/>
              <a:buAutoNum type="arabicPeriod"/>
            </a:pPr>
            <a:r>
              <a:rPr lang="ru-RU" dirty="0" smtClean="0"/>
              <a:t>В 9 часов 30 минут на специализированном Федеральном портале </a:t>
            </a:r>
            <a:r>
              <a:rPr lang="ru-RU" b="1" dirty="0" smtClean="0">
                <a:solidFill>
                  <a:srgbClr val="FF0000"/>
                </a:solidFill>
              </a:rPr>
              <a:t>Технический специалист и Член ГЭК </a:t>
            </a:r>
            <a:r>
              <a:rPr lang="ru-RU" dirty="0" smtClean="0"/>
              <a:t>в штабе ППЭ скачивают ключ доступа к электронным КИМ (средствами специализированного ПО с помощью персональной ЭП Члена ГЭК). </a:t>
            </a:r>
          </a:p>
          <a:p>
            <a:pPr marL="514350" lvl="2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Технический специалист </a:t>
            </a:r>
            <a:r>
              <a:rPr lang="ru-RU" dirty="0" smtClean="0"/>
              <a:t>записывает скачанный ключ доступа к КИМ на обычный </a:t>
            </a:r>
            <a:r>
              <a:rPr lang="ru-RU" dirty="0" err="1" smtClean="0"/>
              <a:t>флэш-носитель</a:t>
            </a:r>
            <a:r>
              <a:rPr lang="ru-RU" dirty="0" smtClean="0"/>
              <a:t>. Обходит все аудитории проведения и выполняет загрузку ключа на все рабочие места участников. </a:t>
            </a:r>
          </a:p>
          <a:p>
            <a:pPr marL="514350" lvl="2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Член ГЭК</a:t>
            </a:r>
            <a:r>
              <a:rPr lang="ru-RU" dirty="0" smtClean="0"/>
              <a:t> обходит все аудитории проведения и на всех рабочих местах участников с помощью персональной ЭП выполняет активацию ключа доступа к КИМ, после чего становится возможной процедура сдачи экзамена.</a:t>
            </a:r>
          </a:p>
          <a:p>
            <a:pPr marL="457200" lvl="2" indent="-457200">
              <a:buNone/>
            </a:pPr>
            <a:endParaRPr lang="ru-RU" dirty="0"/>
          </a:p>
          <a:p>
            <a:pPr marL="457200" lvl="2" indent="-457200">
              <a:buFont typeface="+mj-lt"/>
              <a:buAutoNum type="arabicPeriod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9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6039" y="20684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Проверить готовность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62838" y="20684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56039" y="55892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Провести инструктаж работников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2838" y="558928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56039" y="3260785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Вскрыть </a:t>
            </a:r>
            <a:r>
              <a:rPr lang="ru-RU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с информацией о распределении организаторов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ППЭ-07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ППЭ-13-02-МАШ (?)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ППЭ-18-МАШ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62838" y="3260785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56039" y="4453082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Произвести назначение организаторов в аудиториях ППЭ, дежурных на входе в ППЭ и на этажах ППЭ, помощников руководителя ППЭ (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ППЭ-07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под подпись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62838" y="445308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руководитель ППЭ</a:t>
            </a:r>
            <a:endParaRPr lang="ru-RU" sz="1600" b="1" cap="all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1 час 30 минут до начала экзамена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54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3543" y="1714488"/>
            <a:ext cx="8380457" cy="5715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Вскрыть </a:t>
            </a:r>
            <a:r>
              <a:rPr lang="ru-RU" b="1" dirty="0" err="1">
                <a:solidFill>
                  <a:srgbClr val="496DA7"/>
                </a:solidFill>
                <a:latin typeface="Cambria" panose="02040503050406030204" pitchFamily="18" charset="0"/>
              </a:rPr>
              <a:t>секьюрпак</a:t>
            </a:r>
            <a:r>
              <a:rPr lang="ru-RU" b="1" dirty="0">
                <a:solidFill>
                  <a:srgbClr val="496DA7"/>
                </a:solidFill>
                <a:latin typeface="Cambria" panose="02040503050406030204" pitchFamily="18" charset="0"/>
              </a:rPr>
              <a:t> с информацией о распределении 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участников ЕГЭ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по аудиториям ППЭ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14282" y="185736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763543" y="600076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общественным наблюдателям именные формы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ППЭ-18-МАШ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14282" y="600076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6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10" y="2428868"/>
            <a:ext cx="8380457" cy="114300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ответственным организаторам в аудиториях проведения формы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ППЭ-05-03-У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, доставочные пакеты с ИК и компакт-дисками, (количество пакетов с электронными КИМ должно быть не меньше числа рабочих мест участников ), иные экзаменационные материалы и направить их в аудитории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71462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63543" y="457200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организаторам вне аудиторий форму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ППЭ-05-04-У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и направить их на место работы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457200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4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Действия руководителя ППЭ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535782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5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378619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63543" y="5286388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дежурным на входе в ППЭ форму </a:t>
            </a: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ППЭ-06-01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и направить их на место работы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3543" y="3929066"/>
            <a:ext cx="8380457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Выдать организаторам в аудиториях подготовки форму</a:t>
            </a:r>
            <a:b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ППЭ-05-02-У</a:t>
            </a:r>
            <a:r>
              <a:rPr lang="ru-RU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 и направить их в аудитории</a:t>
            </a:r>
            <a:endParaRPr lang="ru-RU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5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084" t="18236" r="25601" b="35070"/>
          <a:stretch>
            <a:fillRect/>
          </a:stretch>
        </p:blipFill>
        <p:spPr bwMode="auto">
          <a:xfrm>
            <a:off x="457200" y="1737631"/>
            <a:ext cx="8229600" cy="425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1924" t="17635" r="32015" b="34068"/>
          <a:stretch>
            <a:fillRect/>
          </a:stretch>
        </p:blipFill>
        <p:spPr bwMode="auto">
          <a:xfrm>
            <a:off x="702846" y="1600200"/>
            <a:ext cx="773830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245" t="18437" r="46446" b="10020"/>
          <a:stretch>
            <a:fillRect/>
          </a:stretch>
        </p:blipFill>
        <p:spPr bwMode="auto">
          <a:xfrm>
            <a:off x="2143108" y="1000108"/>
            <a:ext cx="471490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Допуск участников ЕГЭ в ППЭ</a:t>
            </a: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не позднее, чем за 45 минут до начала экзамена</a:t>
            </a:r>
          </a:p>
          <a:p>
            <a:r>
              <a:rPr lang="ru-RU" sz="1600" b="1" cap="all" dirty="0" smtClean="0">
                <a:solidFill>
                  <a:srgbClr val="700000"/>
                </a:solidFill>
                <a:effectLst/>
                <a:latin typeface="Cambria" panose="02040503050406030204" pitchFamily="18" charset="0"/>
              </a:rPr>
              <a:t>Руководитель ППЭ или его помощник контролируют допуск</a:t>
            </a:r>
            <a:endParaRPr lang="ru-RU" sz="1600" b="1" cap="all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ambria" pitchFamily="18" charset="0"/>
              </a:rPr>
              <a:t>www.ege.spb.ru</a:t>
            </a:r>
            <a:r>
              <a:rPr lang="en-US" sz="1200" dirty="0">
                <a:solidFill>
                  <a:schemeClr val="bg1"/>
                </a:solidFill>
                <a:latin typeface="Cambria" pitchFamily="18" charset="0"/>
              </a:rPr>
              <a:t>			      (812) 576-34-40			                 ege@spb.edu.ru</a:t>
            </a:r>
            <a:endParaRPr lang="ru-RU" sz="12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1680" y="1844824"/>
            <a:ext cx="7272808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ОРГАНИЗАТОР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(дежурный на входе в ППЭ)</a:t>
            </a:r>
          </a:p>
          <a:p>
            <a:pPr algn="ctr"/>
            <a:endParaRPr lang="ru-RU" sz="1600" b="1" dirty="0" smtClean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документ, удостоверяющий личность участника ЕГЭ;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проверяет наличие участника ЕГЭ в списках распределения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ППЭ-06-01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напоминает о необходимости сдачи средств связи и лишних вещей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сопровождающим;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информирует о том, что следующая проверка будет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производиться</a:t>
            </a:r>
            <a:b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использованием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металлоискателя </a:t>
            </a: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сотрудником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полиции.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7183" y="1844824"/>
            <a:ext cx="1308473" cy="25202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1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5" name="Нашивка 14"/>
          <p:cNvSpPr/>
          <p:nvPr/>
        </p:nvSpPr>
        <p:spPr>
          <a:xfrm rot="5400000">
            <a:off x="5112060" y="3032956"/>
            <a:ext cx="432048" cy="3240360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496DA7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000" b="1">
              <a:solidFill>
                <a:srgbClr val="01508B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83" y="4941168"/>
            <a:ext cx="1308473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2</a:t>
            </a:r>
            <a:endParaRPr lang="ru-RU" sz="2800" b="1" dirty="0">
              <a:solidFill>
                <a:srgbClr val="C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4941168"/>
            <a:ext cx="7272808" cy="792088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chemeClr val="bg1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Участники ЕГЭ проходят 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контроль при помощи металлоискателя.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Если сигнал есть – сотрудник полиции предлагает выложить металлические вещи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7183" y="5826645"/>
            <a:ext cx="8797305" cy="626691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5875">
            <a:solidFill>
              <a:srgbClr val="C00000"/>
            </a:solidFill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При отсутствии у участника документа, удостоверяющего личность, его личность подтверждает сопровождающий от ОО. При этом заполняется форма </a:t>
            </a:r>
            <a:r>
              <a:rPr lang="ru-RU" sz="16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</a:rPr>
              <a:t>ППЭ-20</a:t>
            </a:r>
            <a:r>
              <a:rPr lang="ru-RU" sz="1600" b="1" dirty="0" smtClean="0">
                <a:solidFill>
                  <a:srgbClr val="496DA7"/>
                </a:solidFill>
                <a:effectLst/>
                <a:latin typeface="Cambria" panose="02040503050406030204" pitchFamily="18" charset="0"/>
              </a:rPr>
              <a:t>.</a:t>
            </a:r>
            <a:endParaRPr lang="ru-RU" sz="1600" b="1" dirty="0">
              <a:solidFill>
                <a:srgbClr val="496DA7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94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457200" lvl="2" indent="-457200">
              <a:buNone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Организатор в аудитории проведения</a:t>
            </a:r>
            <a:r>
              <a:rPr lang="ru-RU" dirty="0" smtClean="0"/>
              <a:t>. </a:t>
            </a:r>
          </a:p>
          <a:p>
            <a:pPr marL="457200" lvl="2" indent="-457200"/>
            <a:r>
              <a:rPr lang="ru-RU" dirty="0" smtClean="0"/>
              <a:t>Вывешивает около входа в аудиторию форму ППЭ-05-01</a:t>
            </a:r>
          </a:p>
          <a:p>
            <a:pPr marL="457200" lvl="2" indent="-457200"/>
            <a:r>
              <a:rPr lang="ru-RU" dirty="0" smtClean="0"/>
              <a:t>В 09.30 вскрывает полученные доставочные пакеты с ЭМ и извлекает из них компакт-диски с электронными КИМ. Компакт-диски устанавливаются в оптический привод (CD-ROM) на каждом рабочем месте участника экзамена.</a:t>
            </a:r>
          </a:p>
          <a:p>
            <a:pPr marL="457200" lvl="2" indent="-457200"/>
            <a:r>
              <a:rPr lang="ru-RU" dirty="0" smtClean="0"/>
              <a:t>Пакеты с ИК передает руководителю ППЭ или помощнику руководителя не позже, чем в 09.45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Помощник руководителя</a:t>
            </a:r>
            <a:r>
              <a:rPr lang="ru-RU" dirty="0" smtClean="0"/>
              <a:t>. Передает пакеты </a:t>
            </a:r>
            <a:r>
              <a:rPr lang="ru-RU" dirty="0"/>
              <a:t>с индивидуальными комплектами </a:t>
            </a:r>
            <a:r>
              <a:rPr lang="ru-RU" dirty="0" smtClean="0"/>
              <a:t>из </a:t>
            </a:r>
            <a:r>
              <a:rPr lang="ru-RU" dirty="0"/>
              <a:t>аудиторий проведения в аудитории подготовки</a:t>
            </a:r>
            <a:r>
              <a:rPr lang="ru-RU" dirty="0" smtClean="0"/>
              <a:t>.</a:t>
            </a: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Подготовительные мероприятия в день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1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Проведение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4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электронные КИМ; ЭП члена ГЭК</a:t>
            </a:r>
          </a:p>
          <a:p>
            <a:r>
              <a:rPr lang="ru-RU" sz="2800" dirty="0" smtClean="0"/>
              <a:t>участник сдает экзамен на ПК с установленным специализированным ПО и подключенной гарнитурой</a:t>
            </a:r>
          </a:p>
          <a:p>
            <a:r>
              <a:rPr lang="ru-RU" sz="2800" dirty="0" smtClean="0"/>
              <a:t>участник экзамена взаимодействует со специализированным ПО самостоятельно, без экзаменатора-собеседника;  участие организатора в аудитории при этом минимально</a:t>
            </a:r>
          </a:p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Процедура сдачи устного экзамена участником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9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20888"/>
            <a:ext cx="7535844" cy="3115121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281" y="146239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</a:rPr>
              <a:t>Схема действий в аудитории технической подготовки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1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Организаторы в аудитории подготовки</a:t>
            </a:r>
          </a:p>
          <a:p>
            <a:r>
              <a:rPr lang="ru-RU" sz="2600" dirty="0" smtClean="0"/>
              <a:t>готовят на доске информацию для инструктажа участников</a:t>
            </a:r>
          </a:p>
          <a:p>
            <a:r>
              <a:rPr lang="ru-RU" sz="2600" b="1" dirty="0" smtClean="0">
                <a:solidFill>
                  <a:srgbClr val="FF0000"/>
                </a:solidFill>
              </a:rPr>
              <a:t>не позже, чем в 09.45 </a:t>
            </a:r>
            <a:r>
              <a:rPr lang="ru-RU" sz="2600" dirty="0" smtClean="0"/>
              <a:t>получают из аудитории проведения ИК</a:t>
            </a:r>
          </a:p>
          <a:p>
            <a:r>
              <a:rPr lang="ru-RU" sz="2600" dirty="0" smtClean="0"/>
              <a:t>раздают участникам инструкцию по использованию станции записи устных ответов и материалы на языке сдаваемого экзамена для чтения во время ожидания очереди</a:t>
            </a:r>
          </a:p>
          <a:p>
            <a:r>
              <a:rPr lang="ru-RU" sz="2600" dirty="0" smtClean="0"/>
              <a:t> выдают ИК участникам, проводят инструктаж участников о порядке сдачи экзамена и заполнении бланков регистрации</a:t>
            </a:r>
          </a:p>
          <a:p>
            <a:r>
              <a:rPr lang="ru-RU" sz="2600" dirty="0" smtClean="0"/>
              <a:t>сообщают участникам номера их очереди и проверяют заполнение регистрационных бланков у участников первой очереди.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500042"/>
            <a:ext cx="4429155" cy="57864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2214554"/>
          <a:ext cx="8229600" cy="195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Название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Код предмета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язык (устный экзамен)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Немецкий язык (устный экзамен)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Французский язык (устный экзамен)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  <a:tr h="370840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Испанский язык (устный экзамен)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8100" marR="38100" marT="38100" marB="38100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514350" lvl="2" indent="-514350">
              <a:buNone/>
            </a:pPr>
            <a:r>
              <a:rPr lang="ru-RU" dirty="0" smtClean="0"/>
              <a:t>  </a:t>
            </a:r>
            <a:r>
              <a:rPr lang="ru-RU" b="1" dirty="0">
                <a:solidFill>
                  <a:srgbClr val="FF0000"/>
                </a:solidFill>
              </a:rPr>
              <a:t>Участники</a:t>
            </a:r>
            <a:r>
              <a:rPr lang="ru-RU" dirty="0"/>
              <a:t>. Заполняют </a:t>
            </a:r>
            <a:r>
              <a:rPr lang="ru-RU" dirty="0" smtClean="0"/>
              <a:t>поля бланка регистрации, КРОМЕ НОМЕРА АУДИТОРИИ, </a:t>
            </a:r>
            <a:r>
              <a:rPr lang="ru-RU" dirty="0"/>
              <a:t>и ожидают своей очереди сдачи </a:t>
            </a:r>
            <a:r>
              <a:rPr lang="ru-RU" dirty="0" smtClean="0"/>
              <a:t>экзамена. </a:t>
            </a:r>
            <a:r>
              <a:rPr lang="ru-RU" dirty="0"/>
              <a:t>М</a:t>
            </a:r>
            <a:r>
              <a:rPr lang="ru-RU" dirty="0" smtClean="0"/>
              <a:t>аксимальное </a:t>
            </a:r>
            <a:r>
              <a:rPr lang="ru-RU" dirty="0"/>
              <a:t>время ожидания в аудитории подготовки составляет 1,5 </a:t>
            </a:r>
            <a:r>
              <a:rPr lang="ru-RU" dirty="0" smtClean="0"/>
              <a:t>часа</a:t>
            </a:r>
          </a:p>
          <a:p>
            <a:pPr marL="514350" lvl="2" indent="-514350">
              <a:buNone/>
            </a:pPr>
            <a:r>
              <a:rPr lang="ru-RU" dirty="0" smtClean="0"/>
              <a:t>После </a:t>
            </a:r>
            <a:r>
              <a:rPr lang="ru-RU" dirty="0"/>
              <a:t>активации ключа доступа к КИМ на рабочих местах </a:t>
            </a:r>
            <a:r>
              <a:rPr lang="ru-RU" dirty="0" smtClean="0"/>
              <a:t>участников </a:t>
            </a:r>
            <a:r>
              <a:rPr lang="ru-RU" b="1" dirty="0">
                <a:solidFill>
                  <a:srgbClr val="FF0000"/>
                </a:solidFill>
              </a:rPr>
              <a:t>Организаторы вне аудитории </a:t>
            </a:r>
            <a:r>
              <a:rPr lang="ru-RU" dirty="0"/>
              <a:t>разводят «первую очередь» Участников по аудиториям проведения в соответствии с данными рассадки </a:t>
            </a:r>
            <a:r>
              <a:rPr lang="ru-RU" dirty="0" smtClean="0"/>
              <a:t>(форма ППЭ-05-04-У).</a:t>
            </a:r>
          </a:p>
          <a:p>
            <a:pPr marL="514350" lvl="2" indent="-51435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Участники </a:t>
            </a:r>
            <a:r>
              <a:rPr lang="ru-RU" b="1" dirty="0">
                <a:solidFill>
                  <a:srgbClr val="FF0000"/>
                </a:solidFill>
              </a:rPr>
              <a:t>берут с собой из аудитории подготовки в аудиторию проведения заполненный бланк регистрации и конверт ИК, на котором указан номер </a:t>
            </a:r>
            <a:r>
              <a:rPr lang="ru-RU" b="1" dirty="0" smtClean="0">
                <a:solidFill>
                  <a:srgbClr val="FF0000"/>
                </a:solidFill>
              </a:rPr>
              <a:t>КИМ; ставят подпись в форме ППЭ-05-02-У.</a:t>
            </a:r>
            <a:endParaRPr lang="ru-RU" b="1" dirty="0">
              <a:solidFill>
                <a:srgbClr val="FF0000"/>
              </a:solidFill>
            </a:endParaRPr>
          </a:p>
          <a:p>
            <a:pPr marL="514350" lvl="2" indent="-514350">
              <a:buFont typeface="+mj-lt"/>
              <a:buAutoNum type="arabicPeriod" startAt="4"/>
            </a:pPr>
            <a:endParaRPr lang="ru-RU" dirty="0"/>
          </a:p>
          <a:p>
            <a:pPr marL="514350" lvl="2" indent="-514350">
              <a:buFont typeface="+mj-lt"/>
              <a:buAutoNum type="arabicPeriod" startAt="4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2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6768751" cy="3600400"/>
          </a:xfrm>
        </p:spPr>
      </p:pic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281" y="146239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</a:rPr>
              <a:t>Схема действий в аудитории проведения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37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514350" lvl="2" indent="-514350">
              <a:buNone/>
            </a:pPr>
            <a:r>
              <a:rPr lang="ru-RU" dirty="0"/>
              <a:t>При входе в аудиторию проведения </a:t>
            </a:r>
            <a:r>
              <a:rPr lang="ru-RU" b="1" dirty="0">
                <a:solidFill>
                  <a:srgbClr val="FF0000"/>
                </a:solidFill>
              </a:rPr>
              <a:t>Участник</a:t>
            </a:r>
            <a:r>
              <a:rPr lang="ru-RU" dirty="0"/>
              <a:t>, в соответствии с данными рассадки, садится на организованное для сдачи экзамена рабочее </a:t>
            </a:r>
            <a:r>
              <a:rPr lang="ru-RU" dirty="0" smtClean="0"/>
              <a:t>место.</a:t>
            </a:r>
          </a:p>
          <a:p>
            <a:pPr marL="514350" lvl="2" indent="-51435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Организатор </a:t>
            </a:r>
            <a:r>
              <a:rPr lang="ru-RU" b="1" dirty="0">
                <a:solidFill>
                  <a:srgbClr val="FF0000"/>
                </a:solidFill>
              </a:rPr>
              <a:t>в аудитории проведения </a:t>
            </a:r>
            <a:r>
              <a:rPr lang="ru-RU" dirty="0"/>
              <a:t>сверяет документ Участника с данными бланка регистрации и ведомости проведения </a:t>
            </a:r>
            <a:r>
              <a:rPr lang="ru-RU" dirty="0" smtClean="0"/>
              <a:t>экзамена ППЭ-05-03-У.</a:t>
            </a:r>
            <a:endParaRPr lang="ru-RU" dirty="0"/>
          </a:p>
          <a:p>
            <a:pPr marL="514350" lvl="2" indent="-51435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Участник</a:t>
            </a:r>
            <a:r>
              <a:rPr lang="ru-RU" dirty="0" smtClean="0"/>
              <a:t> вписывает номер аудитории в бланк регистрации, вводит </a:t>
            </a:r>
            <a:r>
              <a:rPr lang="ru-RU" dirty="0"/>
              <a:t>номер своего бланка регистрации в ПО рабочего места участника.</a:t>
            </a:r>
          </a:p>
          <a:p>
            <a:pPr marL="0" lvl="2" indent="0">
              <a:buNone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482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281" y="146239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</a:rPr>
              <a:t>Экран ввода номера бланка регистрации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8" y="1770167"/>
            <a:ext cx="7630164" cy="428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Организатор </a:t>
            </a:r>
            <a:r>
              <a:rPr lang="ru-RU" b="1" dirty="0">
                <a:solidFill>
                  <a:srgbClr val="FF0000"/>
                </a:solidFill>
              </a:rPr>
              <a:t>в аудитории проведения </a:t>
            </a:r>
            <a:r>
              <a:rPr lang="ru-RU" dirty="0"/>
              <a:t>сверяет номер бланка регистрации, введенный Участником в ПО, </a:t>
            </a:r>
            <a:r>
              <a:rPr lang="ru-RU" dirty="0" smtClean="0"/>
              <a:t>с номером  </a:t>
            </a:r>
            <a:r>
              <a:rPr lang="ru-RU" dirty="0"/>
              <a:t>на бумажном бланке регистрации, а также номер КИМ на конверте </a:t>
            </a:r>
            <a:r>
              <a:rPr lang="ru-RU" dirty="0" smtClean="0"/>
              <a:t>ИК </a:t>
            </a:r>
            <a:r>
              <a:rPr lang="ru-RU" dirty="0"/>
              <a:t>и в интерфейсе ПО</a:t>
            </a:r>
            <a:r>
              <a:rPr lang="ru-RU" dirty="0" smtClean="0"/>
              <a:t>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Организатор в аудитории проведения </a:t>
            </a:r>
            <a:r>
              <a:rPr lang="ru-RU" dirty="0" smtClean="0"/>
              <a:t>инициирует </a:t>
            </a:r>
            <a:r>
              <a:rPr lang="ru-RU" dirty="0"/>
              <a:t>начало экзамена (вводит код активации </a:t>
            </a:r>
            <a:r>
              <a:rPr lang="ru-RU" dirty="0" smtClean="0"/>
              <a:t>экзамена).</a:t>
            </a:r>
            <a:endParaRPr lang="ru-RU" dirty="0"/>
          </a:p>
          <a:p>
            <a:pPr marL="457200" lvl="2" indent="-457200">
              <a:buFont typeface="+mj-lt"/>
              <a:buAutoNum type="arabicPeriod" startAt="12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2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99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281" y="146239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</a:rPr>
              <a:t>Ввод кода активации экзамена Организатором в аудитории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414140" cy="416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135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Два типа аудиторий</a:t>
            </a:r>
          </a:p>
          <a:p>
            <a:r>
              <a:rPr lang="ru-RU" dirty="0" smtClean="0"/>
              <a:t>АУДИТОРИЯ ТЕХНИЧЕСКОЙ ПОДГОТОВКИ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заполнение бланка </a:t>
            </a:r>
            <a:r>
              <a:rPr lang="ru-RU" dirty="0"/>
              <a:t>регистрации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ожидание очереди </a:t>
            </a:r>
            <a:r>
              <a:rPr lang="ru-RU" dirty="0"/>
              <a:t>сдачи </a:t>
            </a:r>
            <a:r>
              <a:rPr lang="ru-RU" dirty="0" smtClean="0"/>
              <a:t>экзамена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Можно </a:t>
            </a:r>
            <a:r>
              <a:rPr lang="ru-RU" i="1" dirty="0">
                <a:solidFill>
                  <a:srgbClr val="FF0000"/>
                </a:solidFill>
              </a:rPr>
              <a:t>использовать обычные аудитории для сдачи ЕГЭ по стандартной технологии, дополнительное оборудование для них не требуется</a:t>
            </a:r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АУДИТОРИЯ ПРОВЕДЕНИЯ</a:t>
            </a:r>
          </a:p>
          <a:p>
            <a:pPr>
              <a:buFont typeface="Wingdings" pitchFamily="2" charset="2"/>
              <a:buChar char="Ø"/>
            </a:pPr>
            <a:r>
              <a:rPr lang="ru-RU" sz="3100" dirty="0" smtClean="0"/>
              <a:t>устный ответ на задания КИМ </a:t>
            </a:r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     В </a:t>
            </a:r>
            <a:r>
              <a:rPr lang="ru-RU" i="1" dirty="0">
                <a:solidFill>
                  <a:srgbClr val="FF0000"/>
                </a:solidFill>
              </a:rPr>
              <a:t>аудитории должны быть подготовлены компьютеры с подключенной гарнитурой (наушники с микрофоном) и установленным ПО рабочего места участника экзамена</a:t>
            </a:r>
            <a:r>
              <a:rPr lang="ru-RU" i="1" dirty="0" smtClean="0">
                <a:solidFill>
                  <a:srgbClr val="FF0000"/>
                </a:solidFill>
              </a:rPr>
              <a:t>. Особенности расположения рабочих мест.</a:t>
            </a:r>
          </a:p>
          <a:p>
            <a:r>
              <a:rPr lang="ru-RU" sz="3100" dirty="0" smtClean="0"/>
              <a:t>ШТАБ ППЭ</a:t>
            </a:r>
          </a:p>
          <a:p>
            <a:pPr>
              <a:buFont typeface="Wingdings" pitchFamily="2" charset="2"/>
              <a:buChar char="Ø"/>
            </a:pPr>
            <a:r>
              <a:rPr lang="ru-RU" sz="3100" dirty="0" smtClean="0"/>
              <a:t>ПК с выходом в интернет; резервный </a:t>
            </a:r>
            <a:r>
              <a:rPr lang="en-US" sz="3100" dirty="0" smtClean="0"/>
              <a:t>USB</a:t>
            </a:r>
            <a:r>
              <a:rPr lang="ru-RU" sz="3100" dirty="0" smtClean="0"/>
              <a:t>-модем</a:t>
            </a:r>
          </a:p>
          <a:p>
            <a:pPr>
              <a:buNone/>
            </a:pPr>
            <a:endParaRPr lang="ru-RU" sz="3100" i="1" dirty="0">
              <a:solidFill>
                <a:srgbClr val="FF0000"/>
              </a:solidFill>
            </a:endParaRP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0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FF0000"/>
                </a:solidFill>
              </a:rPr>
              <a:t>Участник</a:t>
            </a:r>
            <a:r>
              <a:rPr lang="ru-RU" dirty="0"/>
              <a:t> произносит номер КИМ (данный номер отображается в ПО) и проверяет качество аудиозаписи. В случае плохого качества записи в аудиторию вызывается Технический специалист для устранения неполадок.</a:t>
            </a:r>
            <a:r>
              <a:rPr lang="ru-RU" dirty="0" smtClean="0"/>
              <a:t> </a:t>
            </a:r>
          </a:p>
          <a:p>
            <a:pPr marL="457200" lvl="2" indent="-457200">
              <a:buNone/>
            </a:pPr>
            <a:r>
              <a:rPr lang="ru-RU" dirty="0"/>
              <a:t>После подтверждения качества </a:t>
            </a:r>
            <a:r>
              <a:rPr lang="ru-RU" dirty="0" smtClean="0"/>
              <a:t>записи</a:t>
            </a:r>
            <a:r>
              <a:rPr lang="en-US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участник</a:t>
            </a:r>
            <a:r>
              <a:rPr lang="ru-RU" dirty="0" smtClean="0"/>
              <a:t> должен выбрать одну из трех мелодий, которая будет звучать на протяжении всего процесса сдачи и поможет заглушить внешние посторонние звуки. После выбора мелодии и настройки громкости участник должен нажать кнопку «ДАЛЕЕ». Далее появится инструкция, описывающая структуру заданий, в конце инструкции появится кнопка «</a:t>
            </a:r>
            <a:r>
              <a:rPr lang="en-US" dirty="0" smtClean="0"/>
              <a:t>start test</a:t>
            </a:r>
            <a:r>
              <a:rPr lang="ru-RU" dirty="0" smtClean="0"/>
              <a:t>» (на соответствующем языке), после нажатия которой  </a:t>
            </a:r>
            <a:r>
              <a:rPr lang="ru-RU" dirty="0"/>
              <a:t>автоматически начинается сдача </a:t>
            </a:r>
            <a:r>
              <a:rPr lang="ru-RU" dirty="0" smtClean="0"/>
              <a:t>экзамена.</a:t>
            </a:r>
          </a:p>
          <a:p>
            <a:pPr marL="457200" lvl="2" indent="-457200">
              <a:buFont typeface="+mj-lt"/>
              <a:buAutoNum type="arabicPeriod" startAt="15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5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9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457200" lvl="2" indent="-457200">
              <a:buFont typeface="+mj-lt"/>
              <a:buAutoNum type="arabicPeriod" startAt="15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5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920880" cy="508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457200" lvl="2" indent="-457200"/>
            <a:r>
              <a:rPr lang="ru-RU" dirty="0" smtClean="0"/>
              <a:t> </a:t>
            </a:r>
            <a:r>
              <a:rPr lang="ru-RU" dirty="0"/>
              <a:t>участнику отображается текст </a:t>
            </a:r>
            <a:r>
              <a:rPr lang="ru-RU" dirty="0" smtClean="0"/>
              <a:t>задания, </a:t>
            </a:r>
            <a:r>
              <a:rPr lang="ru-RU" dirty="0"/>
              <a:t>и он приступает к подготовке ответа, при этом в интерфейсе ПО отображается время, оставшееся до окончания подготовки</a:t>
            </a:r>
            <a:endParaRPr lang="ru-RU" dirty="0" smtClean="0"/>
          </a:p>
          <a:p>
            <a:pPr marL="457200" lvl="2" indent="-457200"/>
            <a:r>
              <a:rPr lang="ru-RU" dirty="0"/>
              <a:t>по истечении времени подготовки автоматически открывается страница записи ответа на задание и начинается запись ответа, при этом выводится время, оставшееся до окончания </a:t>
            </a:r>
            <a:r>
              <a:rPr lang="ru-RU" dirty="0" smtClean="0"/>
              <a:t>ответа</a:t>
            </a:r>
          </a:p>
          <a:p>
            <a:pPr marL="457200" lvl="2" indent="-457200"/>
            <a:r>
              <a:rPr lang="ru-RU" dirty="0"/>
              <a:t>по истечении времени ответа выполняется автоматический переход к следующему </a:t>
            </a:r>
            <a:r>
              <a:rPr lang="ru-RU" dirty="0" smtClean="0"/>
              <a:t>заданию</a:t>
            </a:r>
          </a:p>
          <a:p>
            <a:pPr marL="457200" lvl="2" indent="-457200"/>
            <a:r>
              <a:rPr lang="ru-RU" dirty="0">
                <a:solidFill>
                  <a:srgbClr val="FF0000"/>
                </a:solidFill>
              </a:rPr>
              <a:t>участник не </a:t>
            </a:r>
            <a:r>
              <a:rPr lang="ru-RU" dirty="0" smtClean="0">
                <a:solidFill>
                  <a:srgbClr val="FF0000"/>
                </a:solidFill>
              </a:rPr>
              <a:t>может </a:t>
            </a:r>
            <a:r>
              <a:rPr lang="ru-RU" dirty="0">
                <a:solidFill>
                  <a:srgbClr val="FF0000"/>
                </a:solidFill>
              </a:rPr>
              <a:t>самостоятельно «листать» задания</a:t>
            </a:r>
            <a:endParaRPr lang="ru-RU" dirty="0" smtClean="0">
              <a:solidFill>
                <a:srgbClr val="FF0000"/>
              </a:solidFill>
            </a:endParaRPr>
          </a:p>
          <a:p>
            <a:pPr marL="457200" lvl="2" indent="-457200"/>
            <a:r>
              <a:rPr lang="ru-RU" dirty="0">
                <a:solidFill>
                  <a:srgbClr val="FF0000"/>
                </a:solidFill>
              </a:rPr>
              <a:t>участник не </a:t>
            </a:r>
            <a:r>
              <a:rPr lang="ru-RU" dirty="0" smtClean="0">
                <a:solidFill>
                  <a:srgbClr val="FF0000"/>
                </a:solidFill>
              </a:rPr>
              <a:t>может </a:t>
            </a:r>
            <a:r>
              <a:rPr lang="ru-RU" dirty="0">
                <a:solidFill>
                  <a:srgbClr val="FF0000"/>
                </a:solidFill>
              </a:rPr>
              <a:t>досрочно начать ответ (до истечения времени подготовки: 1,5 мин</a:t>
            </a:r>
            <a:r>
              <a:rPr lang="ru-RU" dirty="0" smtClean="0">
                <a:solidFill>
                  <a:srgbClr val="FF0000"/>
                </a:solidFill>
              </a:rPr>
              <a:t>.)</a:t>
            </a:r>
          </a:p>
          <a:p>
            <a:pPr marL="457200" lvl="2" indent="-457200"/>
            <a:r>
              <a:rPr lang="ru-RU" dirty="0">
                <a:solidFill>
                  <a:srgbClr val="00B050"/>
                </a:solidFill>
              </a:rPr>
              <a:t>участник </a:t>
            </a:r>
            <a:r>
              <a:rPr lang="ru-RU" dirty="0" smtClean="0">
                <a:solidFill>
                  <a:srgbClr val="00B050"/>
                </a:solidFill>
              </a:rPr>
              <a:t>может </a:t>
            </a:r>
            <a:r>
              <a:rPr lang="ru-RU" dirty="0">
                <a:solidFill>
                  <a:srgbClr val="00B050"/>
                </a:solidFill>
              </a:rPr>
              <a:t>досрочно закончить запись ответа (до истечения времени ответа: 1,5-2 мин.)</a:t>
            </a:r>
            <a:endParaRPr lang="ru-RU" dirty="0" smtClean="0">
              <a:solidFill>
                <a:srgbClr val="00B050"/>
              </a:solidFill>
            </a:endParaRPr>
          </a:p>
          <a:p>
            <a:pPr marL="457200" lvl="2" indent="-457200">
              <a:buFont typeface="+mj-lt"/>
              <a:buAutoNum type="arabicPeriod" startAt="12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281" y="1462390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rgbClr val="00B0F0"/>
                </a:solidFill>
                <a:latin typeface="Cambria" panose="02040503050406030204" pitchFamily="18" charset="0"/>
              </a:rPr>
              <a:t>Процесс сдачи экзамена участником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50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pPr marL="457200" lvl="2" indent="-457200">
              <a:buNone/>
            </a:pPr>
            <a:r>
              <a:rPr lang="ru-RU" dirty="0" smtClean="0"/>
              <a:t>После </a:t>
            </a:r>
            <a:r>
              <a:rPr lang="ru-RU" dirty="0"/>
              <a:t>завершения записи ответа на последнее задание у Участника есть возможность прослушать запись всех своих ответов</a:t>
            </a:r>
            <a:r>
              <a:rPr lang="ru-RU" dirty="0" smtClean="0"/>
              <a:t>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Участник</a:t>
            </a:r>
            <a:r>
              <a:rPr lang="ru-RU" dirty="0" smtClean="0"/>
              <a:t> </a:t>
            </a:r>
            <a:r>
              <a:rPr lang="ru-RU" dirty="0" smtClean="0"/>
              <a:t>сдает </a:t>
            </a:r>
            <a:r>
              <a:rPr lang="ru-RU" u="sng" dirty="0" smtClean="0"/>
              <a:t>бланк </a:t>
            </a:r>
            <a:r>
              <a:rPr lang="ru-RU" u="sng" dirty="0" smtClean="0"/>
              <a:t>регистрации </a:t>
            </a:r>
            <a:r>
              <a:rPr lang="ru-RU" u="sng" dirty="0" smtClean="0"/>
              <a:t>и </a:t>
            </a:r>
            <a:r>
              <a:rPr lang="ru-RU" u="sng" dirty="0" smtClean="0"/>
              <a:t>конверт </a:t>
            </a:r>
            <a:r>
              <a:rPr lang="ru-RU" dirty="0" smtClean="0"/>
              <a:t>организатору,  </a:t>
            </a:r>
            <a:r>
              <a:rPr lang="ru-RU" dirty="0" smtClean="0"/>
              <a:t>расписывается </a:t>
            </a:r>
            <a:r>
              <a:rPr lang="ru-RU" dirty="0"/>
              <a:t>в ведомости сдачи </a:t>
            </a:r>
            <a:r>
              <a:rPr lang="ru-RU" dirty="0" smtClean="0"/>
              <a:t>экзамена ППЭ-05-03.</a:t>
            </a:r>
          </a:p>
          <a:p>
            <a:pPr marL="457200" lvl="2" indent="-4572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Организатор в аудитории проведения </a:t>
            </a:r>
            <a:r>
              <a:rPr lang="ru-RU" sz="2500" dirty="0" smtClean="0"/>
              <a:t>ставит в «Уведомление участника на экзамен» штамп «Бланки ЕГЭ сданы».</a:t>
            </a:r>
          </a:p>
          <a:p>
            <a:pPr marL="457200" lvl="2" indent="-4572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Участник</a:t>
            </a:r>
            <a:r>
              <a:rPr lang="ru-RU" dirty="0" smtClean="0"/>
              <a:t>  </a:t>
            </a:r>
            <a:r>
              <a:rPr lang="ru-RU" dirty="0"/>
              <a:t>покидает аудиторию </a:t>
            </a:r>
            <a:r>
              <a:rPr lang="ru-RU" dirty="0" smtClean="0"/>
              <a:t>проведения.</a:t>
            </a:r>
          </a:p>
          <a:p>
            <a:pPr marL="457200" lvl="2" indent="-4572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Организатор </a:t>
            </a:r>
            <a:r>
              <a:rPr lang="ru-RU" b="1" dirty="0">
                <a:solidFill>
                  <a:srgbClr val="FF0000"/>
                </a:solidFill>
              </a:rPr>
              <a:t>в аудитории проведения </a:t>
            </a:r>
            <a:r>
              <a:rPr lang="ru-RU" dirty="0"/>
              <a:t>завершает в ПО рабочего места участника сдачу экзамена участником (инициируется экзамен следующего участника, либо экзамен на рабочем месте завершается</a:t>
            </a:r>
            <a:r>
              <a:rPr lang="ru-RU" dirty="0" smtClean="0"/>
              <a:t>)</a:t>
            </a:r>
          </a:p>
          <a:p>
            <a:pPr marL="0" lvl="2" indent="0">
              <a:buNone/>
            </a:pPr>
            <a:endParaRPr lang="ru-RU" dirty="0"/>
          </a:p>
          <a:p>
            <a:pPr marL="457200" lvl="2" indent="-457200">
              <a:buFont typeface="+mj-lt"/>
              <a:buAutoNum type="arabicPeriod" startAt="14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2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Проведение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50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401080" cy="56040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Участник обнаружил технические проблемы , прослушивая запись своего ответа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391160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Член ГЭК вместе с техническим специалистом прослушивают запись ответа.</a:t>
            </a:r>
          </a:p>
          <a:p>
            <a:r>
              <a:rPr lang="ru-RU" sz="2400" dirty="0" smtClean="0"/>
              <a:t>Если качество записи не позволит оценить ответ, составляется акт; участник назначается на пересдачу в другой день.</a:t>
            </a:r>
          </a:p>
          <a:p>
            <a:r>
              <a:rPr lang="ru-RU" sz="2400" dirty="0" smtClean="0"/>
              <a:t>Если качество записи удовлетворительное, претензия участника не принимается. Он может подать апелляцию по процедуре.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None/>
            </a:pPr>
            <a:r>
              <a:rPr lang="ru-RU" dirty="0" smtClean="0"/>
              <a:t>Далее приглашается следующая группа участников или сдача экзамена в аудитории завершается.</a:t>
            </a:r>
          </a:p>
          <a:p>
            <a:pPr marL="0" lvl="2" indent="0" algn="just">
              <a:buNone/>
            </a:pPr>
            <a:r>
              <a:rPr lang="ru-RU" i="1" dirty="0" smtClean="0">
                <a:solidFill>
                  <a:srgbClr val="FF0000"/>
                </a:solidFill>
              </a:rPr>
              <a:t>	Если в аудитории проведения установлено несколько рабочих мест участников, то следующая группа Участников приглашается в аудиторию только после того, как сдача экзамена закончится на всех рабочих местах. При этом Участник, закончивший сдачу экзамена, может покинуть аудиторию проведения, не дожидаясь завершения экзамена на всех рабочих местах в аудитории.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85860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ОВЗ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Завершение экзамена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29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2844" y="1285860"/>
            <a:ext cx="9001156" cy="5429288"/>
          </a:xfrm>
        </p:spPr>
        <p:txBody>
          <a:bodyPr>
            <a:normAutofit fontScale="85000" lnSpcReduction="10000"/>
          </a:bodyPr>
          <a:lstStyle/>
          <a:p>
            <a:pPr marL="457200" lvl="2" indent="-457200">
              <a:buNone/>
            </a:pPr>
            <a:r>
              <a:rPr lang="ru-RU" dirty="0"/>
              <a:t>После завершения экзамена </a:t>
            </a:r>
            <a:r>
              <a:rPr lang="ru-RU" b="1" dirty="0">
                <a:solidFill>
                  <a:srgbClr val="FF0000"/>
                </a:solidFill>
              </a:rPr>
              <a:t>Организатор в аудитории проведения</a:t>
            </a:r>
            <a:r>
              <a:rPr lang="ru-RU" dirty="0"/>
              <a:t> приглашает в аудиторию Технического специалиста</a:t>
            </a:r>
            <a:r>
              <a:rPr lang="ru-RU" dirty="0" smtClean="0"/>
              <a:t>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Технический </a:t>
            </a:r>
            <a:r>
              <a:rPr lang="ru-RU" b="1" dirty="0">
                <a:solidFill>
                  <a:srgbClr val="FF0000"/>
                </a:solidFill>
              </a:rPr>
              <a:t>специалист </a:t>
            </a:r>
            <a:r>
              <a:rPr lang="ru-RU" dirty="0"/>
              <a:t>сверяет данные в ПО рабочего места участника о записанных ответах с данными в ведомости проведения </a:t>
            </a:r>
            <a:r>
              <a:rPr lang="ru-RU" dirty="0" smtClean="0"/>
              <a:t>экзамена ППЭ-05-03-У.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Технический </a:t>
            </a:r>
            <a:r>
              <a:rPr lang="ru-RU" b="1" dirty="0">
                <a:solidFill>
                  <a:srgbClr val="FF0000"/>
                </a:solidFill>
              </a:rPr>
              <a:t>специалист</a:t>
            </a:r>
            <a:r>
              <a:rPr lang="ru-RU" dirty="0"/>
              <a:t> средствами ПО выполняет экспорт ответов участников в каждой аудитории и записывает их на обычный </a:t>
            </a:r>
            <a:r>
              <a:rPr lang="ru-RU" dirty="0" err="1"/>
              <a:t>флеш</a:t>
            </a:r>
            <a:r>
              <a:rPr lang="ru-RU" dirty="0"/>
              <a:t>-носитель</a:t>
            </a:r>
            <a:r>
              <a:rPr lang="ru-RU" dirty="0" smtClean="0"/>
              <a:t>.</a:t>
            </a:r>
          </a:p>
          <a:p>
            <a:pPr marL="457200" lvl="2" indent="-457200">
              <a:buNone/>
            </a:pPr>
            <a:r>
              <a:rPr lang="ru-RU" dirty="0"/>
              <a:t>В последней аудитории </a:t>
            </a:r>
            <a:r>
              <a:rPr lang="ru-RU" b="1" dirty="0">
                <a:solidFill>
                  <a:srgbClr val="FF0000"/>
                </a:solidFill>
              </a:rPr>
              <a:t>Технический специалист </a:t>
            </a:r>
            <a:r>
              <a:rPr lang="ru-RU" dirty="0"/>
              <a:t>средствами ПО формирует </a:t>
            </a:r>
            <a:r>
              <a:rPr lang="ru-RU" dirty="0" smtClean="0"/>
              <a:t>Протокол создания </a:t>
            </a:r>
            <a:r>
              <a:rPr lang="ru-RU" dirty="0" err="1" smtClean="0"/>
              <a:t>аудионосителя</a:t>
            </a:r>
            <a:r>
              <a:rPr lang="ru-RU" dirty="0" smtClean="0"/>
              <a:t> ППЭ и сопроводительный </a:t>
            </a:r>
            <a:r>
              <a:rPr lang="ru-RU" dirty="0"/>
              <a:t>бланк к носителю, содержащий сведения о записанных данных: имена файлов с ответами, их размер и так далее, и печатает его (если к последнему рабочему месту участника подключен принтер). Или же сохраняет </a:t>
            </a:r>
            <a:r>
              <a:rPr lang="ru-RU" dirty="0" smtClean="0"/>
              <a:t>Протокол и сопроводительный </a:t>
            </a:r>
            <a:r>
              <a:rPr lang="ru-RU" dirty="0"/>
              <a:t>бланк в электронном виде на </a:t>
            </a:r>
            <a:r>
              <a:rPr lang="ru-RU" dirty="0" err="1"/>
              <a:t>флеш-носитель</a:t>
            </a:r>
            <a:r>
              <a:rPr lang="ru-RU" dirty="0"/>
              <a:t> и печатает </a:t>
            </a:r>
            <a:r>
              <a:rPr lang="ru-RU" dirty="0" smtClean="0"/>
              <a:t>их на </a:t>
            </a:r>
            <a:r>
              <a:rPr lang="ru-RU" dirty="0"/>
              <a:t>любом компьютере с принтером.</a:t>
            </a:r>
          </a:p>
          <a:p>
            <a:pPr marL="457200" lvl="2" indent="-4572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Технический специалист </a:t>
            </a:r>
            <a:r>
              <a:rPr lang="ru-RU" dirty="0" smtClean="0"/>
              <a:t>передает Руководителю ППЭ носитель с ответами, Протокол создания </a:t>
            </a:r>
            <a:r>
              <a:rPr lang="ru-RU" dirty="0" err="1" smtClean="0"/>
              <a:t>аудионосителя</a:t>
            </a:r>
            <a:r>
              <a:rPr lang="ru-RU" dirty="0" smtClean="0"/>
              <a:t> ППЭ и сопроводительный бланк .</a:t>
            </a:r>
            <a:endParaRPr lang="ru-RU" dirty="0"/>
          </a:p>
          <a:p>
            <a:pPr marL="457200" lvl="2" indent="-457200">
              <a:buFont typeface="+mj-lt"/>
              <a:buAutoNum type="arabicPeriod"/>
            </a:pPr>
            <a:endParaRPr lang="ru-RU" dirty="0"/>
          </a:p>
          <a:p>
            <a:pPr marL="457200" lvl="2" indent="-457200">
              <a:buFont typeface="+mj-lt"/>
              <a:buAutoNum type="arabicPeriod"/>
            </a:pPr>
            <a:endParaRPr lang="ru-RU" dirty="0"/>
          </a:p>
          <a:p>
            <a:pPr marL="457200" lvl="2" indent="-457200">
              <a:buFont typeface="+mj-lt"/>
              <a:buAutoNum type="arabicPeriod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2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завершение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015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 marL="457200" lvl="2" indent="-457200"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Организаторы </a:t>
            </a:r>
            <a:r>
              <a:rPr lang="ru-RU" b="1" dirty="0">
                <a:solidFill>
                  <a:srgbClr val="FF0000"/>
                </a:solidFill>
              </a:rPr>
              <a:t>в аудиториях </a:t>
            </a:r>
            <a:r>
              <a:rPr lang="ru-RU" b="1" dirty="0" smtClean="0">
                <a:solidFill>
                  <a:srgbClr val="FF0000"/>
                </a:solidFill>
              </a:rPr>
              <a:t>подготовки </a:t>
            </a:r>
          </a:p>
          <a:p>
            <a:pPr marL="457200" lvl="2" indent="-457200"/>
            <a:r>
              <a:rPr lang="ru-RU" dirty="0" smtClean="0"/>
              <a:t>заполняют форму ППЭ-05-02 </a:t>
            </a:r>
          </a:p>
          <a:p>
            <a:pPr marL="457200" lvl="2" indent="-457200"/>
            <a:r>
              <a:rPr lang="ru-RU" dirty="0" smtClean="0"/>
              <a:t>собирают неиспользованные ИК, доставочные пакеты, испорченные ИК </a:t>
            </a:r>
          </a:p>
          <a:p>
            <a:pPr marL="457200" lvl="2" indent="-457200"/>
            <a:r>
              <a:rPr lang="ru-RU" dirty="0" smtClean="0"/>
              <a:t>передают ЭМ руководителю ППЭ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457200" lvl="2" indent="-45720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Организаторы в аудиториях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проведения</a:t>
            </a:r>
            <a:r>
              <a:rPr lang="ru-RU" dirty="0" smtClean="0"/>
              <a:t> </a:t>
            </a:r>
          </a:p>
          <a:p>
            <a:pPr marL="457200" lvl="2" indent="-457200"/>
            <a:r>
              <a:rPr lang="ru-RU" dirty="0" smtClean="0"/>
              <a:t>заполняют форму ППЭ-05-03 </a:t>
            </a:r>
          </a:p>
          <a:p>
            <a:pPr marL="457200" lvl="2" indent="-457200"/>
            <a:r>
              <a:rPr lang="ru-RU" dirty="0" smtClean="0"/>
              <a:t>запечатывают в возвратный доставочный пакет с напечатанной формой ППЭ-11 бланки регистрации  и упаковочные конверты с номерами КИМ и БР (конверты можно сложить пополам, чтобы поместить </a:t>
            </a:r>
            <a:r>
              <a:rPr lang="ru-RU" smtClean="0"/>
              <a:t>в конверт)</a:t>
            </a:r>
            <a:endParaRPr lang="ru-RU" dirty="0" smtClean="0"/>
          </a:p>
          <a:p>
            <a:pPr marL="457200" lvl="2" indent="-457200"/>
            <a:r>
              <a:rPr lang="ru-RU" dirty="0" smtClean="0"/>
              <a:t>извлекают компакт-диски </a:t>
            </a:r>
            <a:r>
              <a:rPr lang="ru-RU" dirty="0"/>
              <a:t>с электронными КИМ </a:t>
            </a:r>
            <a:r>
              <a:rPr lang="ru-RU" dirty="0" smtClean="0"/>
              <a:t>из </a:t>
            </a:r>
            <a:r>
              <a:rPr lang="ru-RU" dirty="0"/>
              <a:t>оптического привода (CD-ROM) рабочих станций и упаковываются в </a:t>
            </a:r>
            <a:r>
              <a:rPr lang="ru-RU" dirty="0" smtClean="0"/>
              <a:t>отдельный пакет. На пакете должна быть размещена информация о ППЭ, аудитории</a:t>
            </a:r>
          </a:p>
          <a:p>
            <a:pPr marL="457200" lvl="2" indent="-457200"/>
            <a:r>
              <a:rPr lang="ru-RU" dirty="0" smtClean="0"/>
              <a:t>передают ЭМ руководителю ППЭ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 marL="457200" lvl="2" indent="-457200">
              <a:buNone/>
            </a:pPr>
            <a:endParaRPr lang="ru-RU" dirty="0"/>
          </a:p>
          <a:p>
            <a:pPr marL="457200" lvl="2" indent="-45720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457200" lvl="2" indent="-457200">
              <a:buFont typeface="+mj-lt"/>
              <a:buAutoNum type="arabicPeriod" startAt="5"/>
            </a:pPr>
            <a:endParaRPr lang="ru-RU" dirty="0"/>
          </a:p>
          <a:p>
            <a:pPr marL="457200" lvl="2" indent="-457200">
              <a:buFont typeface="+mj-lt"/>
              <a:buAutoNum type="arabicPeriod" startAt="5"/>
            </a:pPr>
            <a:endParaRPr lang="ru-RU" dirty="0"/>
          </a:p>
          <a:p>
            <a:pPr marL="457200" lvl="2" indent="-457200">
              <a:buFont typeface="+mj-lt"/>
              <a:buAutoNum type="arabicPeriod" startAt="5"/>
            </a:pPr>
            <a:endParaRPr lang="ru-RU" dirty="0" smtClean="0"/>
          </a:p>
          <a:p>
            <a:pPr marL="457200" lvl="2" indent="-457200">
              <a:buFont typeface="+mj-lt"/>
              <a:buAutoNum type="arabicPeriod" startAt="12"/>
            </a:pPr>
            <a:endParaRPr lang="ru-RU" dirty="0"/>
          </a:p>
          <a:p>
            <a:pPr marL="514350" lvl="2" indent="-514350">
              <a:buFont typeface="+mj-lt"/>
              <a:buAutoNum type="arabicPeriod" startAt="7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завершение экзамена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01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Сроки проведения ЕГЭ в 2015 году</a:t>
            </a:r>
            <a:br>
              <a:rPr lang="ru-RU" sz="22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Определены приказом </a:t>
            </a:r>
            <a:r>
              <a:rPr lang="ru-RU" sz="1800" b="1" cap="all" dirty="0" err="1" smtClean="0">
                <a:solidFill>
                  <a:srgbClr val="700000"/>
                </a:solidFill>
                <a:latin typeface="Cambria" panose="02040503050406030204" pitchFamily="18" charset="0"/>
              </a:rPr>
              <a:t>Минобрнауки</a:t>
            </a:r>
            <a:r>
              <a:rPr lang="ru-RU" sz="18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 России от 03.02.2015 № 44</a:t>
            </a:r>
            <a: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  <a:t/>
            </a:r>
            <a:br>
              <a:rPr lang="ru-RU" sz="2400" b="1" cap="all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endParaRPr lang="ru-RU" sz="2200" b="1" cap="all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484806"/>
          <a:ext cx="7072362" cy="5134200"/>
        </p:xfrm>
        <a:graphic>
          <a:graphicData uri="http://schemas.openxmlformats.org/drawingml/2006/table">
            <a:tbl>
              <a:tblPr/>
              <a:tblGrid>
                <a:gridCol w="2138648"/>
                <a:gridCol w="4933714"/>
              </a:tblGrid>
              <a:tr h="3997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ЕГЭ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7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Досрочный период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10 апреля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пт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иностранные языки, физика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11 апреля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сб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иностранные языки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устн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23 апреля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чт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резерв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: иностранные языки, история, биология, информатика и ИКТ</a:t>
                      </a:r>
                      <a:endParaRPr lang="ru-RU" sz="1800" b="0" i="1" u="none" strike="noStrike" dirty="0">
                        <a:solidFill>
                          <a:srgbClr val="1F262D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24 апреля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пт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резерв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: иностранные языки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устн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  <a:endParaRPr lang="ru-RU" sz="1800" b="0" i="1" u="none" strike="noStrike" dirty="0">
                        <a:solidFill>
                          <a:srgbClr val="1F262D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Основной период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11 июня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чт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solidFill>
                            <a:srgbClr val="1F262D"/>
                          </a:solidFill>
                          <a:latin typeface="Times New Roman"/>
                        </a:rPr>
                        <a:t>иностранные языки, физика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17 июня (ср)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иностранные языки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устн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18 июня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чт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иностранные языки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устн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483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25 июня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чт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резерв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: иностранные языки, история, биология, информатика и ИКТ</a:t>
                      </a:r>
                      <a:endParaRPr lang="ru-RU" sz="1800" b="0" i="1" u="none" strike="noStrike" dirty="0">
                        <a:solidFill>
                          <a:srgbClr val="1F262D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788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26 июня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пт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1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резерв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: иностранные языки (</a:t>
                      </a:r>
                      <a:r>
                        <a:rPr lang="ru-RU" sz="1800" b="0" i="0" u="none" strike="noStrike" dirty="0" err="1">
                          <a:solidFill>
                            <a:srgbClr val="1F262D"/>
                          </a:solidFill>
                          <a:latin typeface="Times New Roman"/>
                        </a:rPr>
                        <a:t>устн</a:t>
                      </a:r>
                      <a:r>
                        <a:rPr lang="ru-RU" sz="1800" b="0" i="0" u="none" strike="noStrike" dirty="0">
                          <a:solidFill>
                            <a:srgbClr val="1F262D"/>
                          </a:solidFill>
                          <a:latin typeface="Times New Roman"/>
                        </a:rPr>
                        <a:t>)</a:t>
                      </a:r>
                      <a:endParaRPr lang="ru-RU" sz="1800" b="0" i="1" u="none" strike="noStrike" dirty="0">
                        <a:solidFill>
                          <a:srgbClr val="1F262D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завершение экзамена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800105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Руководитель ППЭ совместно с Членом ГЭК </a:t>
            </a:r>
          </a:p>
          <a:p>
            <a:pPr marL="457200" lvl="2" indent="-457200">
              <a:buFont typeface="Arial" pitchFamily="34" charset="0"/>
              <a:buChar char="•"/>
            </a:pPr>
            <a:r>
              <a:rPr lang="ru-RU" sz="2000" dirty="0" smtClean="0"/>
              <a:t>сверяет данные сопроводительного бланка к носителям с ведомостями сдачи экзамена в аудиториях.</a:t>
            </a:r>
          </a:p>
          <a:p>
            <a:pPr marL="457200" lvl="2" indent="-457200">
              <a:buFont typeface="Arial" pitchFamily="34" charset="0"/>
              <a:buChar char="•"/>
            </a:pPr>
            <a:r>
              <a:rPr lang="ru-RU" sz="2000" dirty="0" smtClean="0"/>
              <a:t>в соответствии со стандартной процедурой заполняют формы ППЭ</a:t>
            </a:r>
          </a:p>
          <a:p>
            <a:pPr marL="457200" lvl="2" indent="-457200">
              <a:buFont typeface="Arial" pitchFamily="34" charset="0"/>
              <a:buChar char="•"/>
            </a:pPr>
            <a:r>
              <a:rPr lang="ru-RU" sz="2000" dirty="0" smtClean="0"/>
              <a:t>комплектуют материалы.</a:t>
            </a:r>
          </a:p>
          <a:p>
            <a:pPr marL="457200" lvl="2" indent="-45720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документов ППЭ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 dirty="0">
              <a:solidFill>
                <a:prstClr val="white"/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6039" y="191688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Акт приемки-передачи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ППЭ-14-01-У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400" i="1" dirty="0">
                <a:solidFill>
                  <a:srgbClr val="496DA7"/>
                </a:solidFill>
                <a:latin typeface="Cambria" panose="02040503050406030204" pitchFamily="18" charset="0"/>
              </a:rPr>
              <a:t>(экземпляр РЦОИ)</a:t>
            </a:r>
            <a:endParaRPr lang="ru-RU" sz="1600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62838" y="191688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0" y="1160068"/>
            <a:ext cx="9144000" cy="684755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После окончания экзамена</a:t>
            </a:r>
            <a:b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</a:b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Действия руководителя ППЭ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2838" y="2420936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62838" y="2924992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2838" y="3429048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2838" y="3933104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2838" y="4437160"/>
            <a:ext cx="432000" cy="432000"/>
          </a:xfrm>
          <a:prstGeom prst="rect">
            <a:avLst/>
          </a:prstGeom>
          <a:solidFill>
            <a:srgbClr val="496DA7"/>
          </a:solidFill>
          <a:ln w="15875">
            <a:solidFill>
              <a:srgbClr val="496DA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prstClr val="white">
                    <a:lumMod val="95000"/>
                  </a:prstClr>
                </a:solidFill>
                <a:latin typeface="Cambria" panose="02040503050406030204" pitchFamily="18" charset="0"/>
              </a:rPr>
              <a:t>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1472" y="2928934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участников ЕГЭ и экзаменационных материалов в 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аудитории подготовки 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ППЭ-05-02-У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</a:t>
            </a:r>
            <a:r>
              <a:rPr lang="ru-RU" sz="1400" i="1" dirty="0">
                <a:solidFill>
                  <a:srgbClr val="496DA7"/>
                </a:solidFill>
                <a:latin typeface="Cambria" panose="02040503050406030204" pitchFamily="18" charset="0"/>
              </a:rPr>
              <a:t>(в порядке увеличения номеров аудиторий)</a:t>
            </a:r>
            <a:endParaRPr lang="ru-RU" sz="1600" i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6039" y="2420936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Ведомость выдачи и возврата экзаменационных материалов по аудиториям ППЭ (</a:t>
            </a:r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ППЭ-14-02-У</a:t>
            </a: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2910" y="407194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Сопроводительная документация к </a:t>
            </a:r>
            <a:r>
              <a:rPr lang="ru-RU" sz="1600" b="1" dirty="0" err="1" smtClean="0">
                <a:solidFill>
                  <a:srgbClr val="496DA7"/>
                </a:solidFill>
                <a:latin typeface="Cambria" panose="02040503050406030204" pitchFamily="18" charset="0"/>
              </a:rPr>
              <a:t>флэш-носителям</a:t>
            </a:r>
            <a:endParaRPr lang="ru-RU" sz="1600" b="1" dirty="0" smtClean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2910" y="3429000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Ведомость учета участников ЕГЭ и экзаменационных материалов в аудитории проведения(</a:t>
            </a:r>
            <a:r>
              <a:rPr lang="ru-RU" sz="16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ППЭ-05-03-У</a:t>
            </a:r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) 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4429132"/>
            <a:ext cx="8308449" cy="43200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1905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dirty="0" smtClean="0">
                <a:solidFill>
                  <a:srgbClr val="496DA7"/>
                </a:solidFill>
                <a:latin typeface="Cambria" panose="02040503050406030204" pitchFamily="18" charset="0"/>
              </a:rPr>
              <a:t>Прочие ведомости и документы ППЭ</a:t>
            </a:r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96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ЭМ для РЦОИ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 dirty="0">
              <a:solidFill>
                <a:prstClr val="white"/>
              </a:solidFill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403648" y="4079704"/>
            <a:ext cx="2977671" cy="2268542"/>
            <a:chOff x="210979" y="4163653"/>
            <a:chExt cx="2977671" cy="226854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0979" y="41636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3379" y="43160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5779" y="44684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КОНВЕРТЫ</a:t>
              </a:r>
              <a:b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С ИСПОЛЬЗОВАННЫМИ дисками</a:t>
              </a:r>
              <a:endParaRPr lang="ru-RU" sz="14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4719571" y="4083481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ПАКЕТ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С ДОКУМЕНТАМИ</a:t>
            </a:r>
            <a:b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rgbClr val="496DA7"/>
                </a:solidFill>
                <a:latin typeface="Cambria" panose="02040503050406030204" pitchFamily="18" charset="0"/>
              </a:rPr>
              <a:t>ППЭ</a:t>
            </a:r>
          </a:p>
          <a:p>
            <a:pPr algn="ctr"/>
            <a:endParaRPr lang="ru-RU" sz="1600" b="1" dirty="0">
              <a:solidFill>
                <a:srgbClr val="496DA7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Cambria" panose="02040503050406030204" pitchFamily="18" charset="0"/>
              </a:rPr>
              <a:t>НЕ СКРЕПЛЯТЬ!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214414" y="1357298"/>
            <a:ext cx="2977671" cy="2268542"/>
            <a:chOff x="179512" y="1835860"/>
            <a:chExt cx="2977671" cy="2268542"/>
          </a:xfrm>
        </p:grpSpPr>
        <p:pic>
          <p:nvPicPr>
            <p:cNvPr id="16" name="Содержимое 7" descr="Форма 11-ППЭ_ne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18358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Содержимое 7" descr="Форма 11-ППЭ_ne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1912" y="19882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Содержимое 7" descr="Форма 11-ППЭ_new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4312" y="2140660"/>
              <a:ext cx="2672871" cy="1963742"/>
            </a:xfrm>
            <a:prstGeom prst="rect">
              <a:avLst/>
            </a:prstGeom>
            <a:ln>
              <a:noFill/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Прямоугольник 20"/>
            <p:cNvSpPr/>
            <p:nvPr/>
          </p:nvSpPr>
          <p:spPr>
            <a:xfrm>
              <a:off x="484312" y="2140660"/>
              <a:ext cx="2672871" cy="1963742"/>
            </a:xfrm>
            <a:prstGeom prst="rect">
              <a:avLst/>
            </a:prstGeom>
            <a:noFill/>
            <a:ln w="12700">
              <a:solidFill>
                <a:srgbClr val="496DA7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ВОЗВРАТНЫЕ ДОСТАВОЧНЫЕ ПАКЕТЫ</a:t>
              </a:r>
              <a:br>
                <a:rPr lang="ru-RU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</a:br>
              <a:r>
                <a:rPr lang="ru-RU" b="1" dirty="0" smtClean="0">
                  <a:ln w="0">
                    <a:noFill/>
                  </a:ln>
                  <a:solidFill>
                    <a:srgbClr val="C00000"/>
                  </a:solidFill>
                  <a:effectLst>
                    <a:glow rad="127000">
                      <a:schemeClr val="bg1">
                        <a:alpha val="40000"/>
                      </a:schemeClr>
                    </a:glow>
                  </a:effectLst>
                  <a:latin typeface="Cambria" panose="02040503050406030204" pitchFamily="18" charset="0"/>
                </a:rPr>
                <a:t>С БЛАНКАМИ РЕГИСТРАЦИИ И УПАКОВОЧНЫМИ КОНВЕРТАМИ</a:t>
              </a:r>
              <a:endParaRPr lang="ru-RU" b="1" dirty="0">
                <a:ln w="0">
                  <a:noFill/>
                </a:ln>
                <a:solidFill>
                  <a:srgbClr val="C00000"/>
                </a:solidFill>
                <a:effectLst>
                  <a:glow rad="127000">
                    <a:schemeClr val="bg1">
                      <a:alpha val="40000"/>
                    </a:schemeClr>
                  </a:glow>
                </a:effectLst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8150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Формирование комплекта ЭМ для РЦОИ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dirty="0">
                <a:solidFill>
                  <a:prstClr val="white"/>
                </a:solidFill>
                <a:latin typeface="Cambria" pitchFamily="18" charset="0"/>
              </a:rPr>
              <a:t>www.ege.spb.ru			      (812) 576-34-40			                 ege@spb.edu.ru</a:t>
            </a:r>
            <a:endParaRPr lang="ru-RU" sz="1200" dirty="0">
              <a:solidFill>
                <a:prstClr val="white"/>
              </a:solidFill>
              <a:latin typeface="Cambria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1582829"/>
            <a:ext cx="2977671" cy="2268542"/>
            <a:chOff x="210979" y="4163653"/>
            <a:chExt cx="2977671" cy="226854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10979" y="41636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63379" y="43160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15779" y="4468453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ИСПОРЧЕННЫЕ</a:t>
              </a:r>
              <a:b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</a:br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И НЕКОМПЛЕКТЫЕ ИНДИВИДУАЛЬНЫЕ КОМПЛЕКТЫ</a:t>
              </a:r>
              <a:endParaRPr lang="ru-RU" sz="14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3059832" y="2734062"/>
            <a:ext cx="2977671" cy="2268542"/>
            <a:chOff x="3491880" y="1496725"/>
            <a:chExt cx="2977671" cy="2268542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491880" y="14967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44280" y="16491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96680" y="18015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НЕИСПОЛЬЗОВАННЫЕ ИНДИВИДУАЛЬНЫЕ КОМПЛЕКТЫ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856159" y="3896762"/>
            <a:ext cx="2977671" cy="2268542"/>
            <a:chOff x="3491880" y="1496725"/>
            <a:chExt cx="2977671" cy="2268542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491880" y="14967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644280" y="16491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796680" y="18015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НЕИСПОЛЬЗОВАННЫЕ ДОСТАВОЧНЫЕ ПАКЕТЫ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008559" y="4049162"/>
            <a:ext cx="2977671" cy="2268542"/>
            <a:chOff x="3491880" y="1496725"/>
            <a:chExt cx="2977671" cy="226854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491880" y="14967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44280" y="16491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rgbClr val="496DA7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96680" y="1801525"/>
              <a:ext cx="2672871" cy="196374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496DA7"/>
              </a:solidFill>
            </a:ln>
            <a:effectLst>
              <a:outerShdw blurRad="127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rgbClr val="496DA7"/>
                  </a:solidFill>
                  <a:latin typeface="Cambria" panose="02040503050406030204" pitchFamily="18" charset="0"/>
                </a:rPr>
                <a:t>НЕИСПОЛЬЗОВАННЫЕ ДОСТАВОЧНЫЕ ПАКЕТЫ</a:t>
              </a: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85720" y="4286256"/>
            <a:ext cx="2672871" cy="1963742"/>
          </a:xfrm>
          <a:prstGeom prst="rect">
            <a:avLst/>
          </a:prstGeom>
          <a:solidFill>
            <a:schemeClr val="bg1"/>
          </a:solidFill>
          <a:ln w="12700">
            <a:solidFill>
              <a:srgbClr val="496DA7"/>
            </a:solidFill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НА ФЛЕШ-НОСИТЕЛЕ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  <a:endParaRPr lang="ru-RU" sz="1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ФАЙЛЫ ОТВЕТОВ, ЭЛЕКТРОННЫЕ</a:t>
            </a:r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ЖУРНАЛЫ РАБОТЫ СТАНЦИИ, СИСТЕМНАЯ ИНФОРМАЦИЯ С ПК ГДЕ БЫЛИ СБОИ РАБОТЫ</a:t>
            </a:r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87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1764" t="18036" r="44711" b="10621"/>
          <a:stretch>
            <a:fillRect/>
          </a:stretch>
        </p:blipFill>
        <p:spPr bwMode="auto">
          <a:xfrm>
            <a:off x="1500166" y="500042"/>
            <a:ext cx="564360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множение 5"/>
          <p:cNvSpPr/>
          <p:nvPr/>
        </p:nvSpPr>
        <p:spPr>
          <a:xfrm>
            <a:off x="6715140" y="2285992"/>
            <a:ext cx="285752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29388" y="2214554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7429520" y="2000240"/>
            <a:ext cx="1571604" cy="71438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55</a:t>
            </a:fld>
            <a:endParaRPr lang="ru-RU"/>
          </a:p>
        </p:txBody>
      </p:sp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2"/>
          <a:srcRect l="2084" t="18236" r="44658" b="14147"/>
          <a:stretch>
            <a:fillRect/>
          </a:stretch>
        </p:blipFill>
        <p:spPr bwMode="auto">
          <a:xfrm>
            <a:off x="1214414" y="1000108"/>
            <a:ext cx="535784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множение 5"/>
          <p:cNvSpPr/>
          <p:nvPr/>
        </p:nvSpPr>
        <p:spPr>
          <a:xfrm>
            <a:off x="6143636" y="1142984"/>
            <a:ext cx="285752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1071546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29454" y="928670"/>
            <a:ext cx="1571604" cy="725470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084" t="18637" r="44682" b="33467"/>
          <a:stretch>
            <a:fillRect/>
          </a:stretch>
        </p:blipFill>
        <p:spPr bwMode="auto">
          <a:xfrm>
            <a:off x="1428728" y="1571612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7"/>
          <p:cNvSpPr>
            <a:spLocks noGrp="1"/>
          </p:cNvSpPr>
          <p:nvPr>
            <p:ph idx="1"/>
          </p:nvPr>
        </p:nvSpPr>
        <p:spPr>
          <a:xfrm>
            <a:off x="6500826" y="1500174"/>
            <a:ext cx="1857388" cy="757229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200" dirty="0" smtClean="0">
                <a:solidFill>
                  <a:srgbClr val="C00000"/>
                </a:solidFill>
              </a:rPr>
              <a:t>ВСЕ ХОРОШО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7" name="Умножение 6"/>
          <p:cNvSpPr/>
          <p:nvPr/>
        </p:nvSpPr>
        <p:spPr>
          <a:xfrm>
            <a:off x="5929322" y="1785926"/>
            <a:ext cx="285752" cy="285752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00694" y="1643050"/>
            <a:ext cx="1000132" cy="428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000364" y="4572008"/>
            <a:ext cx="3643338" cy="7858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7"/>
          <p:cNvSpPr txBox="1">
            <a:spLocks/>
          </p:cNvSpPr>
          <p:nvPr/>
        </p:nvSpPr>
        <p:spPr bwMode="auto">
          <a:xfrm>
            <a:off x="6715140" y="4500570"/>
            <a:ext cx="1857388" cy="928694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НЕЯВКА ОН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  <a:cs typeface="Arial" charset="0"/>
              </a:rPr>
              <a:t>Контактная информация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0" y="6573838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prstClr val="white"/>
                </a:solidFill>
                <a:latin typeface="Cambria" pitchFamily="18" charset="0"/>
                <a:cs typeface="Arial" charset="0"/>
              </a:rPr>
              <a:t>www.ege.spb.ru			      (812) 576-34-40			                 ege@spb.edu.ru</a:t>
            </a:r>
            <a:endParaRPr lang="ru-RU" sz="1200" dirty="0">
              <a:solidFill>
                <a:prstClr val="white"/>
              </a:solidFill>
              <a:latin typeface="Cambria" pitchFamily="18" charset="0"/>
              <a:cs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1673794"/>
            <a:ext cx="8784976" cy="655046"/>
            <a:chOff x="179512" y="2073619"/>
            <a:chExt cx="8784976" cy="65504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79512" y="2420888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79512" y="2073619"/>
              <a:ext cx="34289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БРЫСОВ ВИТАЛИЙ ЛЬВОВИЧ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19725" y="2073619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(812) 576-34-40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79512" y="2420888"/>
              <a:ext cx="48627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заместитель директора по оценке качества образования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79512" y="2867220"/>
            <a:ext cx="8784976" cy="655046"/>
            <a:chOff x="179512" y="3149906"/>
            <a:chExt cx="8784976" cy="655046"/>
          </a:xfrm>
        </p:grpSpPr>
        <p:cxnSp>
          <p:nvCxnSpPr>
            <p:cNvPr id="31" name="Прямая соединительная линия 30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179512" y="3149906"/>
              <a:ext cx="42349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ЯКОВЛЕВА МАРИЯ ВЛАДИМИРОВНА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(812) 576-34-23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9512" y="3497175"/>
              <a:ext cx="5078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заведующий сектором отдела оценки качества образования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79512" y="4081885"/>
            <a:ext cx="8784976" cy="655046"/>
            <a:chOff x="179512" y="3149906"/>
            <a:chExt cx="8784976" cy="655046"/>
          </a:xfrm>
        </p:grpSpPr>
        <p:cxnSp>
          <p:nvCxnSpPr>
            <p:cNvPr id="40" name="Прямая соединительная линия 39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79512" y="3149906"/>
              <a:ext cx="34547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ПАНТЕЛЕЕВ ЮРИЙ ЮРЬЕВИЧ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(812) 576-34-40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9512" y="3497175"/>
              <a:ext cx="48978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старший методист отдела оценки качества образования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9512" y="5294234"/>
            <a:ext cx="8784976" cy="655046"/>
            <a:chOff x="179512" y="3149906"/>
            <a:chExt cx="8784976" cy="65504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179512" y="3497175"/>
              <a:ext cx="8784976" cy="0"/>
            </a:xfrm>
            <a:prstGeom prst="line">
              <a:avLst/>
            </a:prstGeom>
            <a:ln w="6350">
              <a:solidFill>
                <a:srgbClr val="496DA7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9512" y="3149906"/>
              <a:ext cx="4344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ЛЕНКОВ КИРИЛЛ КОНСТАНТИНОВИЧ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19725" y="3149906"/>
              <a:ext cx="1944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(812) 576-34-40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79512" y="3497175"/>
              <a:ext cx="48577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400" i="1" dirty="0">
                  <a:solidFill>
                    <a:srgbClr val="496DA7"/>
                  </a:solidFill>
                  <a:latin typeface="Cambria" panose="02040503050406030204" pitchFamily="18" charset="0"/>
                  <a:cs typeface="Arial" charset="0"/>
                </a:rPr>
                <a:t>старший методист отдела оценки качества образования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8FB4B-5FD3-40BB-8874-80F076A16E1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23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Время сдачи </a:t>
            </a:r>
            <a:r>
              <a:rPr lang="ru-RU" dirty="0"/>
              <a:t>экзамена одним участником </a:t>
            </a:r>
            <a:r>
              <a:rPr lang="ru-RU" dirty="0" smtClean="0"/>
              <a:t>– </a:t>
            </a:r>
          </a:p>
          <a:p>
            <a:pPr lvl="0">
              <a:buNone/>
            </a:pPr>
            <a:r>
              <a:rPr lang="ru-RU" dirty="0" smtClean="0"/>
              <a:t>    13 </a:t>
            </a:r>
            <a:r>
              <a:rPr lang="ru-RU" dirty="0"/>
              <a:t>минут: 6 минут – подготовка и 7 минут – </a:t>
            </a:r>
            <a:r>
              <a:rPr lang="ru-RU" dirty="0" smtClean="0"/>
              <a:t>ответ.</a:t>
            </a:r>
          </a:p>
          <a:p>
            <a:pPr lvl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Длительность </a:t>
            </a:r>
            <a:r>
              <a:rPr lang="ru-RU" dirty="0">
                <a:solidFill>
                  <a:srgbClr val="FF0000"/>
                </a:solidFill>
              </a:rPr>
              <a:t>подготовки и записи ответа контролируются программным обеспечением </a:t>
            </a:r>
            <a:r>
              <a:rPr lang="ru-RU" dirty="0" smtClean="0">
                <a:solidFill>
                  <a:srgbClr val="FF0000"/>
                </a:solidFill>
              </a:rPr>
              <a:t>автоматически.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/>
              <a:t>О</a:t>
            </a:r>
            <a:r>
              <a:rPr lang="ru-RU" dirty="0" smtClean="0"/>
              <a:t>бщее </a:t>
            </a:r>
            <a:r>
              <a:rPr lang="ru-RU" dirty="0"/>
              <a:t>время нахождения участника в аудитории проведения не превышает 30 </a:t>
            </a:r>
            <a:r>
              <a:rPr lang="ru-RU" dirty="0" smtClean="0"/>
              <a:t>минут</a:t>
            </a:r>
          </a:p>
          <a:p>
            <a:r>
              <a:rPr lang="ru-RU" dirty="0"/>
              <a:t>общая длительность экзамена в </a:t>
            </a:r>
            <a:r>
              <a:rPr lang="ru-RU" dirty="0" smtClean="0"/>
              <a:t>ППЭ – </a:t>
            </a:r>
            <a:r>
              <a:rPr lang="ru-RU" dirty="0"/>
              <a:t>2 </a:t>
            </a:r>
            <a:r>
              <a:rPr lang="ru-RU" dirty="0" smtClean="0"/>
              <a:t>часа.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FF0000"/>
                </a:solidFill>
              </a:rPr>
              <a:t>Через </a:t>
            </a:r>
            <a:r>
              <a:rPr lang="ru-RU" dirty="0">
                <a:solidFill>
                  <a:srgbClr val="FF0000"/>
                </a:solidFill>
              </a:rPr>
              <a:t>одно рабочее место участника в аудитории проведения за день могут пройти максимум 4 </a:t>
            </a:r>
            <a:r>
              <a:rPr lang="ru-RU" dirty="0" smtClean="0">
                <a:solidFill>
                  <a:srgbClr val="FF0000"/>
                </a:solidFill>
              </a:rPr>
              <a:t>участника.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 smtClean="0">
                <a:solidFill>
                  <a:srgbClr val="700000"/>
                </a:solidFill>
                <a:latin typeface="Cambria" panose="02040503050406030204" pitchFamily="18" charset="0"/>
              </a:rPr>
              <a:t>длительность </a:t>
            </a:r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519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Доставочный </a:t>
            </a:r>
            <a:r>
              <a:rPr lang="ru-RU" dirty="0"/>
              <a:t>пакет содержит компакт-диск с электронными КИМ и индивидуальные комплекты </a:t>
            </a:r>
            <a:r>
              <a:rPr lang="ru-RU" dirty="0" smtClean="0"/>
              <a:t>с </a:t>
            </a:r>
            <a:r>
              <a:rPr lang="ru-RU" dirty="0"/>
              <a:t>бумажными бланками </a:t>
            </a:r>
            <a:r>
              <a:rPr lang="ru-RU" dirty="0" smtClean="0"/>
              <a:t>регистрации.</a:t>
            </a:r>
          </a:p>
          <a:p>
            <a:r>
              <a:rPr lang="ru-RU" dirty="0"/>
              <a:t>Д</a:t>
            </a:r>
            <a:r>
              <a:rPr lang="ru-RU" dirty="0" smtClean="0"/>
              <a:t>ля </a:t>
            </a:r>
            <a:r>
              <a:rPr lang="ru-RU" dirty="0"/>
              <a:t>использования электронных КИМ при сдаче </a:t>
            </a:r>
            <a:r>
              <a:rPr lang="ru-RU" dirty="0" smtClean="0"/>
              <a:t>экзамена </a:t>
            </a:r>
            <a:r>
              <a:rPr lang="ru-RU" dirty="0"/>
              <a:t>необходимо наличие ключа доступа к электронным КИМ и персональной электронной подписи </a:t>
            </a:r>
            <a:r>
              <a:rPr lang="ru-RU" dirty="0" smtClean="0"/>
              <a:t>Члена ГЭК.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Обеспечение и состав экзаменационных материалов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986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Аудитория подготовки</a:t>
            </a:r>
          </a:p>
          <a:p>
            <a:r>
              <a:rPr lang="ru-RU" sz="2500" dirty="0" smtClean="0">
                <a:cs typeface="Times New Roman" pitchFamily="18" charset="0"/>
              </a:rPr>
              <a:t>не </a:t>
            </a:r>
            <a:r>
              <a:rPr lang="ru-RU" sz="2500" dirty="0">
                <a:cs typeface="Times New Roman" pitchFamily="18" charset="0"/>
              </a:rPr>
              <a:t>более 25 </a:t>
            </a:r>
            <a:r>
              <a:rPr lang="ru-RU" sz="2500" dirty="0" smtClean="0">
                <a:cs typeface="Times New Roman" pitchFamily="18" charset="0"/>
              </a:rPr>
              <a:t>участников</a:t>
            </a:r>
          </a:p>
          <a:p>
            <a:r>
              <a:rPr lang="ru-RU" sz="2500" dirty="0" smtClean="0">
                <a:cs typeface="Times New Roman" pitchFamily="18" charset="0"/>
              </a:rPr>
              <a:t>нумерация мест</a:t>
            </a:r>
          </a:p>
          <a:p>
            <a:r>
              <a:rPr lang="ru-RU" sz="2500" dirty="0" smtClean="0">
                <a:cs typeface="Times New Roman" pitchFamily="18" charset="0"/>
              </a:rPr>
              <a:t>наличие инструкции для участника экзамена по использованию ПО сдачи устного экзамена по иностранному языку (по количеству участников)</a:t>
            </a:r>
          </a:p>
          <a:p>
            <a:r>
              <a:rPr lang="en-US" sz="2500" dirty="0" smtClean="0">
                <a:cs typeface="Times New Roman" pitchFamily="18" charset="0"/>
              </a:rPr>
              <a:t> </a:t>
            </a:r>
            <a:r>
              <a:rPr lang="ru-RU" sz="2500" i="1" dirty="0" smtClean="0">
                <a:solidFill>
                  <a:srgbClr val="FF0000"/>
                </a:solidFill>
                <a:cs typeface="Times New Roman" pitchFamily="18" charset="0"/>
              </a:rPr>
              <a:t>наличие материалов </a:t>
            </a:r>
            <a:r>
              <a:rPr lang="ru-RU" sz="2500" i="1" dirty="0">
                <a:solidFill>
                  <a:srgbClr val="FF0000"/>
                </a:solidFill>
                <a:cs typeface="Times New Roman" pitchFamily="18" charset="0"/>
              </a:rPr>
              <a:t>на языке проводимого экзамена </a:t>
            </a:r>
            <a:r>
              <a:rPr lang="ru-RU" sz="2500" i="1" dirty="0" smtClean="0">
                <a:solidFill>
                  <a:srgbClr val="FF0000"/>
                </a:solidFill>
                <a:cs typeface="Times New Roman" pitchFamily="18" charset="0"/>
              </a:rPr>
              <a:t>(</a:t>
            </a:r>
            <a:r>
              <a:rPr lang="ru-RU" sz="2500" i="1" dirty="0">
                <a:solidFill>
                  <a:srgbClr val="FF0000"/>
                </a:solidFill>
                <a:cs typeface="Times New Roman" pitchFamily="18" charset="0"/>
              </a:rPr>
              <a:t>научно-популярные журналы, любые книги, журналы, газеты и т.п.), </a:t>
            </a:r>
            <a:r>
              <a:rPr lang="ru-RU" sz="2500" i="1" dirty="0" smtClean="0">
                <a:solidFill>
                  <a:srgbClr val="FF0000"/>
                </a:solidFill>
                <a:cs typeface="Times New Roman" pitchFamily="18" charset="0"/>
              </a:rPr>
              <a:t>взятых </a:t>
            </a:r>
            <a:r>
              <a:rPr lang="ru-RU" sz="2500" i="1" dirty="0">
                <a:solidFill>
                  <a:srgbClr val="FF0000"/>
                </a:solidFill>
                <a:cs typeface="Times New Roman" pitchFamily="18" charset="0"/>
              </a:rPr>
              <a:t>из </a:t>
            </a:r>
            <a:r>
              <a:rPr lang="ru-RU" sz="2500" i="1" dirty="0" smtClean="0">
                <a:solidFill>
                  <a:srgbClr val="FF0000"/>
                </a:solidFill>
                <a:cs typeface="Times New Roman" pitchFamily="18" charset="0"/>
              </a:rPr>
              <a:t>школьной библиотеки</a:t>
            </a:r>
            <a:r>
              <a:rPr lang="ru-RU" sz="2500" i="1" dirty="0">
                <a:solidFill>
                  <a:srgbClr val="FF0000"/>
                </a:solidFill>
                <a:cs typeface="Times New Roman" pitchFamily="18" charset="0"/>
              </a:rPr>
              <a:t>, с целью предоставления участникам экзамена, ожидающим своей очереди </a:t>
            </a:r>
            <a:r>
              <a:rPr lang="ru-RU" sz="2500" i="1" dirty="0" smtClean="0">
                <a:solidFill>
                  <a:srgbClr val="FF0000"/>
                </a:solidFill>
                <a:cs typeface="Times New Roman" pitchFamily="18" charset="0"/>
              </a:rPr>
              <a:t>сдачи</a:t>
            </a:r>
            <a:r>
              <a:rPr lang="ru-RU" sz="2500" i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ru-RU" sz="2500" i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500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0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Аудитория проведения</a:t>
            </a:r>
            <a:endParaRPr lang="ru-RU" dirty="0"/>
          </a:p>
          <a:p>
            <a:r>
              <a:rPr lang="ru-RU" sz="2800" dirty="0" smtClean="0"/>
              <a:t>Вместимость может </a:t>
            </a:r>
            <a:r>
              <a:rPr lang="ru-RU" sz="2800" dirty="0"/>
              <a:t>быть больше одного </a:t>
            </a:r>
            <a:r>
              <a:rPr lang="ru-RU" sz="2800" dirty="0" smtClean="0"/>
              <a:t>места (рекомендуется </a:t>
            </a:r>
            <a:r>
              <a:rPr lang="ru-RU" sz="2800" dirty="0"/>
              <a:t>оборудовать от двух до четырех рабочих мест </a:t>
            </a:r>
            <a:r>
              <a:rPr lang="ru-RU" sz="2800" dirty="0" smtClean="0"/>
              <a:t>участника)</a:t>
            </a:r>
          </a:p>
          <a:p>
            <a:r>
              <a:rPr lang="ru-RU" sz="2800" dirty="0" smtClean="0"/>
              <a:t>Нумерация мест</a:t>
            </a:r>
          </a:p>
          <a:p>
            <a:r>
              <a:rPr lang="ru-RU" sz="2800" dirty="0" smtClean="0"/>
              <a:t>компьютеры с подключенной гарнитурой (наушники с микрофоном) и установленным ПО рабочего места участника экзамена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879103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200" b="1" cap="all" dirty="0">
                <a:solidFill>
                  <a:srgbClr val="C00000"/>
                </a:solidFill>
                <a:latin typeface="Cambria" panose="02040503050406030204" pitchFamily="18" charset="0"/>
              </a:rPr>
              <a:t>Ключевые особенности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0069"/>
            <a:ext cx="9144000" cy="498404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 w="25400">
            <a:noFill/>
            <a:prstDash val="soli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600" b="1" cap="all" dirty="0">
                <a:solidFill>
                  <a:srgbClr val="700000"/>
                </a:solidFill>
                <a:latin typeface="Cambria" panose="02040503050406030204" pitchFamily="18" charset="0"/>
              </a:rPr>
              <a:t>Особенности подготовки к сдаче экзамена</a:t>
            </a:r>
            <a:endParaRPr lang="ru-RU" sz="1600" b="1" cap="all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3388-AC43-4E14-8AD4-8F0832BAA2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0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1858</TotalTime>
  <Words>2607</Words>
  <Application>Microsoft Office PowerPoint</Application>
  <PresentationFormat>Экран (4:3)</PresentationFormat>
  <Paragraphs>404</Paragraphs>
  <Slides>57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59" baseType="lpstr">
      <vt:lpstr>1_Тема Office</vt:lpstr>
      <vt:lpstr>2_Тема Office</vt:lpstr>
      <vt:lpstr>Проведение единого государственного экзамена  по иностранным языкам  с компонентом в устной форме</vt:lpstr>
      <vt:lpstr>Ключевые особенности</vt:lpstr>
      <vt:lpstr>Слайд 3</vt:lpstr>
      <vt:lpstr>Слайд 4</vt:lpstr>
      <vt:lpstr>Сроки проведения ЕГЭ в 2015 году Определены приказом Минобрнауки России от 03.02.2015 № 44 </vt:lpstr>
      <vt:lpstr>Слайд 6</vt:lpstr>
      <vt:lpstr>Слайд 7</vt:lpstr>
      <vt:lpstr>Слайд 8</vt:lpstr>
      <vt:lpstr>Слайд 9</vt:lpstr>
      <vt:lpstr>Слайд 10</vt:lpstr>
      <vt:lpstr>Слайд 11</vt:lpstr>
      <vt:lpstr>Подготовка к проведению  устной части экзамена</vt:lpstr>
      <vt:lpstr>Подготовительные мероприятия</vt:lpstr>
      <vt:lpstr>Слайд 14</vt:lpstr>
      <vt:lpstr>Подготовительные мероприятия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Проведение экзамена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Участник обнаружил технические проблемы , прослушивая запись своего ответа</vt:lpstr>
      <vt:lpstr>Слайд 45</vt:lpstr>
      <vt:lpstr>ОВЗ</vt:lpstr>
      <vt:lpstr>Завершение экзамена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ВСЕ ХОРОШО</vt:lpstr>
      <vt:lpstr>Слайд 56</vt:lpstr>
      <vt:lpstr>Слайд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Апробация проведения единого государственного экзамена по иностранным языкам с компонентом в устной форме</dc:title>
  <dc:creator>Кирилл Ленков</dc:creator>
  <cp:lastModifiedBy>yakovleva.mv</cp:lastModifiedBy>
  <cp:revision>46</cp:revision>
  <dcterms:created xsi:type="dcterms:W3CDTF">2015-02-18T09:22:10Z</dcterms:created>
  <dcterms:modified xsi:type="dcterms:W3CDTF">2015-04-09T13:06:34Z</dcterms:modified>
</cp:coreProperties>
</file>