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44" r:id="rId1"/>
  </p:sldMasterIdLst>
  <p:notesMasterIdLst>
    <p:notesMasterId r:id="rId68"/>
  </p:notesMasterIdLst>
  <p:handoutMasterIdLst>
    <p:handoutMasterId r:id="rId69"/>
  </p:handoutMasterIdLst>
  <p:sldIdLst>
    <p:sldId id="557" r:id="rId2"/>
    <p:sldId id="1183" r:id="rId3"/>
    <p:sldId id="1259" r:id="rId4"/>
    <p:sldId id="1184" r:id="rId5"/>
    <p:sldId id="1290" r:id="rId6"/>
    <p:sldId id="1291" r:id="rId7"/>
    <p:sldId id="1292" r:id="rId8"/>
    <p:sldId id="1293" r:id="rId9"/>
    <p:sldId id="1294" r:id="rId10"/>
    <p:sldId id="1295" r:id="rId11"/>
    <p:sldId id="1296" r:id="rId12"/>
    <p:sldId id="1297" r:id="rId13"/>
    <p:sldId id="1286" r:id="rId14"/>
    <p:sldId id="1298" r:id="rId15"/>
    <p:sldId id="1192" r:id="rId16"/>
    <p:sldId id="1193" r:id="rId17"/>
    <p:sldId id="1194" r:id="rId18"/>
    <p:sldId id="1276" r:id="rId19"/>
    <p:sldId id="1275" r:id="rId20"/>
    <p:sldId id="1196" r:id="rId21"/>
    <p:sldId id="1263" r:id="rId22"/>
    <p:sldId id="1139" r:id="rId23"/>
    <p:sldId id="1265" r:id="rId24"/>
    <p:sldId id="1266" r:id="rId25"/>
    <p:sldId id="1267" r:id="rId26"/>
    <p:sldId id="1278" r:id="rId27"/>
    <p:sldId id="1279" r:id="rId28"/>
    <p:sldId id="1280" r:id="rId29"/>
    <p:sldId id="1281" r:id="rId30"/>
    <p:sldId id="1152" r:id="rId31"/>
    <p:sldId id="1285" r:id="rId32"/>
    <p:sldId id="1153" r:id="rId33"/>
    <p:sldId id="1264" r:id="rId34"/>
    <p:sldId id="1202" r:id="rId35"/>
    <p:sldId id="1282" r:id="rId36"/>
    <p:sldId id="992" r:id="rId37"/>
    <p:sldId id="1203" r:id="rId38"/>
    <p:sldId id="1207" r:id="rId39"/>
    <p:sldId id="1208" r:id="rId40"/>
    <p:sldId id="1209" r:id="rId41"/>
    <p:sldId id="1210" r:id="rId42"/>
    <p:sldId id="1211" r:id="rId43"/>
    <p:sldId id="1212" r:id="rId44"/>
    <p:sldId id="1213" r:id="rId45"/>
    <p:sldId id="1235" r:id="rId46"/>
    <p:sldId id="1236" r:id="rId47"/>
    <p:sldId id="1204" r:id="rId48"/>
    <p:sldId id="1225" r:id="rId49"/>
    <p:sldId id="1216" r:id="rId50"/>
    <p:sldId id="1226" r:id="rId51"/>
    <p:sldId id="1299" r:id="rId52"/>
    <p:sldId id="1242" r:id="rId53"/>
    <p:sldId id="1247" r:id="rId54"/>
    <p:sldId id="1248" r:id="rId55"/>
    <p:sldId id="1249" r:id="rId56"/>
    <p:sldId id="1250" r:id="rId57"/>
    <p:sldId id="1220" r:id="rId58"/>
    <p:sldId id="1243" r:id="rId59"/>
    <p:sldId id="1227" r:id="rId60"/>
    <p:sldId id="1221" r:id="rId61"/>
    <p:sldId id="1283" r:id="rId62"/>
    <p:sldId id="1273" r:id="rId63"/>
    <p:sldId id="1230" r:id="rId64"/>
    <p:sldId id="1222" r:id="rId65"/>
    <p:sldId id="1223" r:id="rId66"/>
    <p:sldId id="1284" r:id="rId67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ovin" initials="G" lastIdx="3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9E"/>
    <a:srgbClr val="496DA7"/>
    <a:srgbClr val="35688B"/>
    <a:srgbClr val="166824"/>
    <a:srgbClr val="606060"/>
    <a:srgbClr val="700000"/>
    <a:srgbClr val="088DC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2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147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095452-F295-4387-8F9F-E912A63EB40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31A9C5-0B97-4E01-8FD1-7E26B2210C44}">
      <dgm:prSet phldrT="[Текст]"/>
      <dgm:spPr/>
      <dgm:t>
        <a:bodyPr/>
        <a:lstStyle/>
        <a:p>
          <a:r>
            <a:rPr lang="ru-RU" dirty="0" smtClean="0"/>
            <a:t>Загрузка интернет-пакета</a:t>
          </a:r>
        </a:p>
        <a:p>
          <a:r>
            <a:rPr lang="ru-RU" dirty="0" smtClean="0"/>
            <a:t>Техническая подготовка</a:t>
          </a:r>
        </a:p>
      </dgm:t>
    </dgm:pt>
    <dgm:pt modelId="{129F0023-6756-4755-84FA-193EF3432DA4}" type="parTrans" cxnId="{1CDEF35D-A4BE-4C8F-B910-C44AB805D99C}">
      <dgm:prSet/>
      <dgm:spPr/>
      <dgm:t>
        <a:bodyPr/>
        <a:lstStyle/>
        <a:p>
          <a:endParaRPr lang="ru-RU"/>
        </a:p>
      </dgm:t>
    </dgm:pt>
    <dgm:pt modelId="{B2988983-A97F-4221-AC45-944F17D1A0C1}" type="sibTrans" cxnId="{1CDEF35D-A4BE-4C8F-B910-C44AB805D99C}">
      <dgm:prSet/>
      <dgm:spPr/>
      <dgm:t>
        <a:bodyPr/>
        <a:lstStyle/>
        <a:p>
          <a:endParaRPr lang="ru-RU"/>
        </a:p>
      </dgm:t>
    </dgm:pt>
    <dgm:pt modelId="{A0996D10-B11B-49A6-B563-7ED47EB8807A}">
      <dgm:prSet phldrT="[Текст]"/>
      <dgm:spPr/>
      <dgm:t>
        <a:bodyPr/>
        <a:lstStyle/>
        <a:p>
          <a:r>
            <a:rPr lang="ru-RU" dirty="0" smtClean="0"/>
            <a:t>Контроль технической готовности</a:t>
          </a:r>
          <a:endParaRPr lang="ru-RU" dirty="0"/>
        </a:p>
      </dgm:t>
    </dgm:pt>
    <dgm:pt modelId="{D8DCCE58-75AE-432F-AE9C-741C847915B9}" type="parTrans" cxnId="{40EFA0D8-7693-4A95-A9D5-95CCEEAFDA7C}">
      <dgm:prSet/>
      <dgm:spPr/>
      <dgm:t>
        <a:bodyPr/>
        <a:lstStyle/>
        <a:p>
          <a:endParaRPr lang="ru-RU"/>
        </a:p>
      </dgm:t>
    </dgm:pt>
    <dgm:pt modelId="{38877AEF-FC63-420B-8805-B1074A322EBB}" type="sibTrans" cxnId="{40EFA0D8-7693-4A95-A9D5-95CCEEAFDA7C}">
      <dgm:prSet/>
      <dgm:spPr/>
      <dgm:t>
        <a:bodyPr/>
        <a:lstStyle/>
        <a:p>
          <a:endParaRPr lang="ru-RU"/>
        </a:p>
      </dgm:t>
    </dgm:pt>
    <dgm:pt modelId="{FC047958-A82E-4C52-B9D6-EEBCB2621819}">
      <dgm:prSet/>
      <dgm:spPr/>
      <dgm:t>
        <a:bodyPr/>
        <a:lstStyle/>
        <a:p>
          <a:r>
            <a:rPr lang="ru-RU" dirty="0" smtClean="0"/>
            <a:t>Получение пароля и печать пакета руководителя</a:t>
          </a:r>
        </a:p>
        <a:p>
          <a:r>
            <a:rPr lang="ru-RU" dirty="0" smtClean="0"/>
            <a:t>Скачивание и загрузка ключа доступа к ЭМ</a:t>
          </a:r>
        </a:p>
        <a:p>
          <a:r>
            <a:rPr lang="ru-RU" dirty="0" smtClean="0"/>
            <a:t>Проведение экзамена</a:t>
          </a:r>
          <a:endParaRPr lang="ru-RU" dirty="0"/>
        </a:p>
      </dgm:t>
    </dgm:pt>
    <dgm:pt modelId="{05E7EAE4-0F98-40EE-AD02-6CE430B42C3A}" type="parTrans" cxnId="{AEC3F2A7-1059-4BFD-A3DD-06AB8E469D4C}">
      <dgm:prSet/>
      <dgm:spPr/>
      <dgm:t>
        <a:bodyPr/>
        <a:lstStyle/>
        <a:p>
          <a:endParaRPr lang="ru-RU"/>
        </a:p>
      </dgm:t>
    </dgm:pt>
    <dgm:pt modelId="{DD37DB8C-39E7-4A31-8ED6-C79C332C3A8F}" type="sibTrans" cxnId="{AEC3F2A7-1059-4BFD-A3DD-06AB8E469D4C}">
      <dgm:prSet/>
      <dgm:spPr/>
      <dgm:t>
        <a:bodyPr/>
        <a:lstStyle/>
        <a:p>
          <a:endParaRPr lang="ru-RU"/>
        </a:p>
      </dgm:t>
    </dgm:pt>
    <dgm:pt modelId="{66EC41E4-4168-497C-B961-57836C63B3C3}">
      <dgm:prSet/>
      <dgm:spPr/>
      <dgm:t>
        <a:bodyPr/>
        <a:lstStyle/>
        <a:p>
          <a:r>
            <a:rPr lang="ru-RU" dirty="0" smtClean="0"/>
            <a:t>Завершение экзамена (сканирование в аудитории и передача ответов КЕГЭ и форм в РЦОИ)</a:t>
          </a:r>
          <a:endParaRPr lang="ru-RU" dirty="0"/>
        </a:p>
      </dgm:t>
    </dgm:pt>
    <dgm:pt modelId="{B49677AC-7419-436A-B186-5AFC15925598}" type="parTrans" cxnId="{2BD13C8F-4E76-4BD9-8DB2-8C8817F04B61}">
      <dgm:prSet/>
      <dgm:spPr/>
      <dgm:t>
        <a:bodyPr/>
        <a:lstStyle/>
        <a:p>
          <a:endParaRPr lang="ru-RU"/>
        </a:p>
      </dgm:t>
    </dgm:pt>
    <dgm:pt modelId="{94C0DFF6-DA00-431C-998D-84F334BCB06C}" type="sibTrans" cxnId="{2BD13C8F-4E76-4BD9-8DB2-8C8817F04B61}">
      <dgm:prSet/>
      <dgm:spPr/>
      <dgm:t>
        <a:bodyPr/>
        <a:lstStyle/>
        <a:p>
          <a:endParaRPr lang="ru-RU"/>
        </a:p>
      </dgm:t>
    </dgm:pt>
    <dgm:pt modelId="{2BA35E2B-4170-4D61-802B-646BD5987282}" type="pres">
      <dgm:prSet presAssocID="{08095452-F295-4387-8F9F-E912A63EB40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924863-AE93-4EA9-85B8-710932C51F9D}" type="pres">
      <dgm:prSet presAssocID="{08095452-F295-4387-8F9F-E912A63EB40C}" presName="dummyMaxCanvas" presStyleCnt="0">
        <dgm:presLayoutVars/>
      </dgm:prSet>
      <dgm:spPr/>
    </dgm:pt>
    <dgm:pt modelId="{3A2CF8D7-DD90-4E0E-956D-F3B885AE6D88}" type="pres">
      <dgm:prSet presAssocID="{08095452-F295-4387-8F9F-E912A63EB40C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C992B-2CB5-4187-B1A1-87BC3E3B6A64}" type="pres">
      <dgm:prSet presAssocID="{08095452-F295-4387-8F9F-E912A63EB40C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E25C1-090E-4087-B35F-22EDE7763D1A}" type="pres">
      <dgm:prSet presAssocID="{08095452-F295-4387-8F9F-E912A63EB40C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90C76-3C8A-42E1-8901-432F971F4DB6}" type="pres">
      <dgm:prSet presAssocID="{08095452-F295-4387-8F9F-E912A63EB40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2E1AE-F7D8-4F30-9B07-6A36FBFDC644}" type="pres">
      <dgm:prSet presAssocID="{08095452-F295-4387-8F9F-E912A63EB40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D3A56D-3504-4C74-87F4-F39522782016}" type="pres">
      <dgm:prSet presAssocID="{08095452-F295-4387-8F9F-E912A63EB40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09BF1-84BE-478B-8A4C-F37EBA109E46}" type="pres">
      <dgm:prSet presAssocID="{08095452-F295-4387-8F9F-E912A63EB40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A2AC1-55CD-4EB5-B5BF-476FB7FAA6C6}" type="pres">
      <dgm:prSet presAssocID="{08095452-F295-4387-8F9F-E912A63EB40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4600B-2185-4779-8A9F-6E114EEA2C64}" type="pres">
      <dgm:prSet presAssocID="{08095452-F295-4387-8F9F-E912A63EB40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C8FCF-BDCA-435C-AFC3-C0F575273924}" type="pres">
      <dgm:prSet presAssocID="{08095452-F295-4387-8F9F-E912A63EB40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4C3B7-5F24-494E-90F9-F8872E3B8CD5}" type="pres">
      <dgm:prSet presAssocID="{08095452-F295-4387-8F9F-E912A63EB40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EEC68E-377A-4C14-9477-B35DAA991278}" type="presOf" srcId="{66EC41E4-4168-497C-B961-57836C63B3C3}" destId="{5604C3B7-5F24-494E-90F9-F8872E3B8CD5}" srcOrd="1" destOrd="0" presId="urn:microsoft.com/office/officeart/2005/8/layout/vProcess5"/>
    <dgm:cxn modelId="{CAA16C72-688B-4A97-B5B6-CC2FDEA13747}" type="presOf" srcId="{66EC41E4-4168-497C-B961-57836C63B3C3}" destId="{E2390C76-3C8A-42E1-8901-432F971F4DB6}" srcOrd="0" destOrd="0" presId="urn:microsoft.com/office/officeart/2005/8/layout/vProcess5"/>
    <dgm:cxn modelId="{360D7EA2-7973-4B7B-846B-E96894622726}" type="presOf" srcId="{B2988983-A97F-4221-AC45-944F17D1A0C1}" destId="{E662E1AE-F7D8-4F30-9B07-6A36FBFDC644}" srcOrd="0" destOrd="0" presId="urn:microsoft.com/office/officeart/2005/8/layout/vProcess5"/>
    <dgm:cxn modelId="{E3E9F9E7-8629-436E-B5F1-BFEF2240FC61}" type="presOf" srcId="{EB31A9C5-0B97-4E01-8FD1-7E26B2210C44}" destId="{0A9A2AC1-55CD-4EB5-B5BF-476FB7FAA6C6}" srcOrd="1" destOrd="0" presId="urn:microsoft.com/office/officeart/2005/8/layout/vProcess5"/>
    <dgm:cxn modelId="{5AECAC58-5045-4165-80DE-96C350A994AA}" type="presOf" srcId="{38877AEF-FC63-420B-8805-B1074A322EBB}" destId="{9AD3A56D-3504-4C74-87F4-F39522782016}" srcOrd="0" destOrd="0" presId="urn:microsoft.com/office/officeart/2005/8/layout/vProcess5"/>
    <dgm:cxn modelId="{1CDEF35D-A4BE-4C8F-B910-C44AB805D99C}" srcId="{08095452-F295-4387-8F9F-E912A63EB40C}" destId="{EB31A9C5-0B97-4E01-8FD1-7E26B2210C44}" srcOrd="0" destOrd="0" parTransId="{129F0023-6756-4755-84FA-193EF3432DA4}" sibTransId="{B2988983-A97F-4221-AC45-944F17D1A0C1}"/>
    <dgm:cxn modelId="{3D3D4BED-D5BB-462F-87A3-A26BA4843499}" type="presOf" srcId="{FC047958-A82E-4C52-B9D6-EEBCB2621819}" destId="{C19C8FCF-BDCA-435C-AFC3-C0F575273924}" srcOrd="1" destOrd="0" presId="urn:microsoft.com/office/officeart/2005/8/layout/vProcess5"/>
    <dgm:cxn modelId="{AEC3F2A7-1059-4BFD-A3DD-06AB8E469D4C}" srcId="{08095452-F295-4387-8F9F-E912A63EB40C}" destId="{FC047958-A82E-4C52-B9D6-EEBCB2621819}" srcOrd="2" destOrd="0" parTransId="{05E7EAE4-0F98-40EE-AD02-6CE430B42C3A}" sibTransId="{DD37DB8C-39E7-4A31-8ED6-C79C332C3A8F}"/>
    <dgm:cxn modelId="{298AEB64-769E-4B86-A47A-4BBDECCAAD14}" type="presOf" srcId="{A0996D10-B11B-49A6-B563-7ED47EB8807A}" destId="{BCA4600B-2185-4779-8A9F-6E114EEA2C64}" srcOrd="1" destOrd="0" presId="urn:microsoft.com/office/officeart/2005/8/layout/vProcess5"/>
    <dgm:cxn modelId="{F5F13869-E678-4845-968A-F1D09D41AF10}" type="presOf" srcId="{DD37DB8C-39E7-4A31-8ED6-C79C332C3A8F}" destId="{7EB09BF1-84BE-478B-8A4C-F37EBA109E46}" srcOrd="0" destOrd="0" presId="urn:microsoft.com/office/officeart/2005/8/layout/vProcess5"/>
    <dgm:cxn modelId="{42042188-C737-4EB6-8F14-20BCC167CA73}" type="presOf" srcId="{FC047958-A82E-4C52-B9D6-EEBCB2621819}" destId="{B2AE25C1-090E-4087-B35F-22EDE7763D1A}" srcOrd="0" destOrd="0" presId="urn:microsoft.com/office/officeart/2005/8/layout/vProcess5"/>
    <dgm:cxn modelId="{86F9F379-F861-405D-9B1A-305C638157AD}" type="presOf" srcId="{08095452-F295-4387-8F9F-E912A63EB40C}" destId="{2BA35E2B-4170-4D61-802B-646BD5987282}" srcOrd="0" destOrd="0" presId="urn:microsoft.com/office/officeart/2005/8/layout/vProcess5"/>
    <dgm:cxn modelId="{40EFA0D8-7693-4A95-A9D5-95CCEEAFDA7C}" srcId="{08095452-F295-4387-8F9F-E912A63EB40C}" destId="{A0996D10-B11B-49A6-B563-7ED47EB8807A}" srcOrd="1" destOrd="0" parTransId="{D8DCCE58-75AE-432F-AE9C-741C847915B9}" sibTransId="{38877AEF-FC63-420B-8805-B1074A322EBB}"/>
    <dgm:cxn modelId="{9C0280CA-4758-45C9-BB33-9580F26C833D}" type="presOf" srcId="{EB31A9C5-0B97-4E01-8FD1-7E26B2210C44}" destId="{3A2CF8D7-DD90-4E0E-956D-F3B885AE6D88}" srcOrd="0" destOrd="0" presId="urn:microsoft.com/office/officeart/2005/8/layout/vProcess5"/>
    <dgm:cxn modelId="{2B561B8A-3D52-469E-A5D5-D16C831B743A}" type="presOf" srcId="{A0996D10-B11B-49A6-B563-7ED47EB8807A}" destId="{DF1C992B-2CB5-4187-B1A1-87BC3E3B6A64}" srcOrd="0" destOrd="0" presId="urn:microsoft.com/office/officeart/2005/8/layout/vProcess5"/>
    <dgm:cxn modelId="{2BD13C8F-4E76-4BD9-8DB2-8C8817F04B61}" srcId="{08095452-F295-4387-8F9F-E912A63EB40C}" destId="{66EC41E4-4168-497C-B961-57836C63B3C3}" srcOrd="3" destOrd="0" parTransId="{B49677AC-7419-436A-B186-5AFC15925598}" sibTransId="{94C0DFF6-DA00-431C-998D-84F334BCB06C}"/>
    <dgm:cxn modelId="{C5383FB8-62D4-4C3A-B8EB-BE02EF6B5E58}" type="presParOf" srcId="{2BA35E2B-4170-4D61-802B-646BD5987282}" destId="{71924863-AE93-4EA9-85B8-710932C51F9D}" srcOrd="0" destOrd="0" presId="urn:microsoft.com/office/officeart/2005/8/layout/vProcess5"/>
    <dgm:cxn modelId="{26E2446B-0E9E-4AC8-A6AC-5F838A9830F5}" type="presParOf" srcId="{2BA35E2B-4170-4D61-802B-646BD5987282}" destId="{3A2CF8D7-DD90-4E0E-956D-F3B885AE6D88}" srcOrd="1" destOrd="0" presId="urn:microsoft.com/office/officeart/2005/8/layout/vProcess5"/>
    <dgm:cxn modelId="{4F456954-7A01-49B8-972B-A4BC06FEA5FC}" type="presParOf" srcId="{2BA35E2B-4170-4D61-802B-646BD5987282}" destId="{DF1C992B-2CB5-4187-B1A1-87BC3E3B6A64}" srcOrd="2" destOrd="0" presId="urn:microsoft.com/office/officeart/2005/8/layout/vProcess5"/>
    <dgm:cxn modelId="{0FC2B5CE-B71D-4D8D-8C12-8833C3C20E6C}" type="presParOf" srcId="{2BA35E2B-4170-4D61-802B-646BD5987282}" destId="{B2AE25C1-090E-4087-B35F-22EDE7763D1A}" srcOrd="3" destOrd="0" presId="urn:microsoft.com/office/officeart/2005/8/layout/vProcess5"/>
    <dgm:cxn modelId="{B16947AD-36C3-4DE1-9C0C-A1FECB3F114D}" type="presParOf" srcId="{2BA35E2B-4170-4D61-802B-646BD5987282}" destId="{E2390C76-3C8A-42E1-8901-432F971F4DB6}" srcOrd="4" destOrd="0" presId="urn:microsoft.com/office/officeart/2005/8/layout/vProcess5"/>
    <dgm:cxn modelId="{190EDA31-B994-4C91-B204-6D0BDF1D742D}" type="presParOf" srcId="{2BA35E2B-4170-4D61-802B-646BD5987282}" destId="{E662E1AE-F7D8-4F30-9B07-6A36FBFDC644}" srcOrd="5" destOrd="0" presId="urn:microsoft.com/office/officeart/2005/8/layout/vProcess5"/>
    <dgm:cxn modelId="{19983F65-4980-4434-8137-A263E4123516}" type="presParOf" srcId="{2BA35E2B-4170-4D61-802B-646BD5987282}" destId="{9AD3A56D-3504-4C74-87F4-F39522782016}" srcOrd="6" destOrd="0" presId="urn:microsoft.com/office/officeart/2005/8/layout/vProcess5"/>
    <dgm:cxn modelId="{B705A60C-B83E-4DAB-BB53-EC25B3334D28}" type="presParOf" srcId="{2BA35E2B-4170-4D61-802B-646BD5987282}" destId="{7EB09BF1-84BE-478B-8A4C-F37EBA109E46}" srcOrd="7" destOrd="0" presId="urn:microsoft.com/office/officeart/2005/8/layout/vProcess5"/>
    <dgm:cxn modelId="{36ADC7E8-7AA1-4C84-88CF-A0449B197A0A}" type="presParOf" srcId="{2BA35E2B-4170-4D61-802B-646BD5987282}" destId="{0A9A2AC1-55CD-4EB5-B5BF-476FB7FAA6C6}" srcOrd="8" destOrd="0" presId="urn:microsoft.com/office/officeart/2005/8/layout/vProcess5"/>
    <dgm:cxn modelId="{C976000D-CA7F-43AF-8EC4-97C8D9177042}" type="presParOf" srcId="{2BA35E2B-4170-4D61-802B-646BD5987282}" destId="{BCA4600B-2185-4779-8A9F-6E114EEA2C64}" srcOrd="9" destOrd="0" presId="urn:microsoft.com/office/officeart/2005/8/layout/vProcess5"/>
    <dgm:cxn modelId="{1DDDAFAD-B597-4A66-89E8-5C160B81C9CC}" type="presParOf" srcId="{2BA35E2B-4170-4D61-802B-646BD5987282}" destId="{C19C8FCF-BDCA-435C-AFC3-C0F575273924}" srcOrd="10" destOrd="0" presId="urn:microsoft.com/office/officeart/2005/8/layout/vProcess5"/>
    <dgm:cxn modelId="{B7D13BFF-1BEE-4956-9291-7E9231EEEED0}" type="presParOf" srcId="{2BA35E2B-4170-4D61-802B-646BD5987282}" destId="{5604C3B7-5F24-494E-90F9-F8872E3B8CD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C45EAA-D2E8-4940-8307-25A4711C7EA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08698B3-E362-4CF7-86B7-BE52BCC6E8BA}">
      <dgm:prSet phldrT="[Текст]"/>
      <dgm:spPr/>
      <dgm:t>
        <a:bodyPr/>
        <a:lstStyle/>
        <a:p>
          <a:r>
            <a:rPr lang="ru-RU" dirty="0" smtClean="0"/>
            <a:t>Скачивание интернет-пакета </a:t>
          </a:r>
          <a:r>
            <a:rPr lang="ru-RU" b="1" dirty="0" smtClean="0"/>
            <a:t>ДО НАЧАЛА </a:t>
          </a:r>
        </a:p>
        <a:p>
          <a:r>
            <a:rPr lang="ru-RU" dirty="0" err="1" smtClean="0"/>
            <a:t>тех.подготовки</a:t>
          </a:r>
          <a:r>
            <a:rPr lang="ru-RU" dirty="0" smtClean="0"/>
            <a:t> к экзамену</a:t>
          </a:r>
          <a:endParaRPr lang="ru-RU" dirty="0"/>
        </a:p>
      </dgm:t>
    </dgm:pt>
    <dgm:pt modelId="{34F204A0-246A-4B2A-8BAD-2621C2291C13}" type="parTrans" cxnId="{35B3D4CB-A59C-4E4D-8739-15BBBD53E15F}">
      <dgm:prSet/>
      <dgm:spPr/>
      <dgm:t>
        <a:bodyPr/>
        <a:lstStyle/>
        <a:p>
          <a:endParaRPr lang="ru-RU"/>
        </a:p>
      </dgm:t>
    </dgm:pt>
    <dgm:pt modelId="{7BDFC235-40CA-4893-8D25-7BC32E4B4542}" type="sibTrans" cxnId="{35B3D4CB-A59C-4E4D-8739-15BBBD53E15F}">
      <dgm:prSet/>
      <dgm:spPr/>
      <dgm:t>
        <a:bodyPr/>
        <a:lstStyle/>
        <a:p>
          <a:endParaRPr lang="ru-RU"/>
        </a:p>
      </dgm:t>
    </dgm:pt>
    <dgm:pt modelId="{84588C4B-D753-49C0-B4B2-A35F955FE7C0}">
      <dgm:prSet phldrT="[Текст]"/>
      <dgm:spPr/>
      <dgm:t>
        <a:bodyPr/>
        <a:lstStyle/>
        <a:p>
          <a:r>
            <a:rPr lang="ru-RU" dirty="0" smtClean="0"/>
            <a:t>Сохранение на основном и резервном </a:t>
          </a:r>
        </a:p>
        <a:p>
          <a:r>
            <a:rPr lang="ru-RU" dirty="0" err="1" smtClean="0"/>
            <a:t>флеш</a:t>
          </a:r>
          <a:r>
            <a:rPr lang="ru-RU" dirty="0" smtClean="0"/>
            <a:t>-накопителе</a:t>
          </a:r>
          <a:endParaRPr lang="ru-RU" dirty="0"/>
        </a:p>
      </dgm:t>
    </dgm:pt>
    <dgm:pt modelId="{1AE5DE44-9340-4585-8A35-62B88C03FE5D}" type="parTrans" cxnId="{F2D1D755-8568-4ABC-BD4B-AEB211DB95D8}">
      <dgm:prSet/>
      <dgm:spPr/>
      <dgm:t>
        <a:bodyPr/>
        <a:lstStyle/>
        <a:p>
          <a:endParaRPr lang="ru-RU"/>
        </a:p>
      </dgm:t>
    </dgm:pt>
    <dgm:pt modelId="{FC34379A-D01C-4B62-BBE5-5B082FDDCA0C}" type="sibTrans" cxnId="{F2D1D755-8568-4ABC-BD4B-AEB211DB95D8}">
      <dgm:prSet/>
      <dgm:spPr/>
      <dgm:t>
        <a:bodyPr/>
        <a:lstStyle/>
        <a:p>
          <a:endParaRPr lang="ru-RU"/>
        </a:p>
      </dgm:t>
    </dgm:pt>
    <dgm:pt modelId="{915A6A23-0B63-48F9-AC1F-3D52D2FABB08}">
      <dgm:prSet phldrT="[Текст]"/>
      <dgm:spPr/>
      <dgm:t>
        <a:bodyPr/>
        <a:lstStyle/>
        <a:p>
          <a:r>
            <a:rPr lang="ru-RU" dirty="0" smtClean="0"/>
            <a:t>Хранение в сейфе</a:t>
          </a:r>
          <a:endParaRPr lang="ru-RU" dirty="0"/>
        </a:p>
      </dgm:t>
    </dgm:pt>
    <dgm:pt modelId="{DCA883EF-BDA7-4453-8DFC-1FB781267F54}" type="parTrans" cxnId="{C274B4CE-601F-4B85-B822-8D433B49BAB0}">
      <dgm:prSet/>
      <dgm:spPr/>
      <dgm:t>
        <a:bodyPr/>
        <a:lstStyle/>
        <a:p>
          <a:endParaRPr lang="ru-RU"/>
        </a:p>
      </dgm:t>
    </dgm:pt>
    <dgm:pt modelId="{FF0B2EAD-32AA-4764-BCEA-74341C2C6BFD}" type="sibTrans" cxnId="{C274B4CE-601F-4B85-B822-8D433B49BAB0}">
      <dgm:prSet/>
      <dgm:spPr/>
      <dgm:t>
        <a:bodyPr/>
        <a:lstStyle/>
        <a:p>
          <a:endParaRPr lang="ru-RU"/>
        </a:p>
      </dgm:t>
    </dgm:pt>
    <dgm:pt modelId="{E726FE9D-CBD7-4252-9AEF-2F078E6087CF}" type="pres">
      <dgm:prSet presAssocID="{A9C45EAA-D2E8-4940-8307-25A4711C7EAF}" presName="Name0" presStyleCnt="0">
        <dgm:presLayoutVars>
          <dgm:dir/>
          <dgm:resizeHandles val="exact"/>
        </dgm:presLayoutVars>
      </dgm:prSet>
      <dgm:spPr/>
    </dgm:pt>
    <dgm:pt modelId="{5AB01737-31F7-42A1-8B37-118AABFD0F7B}" type="pres">
      <dgm:prSet presAssocID="{B08698B3-E362-4CF7-86B7-BE52BCC6E8BA}" presName="node" presStyleLbl="node1" presStyleIdx="0" presStyleCnt="3" custScaleX="156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33AC6-78C9-42E6-A0A5-A5011E3FC0E9}" type="pres">
      <dgm:prSet presAssocID="{7BDFC235-40CA-4893-8D25-7BC32E4B454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5841A71-A4A9-4504-937B-FBC2B2D5D258}" type="pres">
      <dgm:prSet presAssocID="{7BDFC235-40CA-4893-8D25-7BC32E4B454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8BF35FF-6E26-43E2-AF92-4103593BEC19}" type="pres">
      <dgm:prSet presAssocID="{84588C4B-D753-49C0-B4B2-A35F955FE7C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E30F8-79C2-4266-9E59-7F69422BFB7A}" type="pres">
      <dgm:prSet presAssocID="{FC34379A-D01C-4B62-BBE5-5B082FDDCA0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F272517-88D2-4E3F-ADD0-3FE17BDA8F5A}" type="pres">
      <dgm:prSet presAssocID="{FC34379A-D01C-4B62-BBE5-5B082FDDCA0C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A500C214-96D7-477C-932E-05CFA82C390F}" type="pres">
      <dgm:prSet presAssocID="{915A6A23-0B63-48F9-AC1F-3D52D2FABB0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7863F-8C3F-4BB2-8B6F-EDC82F49191D}" type="presOf" srcId="{A9C45EAA-D2E8-4940-8307-25A4711C7EAF}" destId="{E726FE9D-CBD7-4252-9AEF-2F078E6087CF}" srcOrd="0" destOrd="0" presId="urn:microsoft.com/office/officeart/2005/8/layout/process1"/>
    <dgm:cxn modelId="{C274B4CE-601F-4B85-B822-8D433B49BAB0}" srcId="{A9C45EAA-D2E8-4940-8307-25A4711C7EAF}" destId="{915A6A23-0B63-48F9-AC1F-3D52D2FABB08}" srcOrd="2" destOrd="0" parTransId="{DCA883EF-BDA7-4453-8DFC-1FB781267F54}" sibTransId="{FF0B2EAD-32AA-4764-BCEA-74341C2C6BFD}"/>
    <dgm:cxn modelId="{DFC1BE1B-EAF2-4397-B246-878D099B9D83}" type="presOf" srcId="{7BDFC235-40CA-4893-8D25-7BC32E4B4542}" destId="{75841A71-A4A9-4504-937B-FBC2B2D5D258}" srcOrd="1" destOrd="0" presId="urn:microsoft.com/office/officeart/2005/8/layout/process1"/>
    <dgm:cxn modelId="{9DEF9C46-FDE8-42B8-8369-C56AF382B0C3}" type="presOf" srcId="{FC34379A-D01C-4B62-BBE5-5B082FDDCA0C}" destId="{BF272517-88D2-4E3F-ADD0-3FE17BDA8F5A}" srcOrd="1" destOrd="0" presId="urn:microsoft.com/office/officeart/2005/8/layout/process1"/>
    <dgm:cxn modelId="{F2D1D755-8568-4ABC-BD4B-AEB211DB95D8}" srcId="{A9C45EAA-D2E8-4940-8307-25A4711C7EAF}" destId="{84588C4B-D753-49C0-B4B2-A35F955FE7C0}" srcOrd="1" destOrd="0" parTransId="{1AE5DE44-9340-4585-8A35-62B88C03FE5D}" sibTransId="{FC34379A-D01C-4B62-BBE5-5B082FDDCA0C}"/>
    <dgm:cxn modelId="{8AB8F5C2-8921-4750-B578-653BD683824A}" type="presOf" srcId="{FC34379A-D01C-4B62-BBE5-5B082FDDCA0C}" destId="{6E6E30F8-79C2-4266-9E59-7F69422BFB7A}" srcOrd="0" destOrd="0" presId="urn:microsoft.com/office/officeart/2005/8/layout/process1"/>
    <dgm:cxn modelId="{96C4E858-FB78-4895-8334-9D9B6A956AB0}" type="presOf" srcId="{7BDFC235-40CA-4893-8D25-7BC32E4B4542}" destId="{53833AC6-78C9-42E6-A0A5-A5011E3FC0E9}" srcOrd="0" destOrd="0" presId="urn:microsoft.com/office/officeart/2005/8/layout/process1"/>
    <dgm:cxn modelId="{35B3D4CB-A59C-4E4D-8739-15BBBD53E15F}" srcId="{A9C45EAA-D2E8-4940-8307-25A4711C7EAF}" destId="{B08698B3-E362-4CF7-86B7-BE52BCC6E8BA}" srcOrd="0" destOrd="0" parTransId="{34F204A0-246A-4B2A-8BAD-2621C2291C13}" sibTransId="{7BDFC235-40CA-4893-8D25-7BC32E4B4542}"/>
    <dgm:cxn modelId="{8CE92BAD-67EA-479F-9634-67C025ED83C6}" type="presOf" srcId="{B08698B3-E362-4CF7-86B7-BE52BCC6E8BA}" destId="{5AB01737-31F7-42A1-8B37-118AABFD0F7B}" srcOrd="0" destOrd="0" presId="urn:microsoft.com/office/officeart/2005/8/layout/process1"/>
    <dgm:cxn modelId="{DE055FAE-DD26-49C6-9C4B-83327F842D3C}" type="presOf" srcId="{84588C4B-D753-49C0-B4B2-A35F955FE7C0}" destId="{C8BF35FF-6E26-43E2-AF92-4103593BEC19}" srcOrd="0" destOrd="0" presId="urn:microsoft.com/office/officeart/2005/8/layout/process1"/>
    <dgm:cxn modelId="{04F2A0C0-AD9F-411A-BC64-31192FE88B23}" type="presOf" srcId="{915A6A23-0B63-48F9-AC1F-3D52D2FABB08}" destId="{A500C214-96D7-477C-932E-05CFA82C390F}" srcOrd="0" destOrd="0" presId="urn:microsoft.com/office/officeart/2005/8/layout/process1"/>
    <dgm:cxn modelId="{F0956D6E-902E-4461-9FAC-F5E7857F276E}" type="presParOf" srcId="{E726FE9D-CBD7-4252-9AEF-2F078E6087CF}" destId="{5AB01737-31F7-42A1-8B37-118AABFD0F7B}" srcOrd="0" destOrd="0" presId="urn:microsoft.com/office/officeart/2005/8/layout/process1"/>
    <dgm:cxn modelId="{477AE832-97AC-42FA-9F49-BF209B10D944}" type="presParOf" srcId="{E726FE9D-CBD7-4252-9AEF-2F078E6087CF}" destId="{53833AC6-78C9-42E6-A0A5-A5011E3FC0E9}" srcOrd="1" destOrd="0" presId="urn:microsoft.com/office/officeart/2005/8/layout/process1"/>
    <dgm:cxn modelId="{61BDCAC2-F9AA-4EAE-B08C-521618EC3014}" type="presParOf" srcId="{53833AC6-78C9-42E6-A0A5-A5011E3FC0E9}" destId="{75841A71-A4A9-4504-937B-FBC2B2D5D258}" srcOrd="0" destOrd="0" presId="urn:microsoft.com/office/officeart/2005/8/layout/process1"/>
    <dgm:cxn modelId="{27548400-C916-4BC6-A31D-DD9CC6C304ED}" type="presParOf" srcId="{E726FE9D-CBD7-4252-9AEF-2F078E6087CF}" destId="{C8BF35FF-6E26-43E2-AF92-4103593BEC19}" srcOrd="2" destOrd="0" presId="urn:microsoft.com/office/officeart/2005/8/layout/process1"/>
    <dgm:cxn modelId="{FEA47955-38CC-4FBA-A0BE-EA5DD9F50CA2}" type="presParOf" srcId="{E726FE9D-CBD7-4252-9AEF-2F078E6087CF}" destId="{6E6E30F8-79C2-4266-9E59-7F69422BFB7A}" srcOrd="3" destOrd="0" presId="urn:microsoft.com/office/officeart/2005/8/layout/process1"/>
    <dgm:cxn modelId="{1CECD3EF-DB9B-4B4B-B490-ABA91E6D6C74}" type="presParOf" srcId="{6E6E30F8-79C2-4266-9E59-7F69422BFB7A}" destId="{BF272517-88D2-4E3F-ADD0-3FE17BDA8F5A}" srcOrd="0" destOrd="0" presId="urn:microsoft.com/office/officeart/2005/8/layout/process1"/>
    <dgm:cxn modelId="{F83DAA8A-6F27-4EED-8785-99A14CCC7853}" type="presParOf" srcId="{E726FE9D-CBD7-4252-9AEF-2F078E6087CF}" destId="{A500C214-96D7-477C-932E-05CFA82C390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50501E-42A2-496F-8BA4-6A75717728B8}" type="doc">
      <dgm:prSet loTypeId="urn:microsoft.com/office/officeart/2005/8/layout/chevron1" loCatId="process" qsTypeId="urn:microsoft.com/office/officeart/2005/8/quickstyle/simple1#8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195DD8B8-3341-427B-96E7-098BBBFA0003}" type="pres">
      <dgm:prSet presAssocID="{0150501E-42A2-496F-8BA4-6A75717728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E641A50-3A4D-4AAA-A013-AA183A4D691B}" type="presOf" srcId="{0150501E-42A2-496F-8BA4-6A75717728B8}" destId="{195DD8B8-3341-427B-96E7-098BBBFA000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4C8B3B-283E-49F2-AD39-1BE2CB7434C2}" type="doc">
      <dgm:prSet loTypeId="urn:microsoft.com/office/officeart/2005/8/layout/chevron2" loCatId="list" qsTypeId="urn:microsoft.com/office/officeart/2005/8/quickstyle/simple1#9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CB5A23BE-C680-4689-B604-3488EB3B3AC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7D0DC8A6-4CE9-4A3D-954A-FBACB4DE7DB3}" type="parTrans" cxnId="{70D54BBF-8EB0-4423-884D-9CD16C3F77A3}">
      <dgm:prSet/>
      <dgm:spPr/>
      <dgm:t>
        <a:bodyPr/>
        <a:lstStyle/>
        <a:p>
          <a:endParaRPr lang="ru-RU"/>
        </a:p>
      </dgm:t>
    </dgm:pt>
    <dgm:pt modelId="{CCFBD72B-DC03-45C9-9265-15CAA7547502}" type="sibTrans" cxnId="{70D54BBF-8EB0-4423-884D-9CD16C3F77A3}">
      <dgm:prSet/>
      <dgm:spPr/>
      <dgm:t>
        <a:bodyPr/>
        <a:lstStyle/>
        <a:p>
          <a:endParaRPr lang="ru-RU"/>
        </a:p>
      </dgm:t>
    </dgm:pt>
    <dgm:pt modelId="{5E6E2C58-2C6C-4115-A436-DB693C5AF8D4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800" b="1" kern="1200" dirty="0" smtClean="0">
              <a:solidFill>
                <a:srgbClr val="496DA7"/>
              </a:solidFill>
              <a:latin typeface="Cambria" panose="02040503050406030204" pitchFamily="18" charset="0"/>
              <a:ea typeface="+mn-ea"/>
              <a:cs typeface="+mn-cs"/>
            </a:rPr>
            <a:t>Скачивание ключа доступа к ЭМ в 9.30</a:t>
          </a:r>
          <a:endParaRPr lang="ru-RU" sz="1800" b="1" kern="1200" dirty="0">
            <a:solidFill>
              <a:srgbClr val="496DA7"/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B8B38B19-6D01-482A-97B7-97761A1BFA68}" type="parTrans" cxnId="{4D350DB1-0A4E-45B4-A809-A3F12311779E}">
      <dgm:prSet/>
      <dgm:spPr/>
      <dgm:t>
        <a:bodyPr/>
        <a:lstStyle/>
        <a:p>
          <a:endParaRPr lang="ru-RU"/>
        </a:p>
      </dgm:t>
    </dgm:pt>
    <dgm:pt modelId="{EADB95D1-6488-43EF-9682-DEDC9D620A9B}" type="sibTrans" cxnId="{4D350DB1-0A4E-45B4-A809-A3F12311779E}">
      <dgm:prSet/>
      <dgm:spPr/>
      <dgm:t>
        <a:bodyPr/>
        <a:lstStyle/>
        <a:p>
          <a:endParaRPr lang="ru-RU"/>
        </a:p>
      </dgm:t>
    </dgm:pt>
    <dgm:pt modelId="{1023EC32-6B61-4DD3-A858-D3E4AF61E9AC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F1164BA4-37B7-43C3-B4F1-DDD2F9B09B56}" type="parTrans" cxnId="{EC6A557A-01A7-4844-BFB8-36F5A4A3A126}">
      <dgm:prSet/>
      <dgm:spPr/>
      <dgm:t>
        <a:bodyPr/>
        <a:lstStyle/>
        <a:p>
          <a:endParaRPr lang="ru-RU"/>
        </a:p>
      </dgm:t>
    </dgm:pt>
    <dgm:pt modelId="{62104547-21D0-445F-B03D-A0DAE0C8FCB1}" type="sibTrans" cxnId="{EC6A557A-01A7-4844-BFB8-36F5A4A3A126}">
      <dgm:prSet/>
      <dgm:spPr/>
      <dgm:t>
        <a:bodyPr/>
        <a:lstStyle/>
        <a:p>
          <a:endParaRPr lang="ru-RU"/>
        </a:p>
      </dgm:t>
    </dgm:pt>
    <dgm:pt modelId="{77C24FA6-2141-4283-ACD5-B5764B1054CD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800" b="1" kern="1200" dirty="0" smtClean="0">
              <a:solidFill>
                <a:srgbClr val="496DA7"/>
              </a:solidFill>
              <a:latin typeface="Cambria" panose="02040503050406030204" pitchFamily="18" charset="0"/>
              <a:ea typeface="+mn-ea"/>
              <a:cs typeface="+mn-cs"/>
            </a:rPr>
            <a:t>Загрузка ключа доступа к ЭМ на все станции КЕГЭ и на станцию организатора в каждой аудитории</a:t>
          </a:r>
          <a:endParaRPr lang="ru-RU" sz="1800" b="1" kern="1200" dirty="0">
            <a:solidFill>
              <a:srgbClr val="496DA7"/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5768ECE1-F41C-42A5-A681-2EDF033A40B2}" type="parTrans" cxnId="{C166AE59-FD22-40C4-9DD1-235E1C7D70A2}">
      <dgm:prSet/>
      <dgm:spPr/>
      <dgm:t>
        <a:bodyPr/>
        <a:lstStyle/>
        <a:p>
          <a:endParaRPr lang="ru-RU"/>
        </a:p>
      </dgm:t>
    </dgm:pt>
    <dgm:pt modelId="{346959FF-DEFB-4973-A07F-97AC79633AD4}" type="sibTrans" cxnId="{C166AE59-FD22-40C4-9DD1-235E1C7D70A2}">
      <dgm:prSet/>
      <dgm:spPr/>
      <dgm:t>
        <a:bodyPr/>
        <a:lstStyle/>
        <a:p>
          <a:endParaRPr lang="ru-RU"/>
        </a:p>
      </dgm:t>
    </dgm:pt>
    <dgm:pt modelId="{3A5D3118-4F7F-456E-8227-CCD1086BA78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15AB79D-FCAC-43EE-BD31-7C0E5855DE7F}" type="parTrans" cxnId="{A4614B0E-632A-4271-B919-0D3C84C37706}">
      <dgm:prSet/>
      <dgm:spPr/>
      <dgm:t>
        <a:bodyPr/>
        <a:lstStyle/>
        <a:p>
          <a:endParaRPr lang="ru-RU"/>
        </a:p>
      </dgm:t>
    </dgm:pt>
    <dgm:pt modelId="{6D71155C-AA0E-4531-952E-EAD3A283DD83}" type="sibTrans" cxnId="{A4614B0E-632A-4271-B919-0D3C84C37706}">
      <dgm:prSet/>
      <dgm:spPr/>
      <dgm:t>
        <a:bodyPr/>
        <a:lstStyle/>
        <a:p>
          <a:endParaRPr lang="ru-RU"/>
        </a:p>
      </dgm:t>
    </dgm:pt>
    <dgm:pt modelId="{D9FC18EF-9160-4CA8-841D-F9662AFB6422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800" b="1" kern="1200" dirty="0" smtClean="0">
              <a:solidFill>
                <a:srgbClr val="496DA7"/>
              </a:solidFill>
              <a:latin typeface="Cambria" panose="02040503050406030204" pitchFamily="18" charset="0"/>
              <a:ea typeface="+mn-ea"/>
              <a:cs typeface="+mn-cs"/>
            </a:rPr>
            <a:t>Активация ключа доступа к ЭМ на станциях КЕГЭ  и на станции организатора в каждой аудитории</a:t>
          </a:r>
          <a:endParaRPr lang="ru-RU" sz="1800" b="1" kern="1200" dirty="0">
            <a:solidFill>
              <a:srgbClr val="496DA7"/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9D23F7A5-66F2-47E0-ADE3-ED00E48A8E26}" type="parTrans" cxnId="{1D828730-3E16-4DED-9BE8-FC936299D64D}">
      <dgm:prSet/>
      <dgm:spPr/>
      <dgm:t>
        <a:bodyPr/>
        <a:lstStyle/>
        <a:p>
          <a:endParaRPr lang="ru-RU"/>
        </a:p>
      </dgm:t>
    </dgm:pt>
    <dgm:pt modelId="{CA1D010C-2136-45D6-B10F-4A1F8E80B112}" type="sibTrans" cxnId="{1D828730-3E16-4DED-9BE8-FC936299D64D}">
      <dgm:prSet/>
      <dgm:spPr/>
      <dgm:t>
        <a:bodyPr/>
        <a:lstStyle/>
        <a:p>
          <a:endParaRPr lang="ru-RU"/>
        </a:p>
      </dgm:t>
    </dgm:pt>
    <dgm:pt modelId="{233D697A-1417-4D2D-B062-89ECE1EBC9CB}" type="pres">
      <dgm:prSet presAssocID="{3B4C8B3B-283E-49F2-AD39-1BE2CB7434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DB6965-B96D-4D94-AAC1-BE01B274DB10}" type="pres">
      <dgm:prSet presAssocID="{CB5A23BE-C680-4689-B604-3488EB3B3AC3}" presName="composite" presStyleCnt="0"/>
      <dgm:spPr/>
    </dgm:pt>
    <dgm:pt modelId="{52BCA8E1-ABC5-400D-A0B3-B88CFEDAA284}" type="pres">
      <dgm:prSet presAssocID="{CB5A23BE-C680-4689-B604-3488EB3B3AC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DA9C1-C28F-451C-B3CC-465387438DA5}" type="pres">
      <dgm:prSet presAssocID="{CB5A23BE-C680-4689-B604-3488EB3B3AC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31963-1705-46FD-AA1A-43308133F108}" type="pres">
      <dgm:prSet presAssocID="{CCFBD72B-DC03-45C9-9265-15CAA7547502}" presName="sp" presStyleCnt="0"/>
      <dgm:spPr/>
    </dgm:pt>
    <dgm:pt modelId="{13E4D19A-0A6D-4338-AC4F-15499ADC22EC}" type="pres">
      <dgm:prSet presAssocID="{1023EC32-6B61-4DD3-A858-D3E4AF61E9AC}" presName="composite" presStyleCnt="0"/>
      <dgm:spPr/>
    </dgm:pt>
    <dgm:pt modelId="{41D27B5D-4946-4C52-8D57-AA1FDA441CA5}" type="pres">
      <dgm:prSet presAssocID="{1023EC32-6B61-4DD3-A858-D3E4AF61E9A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653B8-BF68-43B1-86F5-25D3C611B37A}" type="pres">
      <dgm:prSet presAssocID="{1023EC32-6B61-4DD3-A858-D3E4AF61E9A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15339-F2C1-4061-8B65-76916915F0FC}" type="pres">
      <dgm:prSet presAssocID="{62104547-21D0-445F-B03D-A0DAE0C8FCB1}" presName="sp" presStyleCnt="0"/>
      <dgm:spPr/>
    </dgm:pt>
    <dgm:pt modelId="{B6D4928C-ECD3-4AED-A9DA-E9811D18746F}" type="pres">
      <dgm:prSet presAssocID="{3A5D3118-4F7F-456E-8227-CCD1086BA787}" presName="composite" presStyleCnt="0"/>
      <dgm:spPr/>
    </dgm:pt>
    <dgm:pt modelId="{A11AC1EA-7C4B-47EF-9C7E-CEB8A51C6FA4}" type="pres">
      <dgm:prSet presAssocID="{3A5D3118-4F7F-456E-8227-CCD1086BA78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0A532-88F3-43DA-AC32-EA4511194167}" type="pres">
      <dgm:prSet presAssocID="{3A5D3118-4F7F-456E-8227-CCD1086BA78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3508A2-193B-4F65-B744-0DD14551DA7E}" type="presOf" srcId="{3A5D3118-4F7F-456E-8227-CCD1086BA787}" destId="{A11AC1EA-7C4B-47EF-9C7E-CEB8A51C6FA4}" srcOrd="0" destOrd="0" presId="urn:microsoft.com/office/officeart/2005/8/layout/chevron2"/>
    <dgm:cxn modelId="{238A43D0-DA05-4932-9AE1-054B64B466C4}" type="presOf" srcId="{CB5A23BE-C680-4689-B604-3488EB3B3AC3}" destId="{52BCA8E1-ABC5-400D-A0B3-B88CFEDAA284}" srcOrd="0" destOrd="0" presId="urn:microsoft.com/office/officeart/2005/8/layout/chevron2"/>
    <dgm:cxn modelId="{6277043F-F8AD-404A-B13F-D2D73DDFBF0D}" type="presOf" srcId="{77C24FA6-2141-4283-ACD5-B5764B1054CD}" destId="{8A5653B8-BF68-43B1-86F5-25D3C611B37A}" srcOrd="0" destOrd="0" presId="urn:microsoft.com/office/officeart/2005/8/layout/chevron2"/>
    <dgm:cxn modelId="{4D350DB1-0A4E-45B4-A809-A3F12311779E}" srcId="{CB5A23BE-C680-4689-B604-3488EB3B3AC3}" destId="{5E6E2C58-2C6C-4115-A436-DB693C5AF8D4}" srcOrd="0" destOrd="0" parTransId="{B8B38B19-6D01-482A-97B7-97761A1BFA68}" sibTransId="{EADB95D1-6488-43EF-9682-DEDC9D620A9B}"/>
    <dgm:cxn modelId="{55D11B7B-E944-4D8B-BB58-DB988F71F199}" type="presOf" srcId="{3B4C8B3B-283E-49F2-AD39-1BE2CB7434C2}" destId="{233D697A-1417-4D2D-B062-89ECE1EBC9CB}" srcOrd="0" destOrd="0" presId="urn:microsoft.com/office/officeart/2005/8/layout/chevron2"/>
    <dgm:cxn modelId="{A4614B0E-632A-4271-B919-0D3C84C37706}" srcId="{3B4C8B3B-283E-49F2-AD39-1BE2CB7434C2}" destId="{3A5D3118-4F7F-456E-8227-CCD1086BA787}" srcOrd="2" destOrd="0" parTransId="{E15AB79D-FCAC-43EE-BD31-7C0E5855DE7F}" sibTransId="{6D71155C-AA0E-4531-952E-EAD3A283DD83}"/>
    <dgm:cxn modelId="{51B983EB-1294-4211-8B75-5E38B54A5BDA}" type="presOf" srcId="{D9FC18EF-9160-4CA8-841D-F9662AFB6422}" destId="{E5D0A532-88F3-43DA-AC32-EA4511194167}" srcOrd="0" destOrd="0" presId="urn:microsoft.com/office/officeart/2005/8/layout/chevron2"/>
    <dgm:cxn modelId="{1D828730-3E16-4DED-9BE8-FC936299D64D}" srcId="{3A5D3118-4F7F-456E-8227-CCD1086BA787}" destId="{D9FC18EF-9160-4CA8-841D-F9662AFB6422}" srcOrd="0" destOrd="0" parTransId="{9D23F7A5-66F2-47E0-ADE3-ED00E48A8E26}" sibTransId="{CA1D010C-2136-45D6-B10F-4A1F8E80B112}"/>
    <dgm:cxn modelId="{C166AE59-FD22-40C4-9DD1-235E1C7D70A2}" srcId="{1023EC32-6B61-4DD3-A858-D3E4AF61E9AC}" destId="{77C24FA6-2141-4283-ACD5-B5764B1054CD}" srcOrd="0" destOrd="0" parTransId="{5768ECE1-F41C-42A5-A681-2EDF033A40B2}" sibTransId="{346959FF-DEFB-4973-A07F-97AC79633AD4}"/>
    <dgm:cxn modelId="{935A0701-294C-4B9F-B27E-ECDEA3DC9574}" type="presOf" srcId="{5E6E2C58-2C6C-4115-A436-DB693C5AF8D4}" destId="{C98DA9C1-C28F-451C-B3CC-465387438DA5}" srcOrd="0" destOrd="0" presId="urn:microsoft.com/office/officeart/2005/8/layout/chevron2"/>
    <dgm:cxn modelId="{7B582636-781D-4AE7-B7C9-296064FC23F1}" type="presOf" srcId="{1023EC32-6B61-4DD3-A858-D3E4AF61E9AC}" destId="{41D27B5D-4946-4C52-8D57-AA1FDA441CA5}" srcOrd="0" destOrd="0" presId="urn:microsoft.com/office/officeart/2005/8/layout/chevron2"/>
    <dgm:cxn modelId="{EC6A557A-01A7-4844-BFB8-36F5A4A3A126}" srcId="{3B4C8B3B-283E-49F2-AD39-1BE2CB7434C2}" destId="{1023EC32-6B61-4DD3-A858-D3E4AF61E9AC}" srcOrd="1" destOrd="0" parTransId="{F1164BA4-37B7-43C3-B4F1-DDD2F9B09B56}" sibTransId="{62104547-21D0-445F-B03D-A0DAE0C8FCB1}"/>
    <dgm:cxn modelId="{70D54BBF-8EB0-4423-884D-9CD16C3F77A3}" srcId="{3B4C8B3B-283E-49F2-AD39-1BE2CB7434C2}" destId="{CB5A23BE-C680-4689-B604-3488EB3B3AC3}" srcOrd="0" destOrd="0" parTransId="{7D0DC8A6-4CE9-4A3D-954A-FBACB4DE7DB3}" sibTransId="{CCFBD72B-DC03-45C9-9265-15CAA7547502}"/>
    <dgm:cxn modelId="{B2CECF4C-6BE5-4C33-B471-9BACA4107571}" type="presParOf" srcId="{233D697A-1417-4D2D-B062-89ECE1EBC9CB}" destId="{82DB6965-B96D-4D94-AAC1-BE01B274DB10}" srcOrd="0" destOrd="0" presId="urn:microsoft.com/office/officeart/2005/8/layout/chevron2"/>
    <dgm:cxn modelId="{3263F456-834B-4A8E-B356-DD007169E811}" type="presParOf" srcId="{82DB6965-B96D-4D94-AAC1-BE01B274DB10}" destId="{52BCA8E1-ABC5-400D-A0B3-B88CFEDAA284}" srcOrd="0" destOrd="0" presId="urn:microsoft.com/office/officeart/2005/8/layout/chevron2"/>
    <dgm:cxn modelId="{9E562F2A-4854-4AF3-84B2-1C60FC010F02}" type="presParOf" srcId="{82DB6965-B96D-4D94-AAC1-BE01B274DB10}" destId="{C98DA9C1-C28F-451C-B3CC-465387438DA5}" srcOrd="1" destOrd="0" presId="urn:microsoft.com/office/officeart/2005/8/layout/chevron2"/>
    <dgm:cxn modelId="{E0B17278-9A0A-4557-9A57-C296C2B19D5E}" type="presParOf" srcId="{233D697A-1417-4D2D-B062-89ECE1EBC9CB}" destId="{1CD31963-1705-46FD-AA1A-43308133F108}" srcOrd="1" destOrd="0" presId="urn:microsoft.com/office/officeart/2005/8/layout/chevron2"/>
    <dgm:cxn modelId="{74D6B50A-EA15-4190-A870-57CFFBA17F5D}" type="presParOf" srcId="{233D697A-1417-4D2D-B062-89ECE1EBC9CB}" destId="{13E4D19A-0A6D-4338-AC4F-15499ADC22EC}" srcOrd="2" destOrd="0" presId="urn:microsoft.com/office/officeart/2005/8/layout/chevron2"/>
    <dgm:cxn modelId="{D8AC8D5E-D10D-4896-B40C-0F866E5D8745}" type="presParOf" srcId="{13E4D19A-0A6D-4338-AC4F-15499ADC22EC}" destId="{41D27B5D-4946-4C52-8D57-AA1FDA441CA5}" srcOrd="0" destOrd="0" presId="urn:microsoft.com/office/officeart/2005/8/layout/chevron2"/>
    <dgm:cxn modelId="{1F8A6B16-DB58-4335-9398-85C6B50969C7}" type="presParOf" srcId="{13E4D19A-0A6D-4338-AC4F-15499ADC22EC}" destId="{8A5653B8-BF68-43B1-86F5-25D3C611B37A}" srcOrd="1" destOrd="0" presId="urn:microsoft.com/office/officeart/2005/8/layout/chevron2"/>
    <dgm:cxn modelId="{83F30B3F-F5C3-4C8E-860C-B875484888DE}" type="presParOf" srcId="{233D697A-1417-4D2D-B062-89ECE1EBC9CB}" destId="{7B915339-F2C1-4061-8B65-76916915F0FC}" srcOrd="3" destOrd="0" presId="urn:microsoft.com/office/officeart/2005/8/layout/chevron2"/>
    <dgm:cxn modelId="{D27316D2-1C48-44D2-BFD8-4C4BC4974BF6}" type="presParOf" srcId="{233D697A-1417-4D2D-B062-89ECE1EBC9CB}" destId="{B6D4928C-ECD3-4AED-A9DA-E9811D18746F}" srcOrd="4" destOrd="0" presId="urn:microsoft.com/office/officeart/2005/8/layout/chevron2"/>
    <dgm:cxn modelId="{C7EF93D6-815C-4928-84E8-18D54C2F2586}" type="presParOf" srcId="{B6D4928C-ECD3-4AED-A9DA-E9811D18746F}" destId="{A11AC1EA-7C4B-47EF-9C7E-CEB8A51C6FA4}" srcOrd="0" destOrd="0" presId="urn:microsoft.com/office/officeart/2005/8/layout/chevron2"/>
    <dgm:cxn modelId="{A505BAE2-8887-482F-92CF-2030E505CBCB}" type="presParOf" srcId="{B6D4928C-ECD3-4AED-A9DA-E9811D18746F}" destId="{E5D0A532-88F3-43DA-AC32-EA45111941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6" y="2"/>
            <a:ext cx="2889938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585BA9F-68DE-4DFA-B94D-DC197090B3D1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6" y="9428585"/>
            <a:ext cx="2889938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76EF4D2-3094-48E7-929B-ADF6C7DFC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34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6" y="2"/>
            <a:ext cx="2889938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963B96-27B3-4774-ABDD-6D5A73BAA80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1413" tIns="45706" rIns="91413" bIns="4570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6" y="9428585"/>
            <a:ext cx="2889938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05AC9E-3451-4415-A084-28BE318C9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491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8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4692" name="Номер слайда 3"/>
          <p:cNvSpPr txBox="1">
            <a:spLocks noGrp="1"/>
          </p:cNvSpPr>
          <p:nvPr/>
        </p:nvSpPr>
        <p:spPr bwMode="auto">
          <a:xfrm>
            <a:off x="3777606" y="9428585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 anchor="b"/>
          <a:lstStyle/>
          <a:p>
            <a:pPr algn="r"/>
            <a:fld id="{5B362212-7596-46B5-ACD6-EA041C28EAE3}" type="slidenum">
              <a:rPr lang="ru-RU" sz="1200">
                <a:latin typeface="Calibri" pitchFamily="34" charset="0"/>
              </a:rPr>
              <a:pPr algn="r"/>
              <a:t>29</a:t>
            </a:fld>
            <a:endParaRPr 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1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1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6175-2933-4EA2-86C0-9DA4A2C4BD37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16C01-97FF-48E3-A687-5400229C6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C1D12-6CD2-47E8-A2D3-6AD660689D92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B673-D7CA-4E0B-B305-CB217F432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BBAE-4C2A-42CD-9FDA-2D266FE73406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A20F0-0CFC-42C1-8DA3-24EC36FE2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13E80-5219-4391-8991-0176D7E6CDD5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8FB4B-5FD3-40BB-8874-80F076A16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8E55-3CFC-4E48-BBFE-4B5DD182E6FE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8668-3972-4A9F-A7AB-FE46831E9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3B556-5971-4071-B576-EA57510B68B8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78024-DCA9-4C2D-A734-3E0A6E83C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1489-F9F6-45A3-8E18-6895A1902A35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0735-7DEA-43F4-BF53-E385B03E5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6E1C-2511-470A-AC27-5A134673F8C0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EB39-ED32-4BFA-90E3-C7784769D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6753E-9B83-4A2D-80D7-6907521121A9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40F5E-53D3-4EAC-80AC-43FC2BCE4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F467E-4D6B-441B-8779-1F2D5D4C441B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266AC-0F80-43C0-A231-D3029899B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FCBA2-D7BF-4528-9712-7B7EAABD3AAA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E2CD1-ABD1-496D-B192-BBA9364C1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DC0F96A-6A91-4E8A-A543-786CDA72CAD8}" type="datetime1">
              <a:rPr lang="ru-RU" smtClean="0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31FAD40-1A3E-4484-8C8B-1B64D15C7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5" r:id="rId2"/>
    <p:sldLayoutId id="2147484654" r:id="rId3"/>
    <p:sldLayoutId id="2147484653" r:id="rId4"/>
    <p:sldLayoutId id="2147484652" r:id="rId5"/>
    <p:sldLayoutId id="2147484651" r:id="rId6"/>
    <p:sldLayoutId id="2147484650" r:id="rId7"/>
    <p:sldLayoutId id="2147484649" r:id="rId8"/>
    <p:sldLayoutId id="2147484648" r:id="rId9"/>
    <p:sldLayoutId id="2147484647" r:id="rId10"/>
    <p:sldLayoutId id="214748464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50825" y="2420888"/>
            <a:ext cx="86423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ОРГАНИЗАЦИЯ ПРОВЕДЕНИЯ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ЕДИНОГО ГОСУДАРСТВЕННОГО ЭКЗАМЕНА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250825" y="3398788"/>
            <a:ext cx="864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по информатике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компьютерной форме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16C01-97FF-48E3-A687-5400229C65D4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823064"/>
            <a:ext cx="5254096" cy="3715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81247"/>
            <a:ext cx="5050904" cy="413880"/>
          </a:xfrm>
        </p:spPr>
        <p:txBody>
          <a:bodyPr/>
          <a:lstStyle/>
          <a:p>
            <a:r>
              <a:rPr lang="ru-RU" sz="1800" b="1" cap="all" dirty="0" smtClean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  <a:t>черновик </a:t>
            </a:r>
            <a:r>
              <a:rPr lang="ru-RU" sz="1800" b="1" cap="all" dirty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  <a:t>участника КЕГЭ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172034" name="Picture 2" descr="https://pechati-best.ru/img/pechati/56_bmo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13866" r="1"/>
          <a:stretch/>
        </p:blipFill>
        <p:spPr bwMode="auto">
          <a:xfrm>
            <a:off x="1907704" y="3023891"/>
            <a:ext cx="873263" cy="75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84" y="1295127"/>
            <a:ext cx="8229600" cy="139675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6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листов, напечатанных в </a:t>
            </a:r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одностороннем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 режиме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штамп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организации, на базе которой расположен ППЭ, на каждой странице черновика КЕГЭ 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выдается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каждому участнику КЕГЭ вместе с бланком регистрации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256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967" y="1412776"/>
            <a:ext cx="8229600" cy="482453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Необходимо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установить на основные и резервные Станции КЕГЭ стандартное ПО в соответствии с </a:t>
            </a: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перечнем.</a:t>
            </a:r>
            <a:endParaRPr lang="ru-RU" sz="1800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800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Станций КЕГЭ = количеству участников</a:t>
            </a:r>
          </a:p>
          <a:p>
            <a:r>
              <a:rPr lang="ru-RU" sz="1800" dirty="0">
                <a:solidFill>
                  <a:srgbClr val="496DA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2-3 резервные Станции КЕГЭ на аудиторию с 15 рабочими станциями</a:t>
            </a:r>
          </a:p>
          <a:p>
            <a:pPr marL="0" indent="0">
              <a:buNone/>
            </a:pPr>
            <a:endParaRPr lang="ru-RU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Нумерация компьютеров уникальная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внутри </a:t>
            </a: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ППЭ.</a:t>
            </a:r>
          </a:p>
          <a:p>
            <a:pPr marL="0" indent="0">
              <a:buNone/>
            </a:pPr>
            <a:endParaRPr lang="ru-RU" sz="1800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Нумерация мест в аудитории…</a:t>
            </a:r>
            <a:endParaRPr lang="ru-RU" sz="1800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endParaRPr lang="ru-RU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47664" y="980728"/>
            <a:ext cx="5946044" cy="296269"/>
          </a:xfrm>
        </p:spPr>
        <p:txBody>
          <a:bodyPr/>
          <a:lstStyle/>
          <a:p>
            <a:r>
              <a:rPr lang="ru-RU" sz="1800" b="1" cap="all" dirty="0" smtClean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  <a:t>ТЕХНИЧЕСКАЯ ПОДГОТОВКА. станции ППЭ</a:t>
            </a:r>
            <a:endParaRPr lang="ru-RU" sz="1800" b="1" cap="all" dirty="0">
              <a:solidFill>
                <a:srgbClr val="70000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3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0" t="12728" r="19456" b="6131"/>
          <a:stretch/>
        </p:blipFill>
        <p:spPr>
          <a:xfrm>
            <a:off x="264037" y="1124744"/>
            <a:ext cx="8448938" cy="48965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17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569" y="4383536"/>
            <a:ext cx="4651238" cy="2141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1" y="4389922"/>
            <a:ext cx="4101934" cy="219738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58226" y="947273"/>
            <a:ext cx="454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Личный кабинет. </a:t>
            </a:r>
            <a:r>
              <a:rPr lang="ru-RU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Авторизация </a:t>
            </a:r>
            <a:r>
              <a:rPr lang="ru-RU" b="1" dirty="0" err="1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токена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. 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484856" y="4103418"/>
            <a:ext cx="3383288" cy="521171"/>
          </a:xfrm>
          <a:prstGeom prst="straightConnector1">
            <a:avLst/>
          </a:prstGeom>
          <a:ln w="28575">
            <a:solidFill>
              <a:srgbClr val="363FC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868144" y="4103418"/>
            <a:ext cx="1075232" cy="521171"/>
          </a:xfrm>
          <a:prstGeom prst="straightConnector1">
            <a:avLst/>
          </a:prstGeom>
          <a:ln w="28575">
            <a:solidFill>
              <a:srgbClr val="363FC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57362" y="6125517"/>
            <a:ext cx="240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</a:rPr>
              <a:t>Член ГЭК назначен на экзамен</a:t>
            </a:r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2120" y="6079351"/>
            <a:ext cx="2664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</a:rPr>
              <a:t>Член ГЭК </a:t>
            </a:r>
            <a:r>
              <a:rPr lang="ru-RU" sz="1200" b="1" dirty="0" smtClean="0">
                <a:solidFill>
                  <a:srgbClr val="C00000"/>
                </a:solidFill>
              </a:rPr>
              <a:t>НЕ</a:t>
            </a:r>
            <a:r>
              <a:rPr lang="ru-RU" sz="1200" dirty="0" smtClean="0">
                <a:solidFill>
                  <a:srgbClr val="C00000"/>
                </a:solidFill>
              </a:rPr>
              <a:t> назначен на экзамен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5" y="2482496"/>
            <a:ext cx="1361946" cy="7407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9874" y="1451719"/>
            <a:ext cx="2436703" cy="738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Перед авторизацией Член ГЭК должен подключить свой </a:t>
            </a:r>
            <a:r>
              <a:rPr lang="ru-RU" sz="1400" b="1" dirty="0" err="1" smtClean="0"/>
              <a:t>токен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80" y="3602739"/>
            <a:ext cx="4575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Будьте внимательны при вводе пароля доступа к </a:t>
            </a:r>
            <a:r>
              <a:rPr lang="ru-RU" sz="1200" b="1" dirty="0" err="1">
                <a:solidFill>
                  <a:srgbClr val="FF0000"/>
                </a:solidFill>
              </a:rPr>
              <a:t>токену</a:t>
            </a:r>
            <a:r>
              <a:rPr lang="ru-RU" sz="1200" b="1" dirty="0">
                <a:solidFill>
                  <a:srgbClr val="FF0000"/>
                </a:solidFill>
              </a:rPr>
              <a:t> члена ГЭК. При вводе неверного пароля более 2 раз подряд </a:t>
            </a:r>
            <a:r>
              <a:rPr lang="ru-RU" sz="1200" b="1" dirty="0" err="1">
                <a:solidFill>
                  <a:srgbClr val="FF0000"/>
                </a:solidFill>
              </a:rPr>
              <a:t>токен</a:t>
            </a:r>
            <a:r>
              <a:rPr lang="ru-RU" sz="1200" b="1" dirty="0">
                <a:solidFill>
                  <a:srgbClr val="FF0000"/>
                </a:solidFill>
              </a:rPr>
              <a:t> блокируется</a:t>
            </a:r>
            <a:r>
              <a:rPr lang="en-US" sz="1200" b="1" dirty="0">
                <a:solidFill>
                  <a:srgbClr val="FF0000"/>
                </a:solidFill>
              </a:rPr>
              <a:t>.</a:t>
            </a:r>
            <a:r>
              <a:rPr lang="ru-RU" sz="1200" b="1" dirty="0">
                <a:solidFill>
                  <a:srgbClr val="FF0000"/>
                </a:solidFill>
              </a:rPr>
              <a:t>В случае утери пароля необходимо связаться с РЦОИ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196" y="1363860"/>
            <a:ext cx="4419983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6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986" y="969549"/>
            <a:ext cx="8229600" cy="606872"/>
          </a:xfrm>
        </p:spPr>
        <p:txBody>
          <a:bodyPr>
            <a:noAutofit/>
          </a:bodyPr>
          <a:lstStyle/>
          <a:p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Член ГЭК. КТГ. Проверка станций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7287" y="1636086"/>
            <a:ext cx="5724636" cy="1211109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проводит КТГ с использованием </a:t>
            </a:r>
            <a:r>
              <a:rPr lang="ru-RU" sz="1593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токена</a:t>
            </a:r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члена ГЭК в соответствии с общей инструкцией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25537" y="1641827"/>
            <a:ext cx="2166943" cy="1205368"/>
          </a:xfrm>
          <a:prstGeom prst="roundRect">
            <a:avLst/>
          </a:prstGeom>
          <a:solidFill>
            <a:schemeClr val="bg1"/>
          </a:solidFill>
          <a:ln>
            <a:solidFill>
              <a:srgbClr val="006AB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593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 основной и резервной станциях Штаба ППЭ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6171709" y="2090316"/>
            <a:ext cx="540060" cy="2054"/>
          </a:xfrm>
          <a:prstGeom prst="straightConnector1">
            <a:avLst/>
          </a:prstGeom>
          <a:ln w="57150">
            <a:solidFill>
              <a:srgbClr val="006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98612" y="3068702"/>
            <a:ext cx="8302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ru-RU" sz="1600" b="1" i="1" dirty="0" smtClean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ценка </a:t>
            </a:r>
            <a:r>
              <a:rPr lang="ru-RU" sz="1600" b="1" i="1" dirty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качества тестовой печати ДБО № 2 не требуется;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Проверяет наличие дополнительного (резервного) оборудования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3219" y="4139094"/>
            <a:ext cx="1459856" cy="11743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18850" y="5517232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Станция </a:t>
            </a: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Штаба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(основная и резервная)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88024" y="3867929"/>
            <a:ext cx="4104456" cy="251969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124" tIns="50562" rIns="101124" bIns="50562">
            <a:spAutoFit/>
          </a:bodyPr>
          <a:lstStyle/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настроек станции и экзамена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настроек системного времени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выполнения тестового сканирования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загрузки пакета с сертификатами РЦОИ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работоспособности средств криптозащиты (</a:t>
            </a:r>
            <a:r>
              <a:rPr lang="ru-RU" sz="1309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токен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 сохранением 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309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-накопитель протокола технической готовности Штаба ППЭ для сканирования бланков в ППЭ (форма ППЭ-01-02) и электронного акта технической готовности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932" y="4099970"/>
            <a:ext cx="120101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361" y="936065"/>
            <a:ext cx="5946044" cy="296269"/>
          </a:xfrm>
        </p:spPr>
        <p:txBody>
          <a:bodyPr/>
          <a:lstStyle/>
          <a:p>
            <a:r>
              <a:rPr lang="ru-RU" sz="1800" b="1" cap="all" dirty="0">
                <a:solidFill>
                  <a:srgbClr val="700000"/>
                </a:solidFill>
                <a:latin typeface="Cambria" panose="02040503050406030204" pitchFamily="18" charset="0"/>
              </a:rPr>
              <a:t>Контроль технической готовности</a:t>
            </a:r>
            <a:endParaRPr lang="ru-RU" sz="1800" b="1" cap="all" dirty="0">
              <a:solidFill>
                <a:srgbClr val="70000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68" y="1844824"/>
            <a:ext cx="1440282" cy="11298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687" y="1844824"/>
            <a:ext cx="1122159" cy="112986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788024" y="300888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Станция организатора (основные и резервные)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Объект 21"/>
          <p:cNvSpPr>
            <a:spLocks noGrp="1"/>
          </p:cNvSpPr>
          <p:nvPr>
            <p:ph idx="1"/>
          </p:nvPr>
        </p:nvSpPr>
        <p:spPr>
          <a:xfrm>
            <a:off x="395536" y="1844824"/>
            <a:ext cx="3754760" cy="300303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1124" tIns="50562" rIns="101124" bIns="50562">
            <a:spAutoFit/>
          </a:bodyPr>
          <a:lstStyle/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настроек 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и экзамена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настроек системного 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роверка качества печати калибровочного листа и тестового БР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выполнения калибровки сканера 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роверка работоспособности средств криптозащиты (</a:t>
            </a:r>
            <a:r>
              <a:rPr lang="ru-RU" sz="1309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токен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наличия загруженного интернет-пакета 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протокола ППЭ-01-01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онтроль за сохранением электронного акта готовности станции</a:t>
            </a:r>
            <a:endParaRPr lang="ru-RU" sz="1309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1" y="1854244"/>
            <a:ext cx="1149854" cy="11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46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361" y="936065"/>
            <a:ext cx="5946044" cy="296269"/>
          </a:xfrm>
        </p:spPr>
        <p:txBody>
          <a:bodyPr/>
          <a:lstStyle/>
          <a:p>
            <a:r>
              <a:rPr lang="ru-RU" sz="1800" b="1" cap="all" dirty="0">
                <a:solidFill>
                  <a:srgbClr val="700000"/>
                </a:solidFill>
                <a:latin typeface="Cambria" panose="02040503050406030204" pitchFamily="18" charset="0"/>
              </a:rPr>
              <a:t>Контроль технической готовности</a:t>
            </a:r>
            <a:endParaRPr lang="ru-RU" sz="1800" b="1" cap="all" dirty="0">
              <a:solidFill>
                <a:srgbClr val="70000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217768"/>
            <a:ext cx="1364719" cy="1174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593" y="2217768"/>
            <a:ext cx="1364719" cy="11740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2222837"/>
            <a:ext cx="1364719" cy="11740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508104" y="3533310"/>
            <a:ext cx="3022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Станции КЕГЭ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резервные)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Объект 21"/>
          <p:cNvSpPr txBox="1">
            <a:spLocks/>
          </p:cNvSpPr>
          <p:nvPr/>
        </p:nvSpPr>
        <p:spPr bwMode="auto">
          <a:xfrm>
            <a:off x="539552" y="1628800"/>
            <a:ext cx="3754760" cy="4669003"/>
          </a:xfrm>
          <a:prstGeom prst="rect">
            <a:avLst/>
          </a:prstGeom>
          <a:ln w="9525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1124" tIns="50562" rIns="101124" bIns="50562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настроек станции и экзамена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настроек системного времени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наличия загруженного интернет-пакета 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наличия установленного ПО (в соответствии с перечнем)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корректности 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станции КЕГЭ в части работы с КИМ 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кода активации экзамена на станции 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резервных) и передача руководителю ППЭ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предоставления организаторам в аудитории. 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активации одинаковый для всех станций в одной аудитории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работоспособности средств криптозащиты (</a:t>
            </a:r>
            <a:r>
              <a:rPr lang="ru-RU" sz="1309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токен</a:t>
            </a: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r>
              <a:rPr lang="ru-RU" sz="1309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и сохранение паспорта станции КЕГЭ и электронного акта готовности станции ЕКГЭ</a:t>
            </a:r>
          </a:p>
          <a:p>
            <a:pPr marL="316037" indent="-316037">
              <a:buFont typeface="Wingdings" panose="05000000000000000000" pitchFamily="2" charset="2"/>
              <a:buChar char="Ø"/>
            </a:pPr>
            <a:endParaRPr lang="ru-RU" sz="1309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70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89341"/>
            <a:ext cx="8784976" cy="51167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По окончании контроля технической готовности аудиторий и Штаба ППЭ к экзамену необходимо: </a:t>
            </a: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напечатать и подписать паспорта станций 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КЕГЭ (перечень установленного ПО является приложением к паспорту станции);</a:t>
            </a: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подписать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протокол (протоколы) технической готовности аудиторий, напечатанный тестовый бланк регистрации является приложением к соответствующему протоколу (форма ППЭ-01-01 «Протокол технической готовности 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аудитории»); </a:t>
            </a:r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заполнить и подписать форму ППЭ-01-01-К «Протокол технической готовности ППЭ к экзамену в компьютерной форме»; </a:t>
            </a:r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заполнить и подписать форму 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ППЭ-01-02 «Протокол технической готовности Штаба»</a:t>
            </a:r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передать электронные акты технической готовности 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 основных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и 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резервных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станций в систему мониторинга готовности ППЭ;</a:t>
            </a:r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передать 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статус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«Контроль технической готовности завершён» в систему мониторинга готовности ППЭ.</a:t>
            </a:r>
          </a:p>
          <a:p>
            <a:endParaRPr lang="ru-RU" sz="18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5508" y="980728"/>
            <a:ext cx="8229600" cy="288032"/>
          </a:xfrm>
        </p:spPr>
        <p:txBody>
          <a:bodyPr/>
          <a:lstStyle/>
          <a:p>
            <a:r>
              <a:rPr lang="ru-RU" sz="1800" b="1" cap="all" dirty="0">
                <a:solidFill>
                  <a:srgbClr val="700000"/>
                </a:solidFill>
                <a:latin typeface="Cambria" panose="02040503050406030204" pitchFamily="18" charset="0"/>
              </a:rPr>
              <a:t>Контроль технической </a:t>
            </a:r>
            <a:r>
              <a:rPr lang="ru-RU" sz="18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готовности</a:t>
            </a:r>
            <a:endParaRPr lang="ru-RU" sz="1800" b="1" dirty="0">
              <a:solidFill>
                <a:srgbClr val="70000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10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88668-3972-4A9F-A7AB-FE46831E99A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75" t="20747" r="20075" b="6601"/>
          <a:stretch/>
        </p:blipFill>
        <p:spPr>
          <a:xfrm>
            <a:off x="395536" y="1556792"/>
            <a:ext cx="846409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17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801" y="2228932"/>
            <a:ext cx="2889754" cy="4182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685" y="2156564"/>
            <a:ext cx="2804403" cy="42127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ru-RU" sz="20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charset="0"/>
              </a:rPr>
              <a:t>протоколы готовности</a:t>
            </a:r>
            <a:endParaRPr lang="ru-RU" sz="2000" b="1" cap="all" dirty="0">
              <a:solidFill>
                <a:srgbClr val="C00000"/>
              </a:solidFill>
              <a:latin typeface="Cambria" panose="02040503050406030204" pitchFamily="18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628" y="1196752"/>
            <a:ext cx="2083296" cy="114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66" b="1" dirty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Протокол технической готовности </a:t>
            </a:r>
            <a:r>
              <a:rPr lang="ru-RU" sz="1366" b="1" dirty="0" smtClean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аудитории ППЭ-01-01</a:t>
            </a:r>
          </a:p>
          <a:p>
            <a:pPr algn="ctr"/>
            <a:r>
              <a:rPr lang="ru-RU" sz="1366" b="1" dirty="0" smtClean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(скан в Аудитории)</a:t>
            </a:r>
            <a:endParaRPr lang="ru-RU" sz="1366" b="1" dirty="0">
              <a:solidFill>
                <a:srgbClr val="006AB3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6670" y="1260230"/>
            <a:ext cx="1982760" cy="114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66" b="1" dirty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Протокол технической готовности штаба </a:t>
            </a:r>
            <a:r>
              <a:rPr lang="ru-RU" sz="1366" b="1" dirty="0" smtClean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ППЭ</a:t>
            </a:r>
          </a:p>
          <a:p>
            <a:pPr algn="ctr"/>
            <a:r>
              <a:rPr lang="ru-RU" sz="1366" b="1" dirty="0" smtClean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ППЭ-01-02</a:t>
            </a:r>
            <a:endParaRPr lang="ru-RU" sz="1366" b="1" dirty="0">
              <a:solidFill>
                <a:srgbClr val="006AB3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1343826"/>
            <a:ext cx="2281082" cy="1143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66" b="1" dirty="0" smtClean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Протокол технической</a:t>
            </a:r>
            <a:r>
              <a:rPr lang="ru-RU" sz="1366" b="1" dirty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/>
            </a:r>
            <a:br>
              <a:rPr lang="ru-RU" sz="1366" b="1" dirty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</a:br>
            <a:r>
              <a:rPr lang="ru-RU" sz="1366" b="1" dirty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готовности</a:t>
            </a:r>
            <a:br>
              <a:rPr lang="ru-RU" sz="1366" b="1" dirty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</a:br>
            <a:r>
              <a:rPr lang="ru-RU" sz="1366" b="1" dirty="0" smtClean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ППЭ к экзамену в компьютерной форме </a:t>
            </a:r>
            <a:endParaRPr lang="ru-RU" sz="1366" b="1" dirty="0">
              <a:solidFill>
                <a:srgbClr val="006AB3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algn="ctr"/>
            <a:r>
              <a:rPr lang="ru-RU" sz="1366" b="1" dirty="0" smtClean="0">
                <a:solidFill>
                  <a:srgbClr val="006AB3"/>
                </a:solidFill>
                <a:latin typeface="Cambria" panose="02040503050406030204" pitchFamily="18" charset="0"/>
                <a:cs typeface="Arial" pitchFamily="34" charset="0"/>
              </a:rPr>
              <a:t>ППЭ-01-01-К</a:t>
            </a:r>
            <a:endParaRPr lang="ru-RU" sz="1366" b="1" dirty="0">
              <a:solidFill>
                <a:srgbClr val="006AB3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5567125"/>
            <a:ext cx="22029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Получение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от РЦОИ </a:t>
            </a:r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9423" y="6241873"/>
            <a:ext cx="2171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Печатается в Штабе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146437"/>
            <a:ext cx="2572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Печатается в аудитории</a:t>
            </a: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96455" y="2571418"/>
            <a:ext cx="3813161" cy="291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701" y="918882"/>
            <a:ext cx="8229600" cy="565902"/>
          </a:xfrm>
        </p:spPr>
        <p:txBody>
          <a:bodyPr/>
          <a:lstStyle/>
          <a:p>
            <a:r>
              <a:rPr lang="ru-RU" sz="1800" b="1" cap="all" dirty="0" smtClean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  <a:t>особенности </a:t>
            </a:r>
            <a:r>
              <a:rPr lang="ru-RU" sz="1800" b="1" cap="all" dirty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  <a:t>КЕГЭ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Участник самостоятельно сдает экзамен на компьютере, используя установленное стандартное ПО</a:t>
            </a:r>
          </a:p>
          <a:p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Каждому участнику выдается черновик участника единого государственного экзамена по информатике </a:t>
            </a: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компьютерной форме (черновик участника КЕГЭ)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КИМ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предоставляется только в электронном виде, ИК содержит только бланк регистрации 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Для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проведения экзамена используется одна аудитория с одной станцией </a:t>
            </a: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организатора для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печати </a:t>
            </a: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БР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и станциями КЕГЭ по числу участников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Код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активации экзамена участники экзамена вводят самостоятельно 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По </a:t>
            </a: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окончании экзамена отсканированные бланки участников и сохраненные ответы участников КЕГЭ передаются в РЦОИ</a:t>
            </a:r>
          </a:p>
          <a:p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Проверка ответов участников КЕГЭ выполняется на федеральном уровне</a:t>
            </a: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1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901" t="30400" r="50787" b="10800"/>
          <a:stretch/>
        </p:blipFill>
        <p:spPr>
          <a:xfrm>
            <a:off x="251520" y="1484784"/>
            <a:ext cx="6882183" cy="525548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57200" y="980728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Протокол технической готовности </a:t>
            </a:r>
            <a:r>
              <a:rPr lang="ru-RU" sz="1800" b="1" cap="all" dirty="0" err="1" smtClean="0">
                <a:solidFill>
                  <a:srgbClr val="700000"/>
                </a:solidFill>
                <a:latin typeface="Cambria" panose="02040503050406030204" pitchFamily="18" charset="0"/>
              </a:rPr>
              <a:t>ппэ</a:t>
            </a:r>
            <a:r>
              <a:rPr lang="ru-RU" sz="18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 к экзамену </a:t>
            </a:r>
          </a:p>
          <a:p>
            <a:r>
              <a:rPr lang="ru-RU" sz="18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в компьютерной форме</a:t>
            </a:r>
            <a:endParaRPr lang="ru-RU" sz="1800" b="1" dirty="0">
              <a:solidFill>
                <a:srgbClr val="70000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9652" y="2486929"/>
            <a:ext cx="3321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Получение Протокола от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РЦОИ </a:t>
            </a:r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89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33" t="11984" r="27626" b="3692"/>
          <a:stretch/>
        </p:blipFill>
        <p:spPr>
          <a:xfrm>
            <a:off x="827584" y="1020282"/>
            <a:ext cx="7416824" cy="553650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71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1933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700000"/>
                </a:solidFill>
                <a:latin typeface="Cambria" panose="02040503050406030204" pitchFamily="18" charset="0"/>
                <a:cs typeface="+mn-cs"/>
              </a:rPr>
              <a:t>Формы ППЭ, учитывающие особенности проведения КЕГЭ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2834" y="2210985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Протокол технической 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готовности ППЭ 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 экзамену в компьютерной форме 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ППЭ-01-01-К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62829" y="2210985"/>
            <a:ext cx="540000" cy="540000"/>
          </a:xfrm>
          <a:prstGeom prst="rect">
            <a:avLst/>
          </a:prstGeom>
          <a:solidFill>
            <a:srgbClr val="496DA7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02834" y="2825660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Протокол проведения экзамена в аудитории 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ППЭ-05-02-К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62829" y="2825660"/>
            <a:ext cx="540000" cy="540000"/>
          </a:xfrm>
          <a:prstGeom prst="rect">
            <a:avLst/>
          </a:prstGeom>
          <a:solidFill>
            <a:srgbClr val="496DA7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2834" y="3534544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Протокол 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проведения ЕГЭ в ППЭ 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ППЭ-13-01-К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62829" y="3534544"/>
            <a:ext cx="540000" cy="540000"/>
          </a:xfrm>
          <a:prstGeom prst="rect">
            <a:avLst/>
          </a:prstGeom>
          <a:solidFill>
            <a:srgbClr val="496DA7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02830" y="4268948"/>
            <a:ext cx="6533465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Сводная ведомость учета участников и использования экзаменационных </a:t>
            </a:r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м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атериалов в ППЭ 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ППЭ-13-03-К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62825" y="4268948"/>
            <a:ext cx="540000" cy="540000"/>
          </a:xfrm>
          <a:prstGeom prst="rect">
            <a:avLst/>
          </a:prstGeom>
          <a:solidFill>
            <a:srgbClr val="496DA7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81158" y="4977832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Акт приемки-передачи экзаменационных материалов в ППЭ 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ППЭ-14-01-К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41161" y="4977832"/>
            <a:ext cx="540000" cy="540000"/>
          </a:xfrm>
          <a:prstGeom prst="rect">
            <a:avLst/>
          </a:prstGeom>
          <a:solidFill>
            <a:srgbClr val="496DA7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78946" y="5621498"/>
            <a:ext cx="6533464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rgbClr val="496DA7"/>
                </a:solidFill>
                <a:latin typeface="Cambria" panose="02040503050406030204" pitchFamily="18" charset="0"/>
              </a:rPr>
              <a:t>Ведомость учета 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экзаменационных материалов 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ППЭ-14-02-К</a:t>
            </a:r>
            <a:r>
              <a:rPr lang="ru-RU" sz="15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38947" y="5621498"/>
            <a:ext cx="540000" cy="540000"/>
          </a:xfrm>
          <a:prstGeom prst="rect">
            <a:avLst/>
          </a:prstGeom>
          <a:solidFill>
            <a:srgbClr val="496DA7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6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1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13" t="26200" r="45275" b="8000"/>
          <a:stretch/>
        </p:blipFill>
        <p:spPr>
          <a:xfrm>
            <a:off x="971600" y="1102053"/>
            <a:ext cx="7042994" cy="52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69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53" t="24497" r="24047" b="8681"/>
          <a:stretch/>
        </p:blipFill>
        <p:spPr>
          <a:xfrm>
            <a:off x="99094" y="1196752"/>
            <a:ext cx="8510820" cy="452474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0984" y="4077072"/>
            <a:ext cx="444810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5594" y="4347971"/>
            <a:ext cx="3143523" cy="73866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400" dirty="0" smtClean="0"/>
              <a:t>Считается выданный черновик КЕГЭ – 1 </a:t>
            </a:r>
            <a:r>
              <a:rPr lang="ru-RU" sz="1400" dirty="0" err="1" smtClean="0"/>
              <a:t>шт</a:t>
            </a:r>
            <a:r>
              <a:rPr lang="ru-RU" sz="1400" dirty="0" smtClean="0"/>
              <a:t>, каждый доп. выданный лист бумаги – 1 шт.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0554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74" t="25456" r="68677" b="9314"/>
          <a:stretch/>
        </p:blipFill>
        <p:spPr>
          <a:xfrm>
            <a:off x="567361" y="915230"/>
            <a:ext cx="4248472" cy="580624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92080" y="1844824"/>
            <a:ext cx="3143523" cy="73866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400" dirty="0" smtClean="0"/>
              <a:t>Считается выданный черновик КЕГЭ – 1 </a:t>
            </a:r>
            <a:r>
              <a:rPr lang="ru-RU" sz="1400" dirty="0" err="1" smtClean="0"/>
              <a:t>шт</a:t>
            </a:r>
            <a:r>
              <a:rPr lang="ru-RU" sz="1400" dirty="0" smtClean="0"/>
              <a:t>, каждый доп. выданный лист бумаги – 1 шт.</a:t>
            </a:r>
            <a:endParaRPr lang="ru-RU" sz="1400" dirty="0"/>
          </a:p>
        </p:txBody>
      </p:sp>
      <p:sp>
        <p:nvSpPr>
          <p:cNvPr id="7" name="Овал 6"/>
          <p:cNvSpPr/>
          <p:nvPr/>
        </p:nvSpPr>
        <p:spPr>
          <a:xfrm>
            <a:off x="367727" y="5805264"/>
            <a:ext cx="444810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7727" y="2214156"/>
            <a:ext cx="444810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17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010220" y="6270578"/>
            <a:ext cx="2133781" cy="354124"/>
          </a:xfrm>
        </p:spPr>
        <p:txBody>
          <a:bodyPr/>
          <a:lstStyle/>
          <a:p>
            <a:fld id="{C4258EBA-BF76-4BD2-B386-1E39067478A0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842353"/>
            <a:ext cx="7088526" cy="423018"/>
          </a:xfrm>
          <a:prstGeom prst="rect">
            <a:avLst/>
          </a:prstGeom>
        </p:spPr>
        <p:txBody>
          <a:bodyPr lIns="101124" tIns="50562" rIns="101124" bIns="50562"/>
          <a:lstStyle/>
          <a:p>
            <a:pPr algn="ctr">
              <a:spcBef>
                <a:spcPct val="0"/>
              </a:spcBef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Действия члена ГЭК в день экзамена </a:t>
            </a:r>
          </a:p>
        </p:txBody>
      </p:sp>
      <p:pic>
        <p:nvPicPr>
          <p:cNvPr id="2050" name="Picture 2" descr="http://habrastorage.org/getpro/habr/post_images/d61/aa0/f19/d61aa0f19c311649659f925b448adf9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36" y="2515010"/>
            <a:ext cx="1190253" cy="11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5" y="1285476"/>
            <a:ext cx="6041573" cy="97875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124" tIns="50562" rIns="101124" bIns="50562" rtlCol="0" anchor="ctr"/>
          <a:lstStyle/>
          <a:p>
            <a:pPr algn="ctr">
              <a:spcAft>
                <a:spcPts val="1106"/>
              </a:spcAf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упаковочные материалы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доставить в ППЭ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5" y="2515009"/>
            <a:ext cx="6041573" cy="97875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124" tIns="50562" rIns="101124" bIns="50562" rtlCol="0" anchor="ctr"/>
          <a:lstStyle/>
          <a:p>
            <a:pPr algn="ctr">
              <a:spcAft>
                <a:spcPts val="1106"/>
              </a:spcAf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Прибыть в ППЭ и иметь при себе ключ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шифрования члена ГЭК, записанный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защищенном внешнем носителе-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токене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039" y="3744542"/>
            <a:ext cx="6041573" cy="108240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1124" tIns="50562" rIns="101124" bIns="50562" rtlCol="0" anchor="ctr"/>
          <a:lstStyle/>
          <a:p>
            <a:pPr algn="ctr">
              <a:spcBef>
                <a:spcPts val="553"/>
              </a:spcBef>
            </a:pPr>
            <a:r>
              <a:rPr lang="ru-RU" sz="221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7.30</a:t>
            </a:r>
          </a:p>
          <a:p>
            <a:pPr algn="ctr">
              <a:spcAft>
                <a:spcPts val="1106"/>
              </a:spcAf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 упаковочные материалы руководителю ППЭ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32" y="3846993"/>
            <a:ext cx="1137057" cy="1185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fastcredito.com/wp-content/uploads/2014/01/Fotolia_51353903_X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31" y="1304643"/>
            <a:ext cx="1041182" cy="10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88668-3972-4A9F-A7AB-FE46831E99A7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06414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ПОЛУЧЕНИЕ ЭМ в день проведения </a:t>
            </a:r>
            <a:r>
              <a:rPr lang="ru-RU" sz="2000" b="1" cap="all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егэ</a:t>
            </a:r>
            <a:endParaRPr lang="ru-RU" sz="20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2692" y="1844823"/>
            <a:ext cx="2016224" cy="10770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ЧЛЕН ГЭК</a:t>
            </a:r>
            <a:b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ППЭ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44824"/>
            <a:ext cx="2081071" cy="1077031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ЧЛЕН ГЭК </a:t>
            </a:r>
          </a:p>
          <a:p>
            <a:pPr algn="ctr"/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 ППОИ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5652120" y="1844824"/>
            <a:ext cx="2242592" cy="1077031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РУКОВОДИТЕЛЬ ППЭ</a:t>
            </a:r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5137351" y="2204863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2683074" y="2204864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3"/>
          <p:cNvSpPr/>
          <p:nvPr/>
        </p:nvSpPr>
        <p:spPr>
          <a:xfrm rot="16200000">
            <a:off x="1605517" y="2886843"/>
            <a:ext cx="1631376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object 3"/>
          <p:cNvSpPr/>
          <p:nvPr/>
        </p:nvSpPr>
        <p:spPr>
          <a:xfrm rot="16200000">
            <a:off x="1757917" y="3039243"/>
            <a:ext cx="1631376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object 3"/>
          <p:cNvSpPr/>
          <p:nvPr/>
        </p:nvSpPr>
        <p:spPr>
          <a:xfrm rot="16200000">
            <a:off x="1867386" y="3166624"/>
            <a:ext cx="1631376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>
            <a:off x="4628642" y="3754964"/>
            <a:ext cx="1872208" cy="277710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72200" y="3128894"/>
            <a:ext cx="2232249" cy="781609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Не позднее, чем</a:t>
            </a:r>
            <a:br>
              <a:rPr lang="ru-RU" sz="12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</a:br>
            <a:r>
              <a:rPr lang="ru-RU" sz="1200" b="1" cap="all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 7.30</a:t>
            </a:r>
            <a:endParaRPr lang="ru-RU" sz="1200" b="1" cap="all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400734"/>
            <a:ext cx="37276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аудиторий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х2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0152" y="5367702"/>
            <a:ext cx="28726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пакета руководителя</a:t>
            </a:r>
            <a:endParaRPr lang="ru-RU" b="1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07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88668-3972-4A9F-A7AB-FE46831E99A7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06414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ПОЛУЧЕНИЕ ЭМ в день проведения </a:t>
            </a:r>
            <a:r>
              <a:rPr lang="ru-RU" sz="2000" b="1" cap="all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егэ</a:t>
            </a:r>
            <a:endParaRPr lang="ru-RU" sz="20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5254348" y="1869757"/>
            <a:ext cx="2242592" cy="1077031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РУКОВОДИТЕЛЬ ППЭ</a:t>
            </a:r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3779912" y="2143427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3529" y="3537780"/>
            <a:ext cx="3384376" cy="154740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Архив с Пакетом руководителя доступен за день до экзамена</a:t>
            </a:r>
            <a:endParaRPr lang="ru-RU" sz="1200" b="1" cap="all" dirty="0">
              <a:solidFill>
                <a:srgbClr val="700000"/>
              </a:solidFill>
              <a:latin typeface="Cambria" panose="02040503050406030204" pitchFamily="18" charset="0"/>
            </a:endParaRPr>
          </a:p>
          <a:p>
            <a:pPr algn="ctr"/>
            <a:endParaRPr lang="ru-RU" sz="1200" b="1" cap="all" dirty="0" smtClean="0">
              <a:solidFill>
                <a:srgbClr val="70000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2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Не позднее, чем</a:t>
            </a:r>
            <a:br>
              <a:rPr lang="ru-RU" sz="12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</a:br>
            <a:r>
              <a:rPr lang="ru-RU" sz="1200" b="1" cap="all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 7.30</a:t>
            </a:r>
          </a:p>
          <a:p>
            <a:pPr algn="ctr"/>
            <a:r>
              <a:rPr lang="ru-RU" sz="12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ТС Получает </a:t>
            </a:r>
            <a:r>
              <a:rPr lang="ru-RU" sz="1200" b="1" cap="all" dirty="0">
                <a:solidFill>
                  <a:srgbClr val="700000"/>
                </a:solidFill>
                <a:latin typeface="Cambria" panose="02040503050406030204" pitchFamily="18" charset="0"/>
              </a:rPr>
              <a:t>пароль</a:t>
            </a:r>
          </a:p>
          <a:p>
            <a:pPr algn="ctr"/>
            <a:r>
              <a:rPr lang="ru-RU" sz="1200" b="1" cap="all" dirty="0">
                <a:solidFill>
                  <a:srgbClr val="700000"/>
                </a:solidFill>
                <a:latin typeface="Cambria" panose="02040503050406030204" pitchFamily="18" charset="0"/>
              </a:rPr>
              <a:t>Распечатывает Пакет </a:t>
            </a:r>
            <a:r>
              <a:rPr lang="ru-RU" sz="12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руководителя</a:t>
            </a:r>
            <a:endParaRPr lang="ru-RU" sz="1200" b="1" cap="all" dirty="0">
              <a:solidFill>
                <a:srgbClr val="7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5616" y="1870388"/>
            <a:ext cx="2016224" cy="1076400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ТЕХНИЧЕСКИЙ СПЕЦИАЛИСТ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5" y="3717032"/>
            <a:ext cx="2273553" cy="196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28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475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Подготовительные мероприятия в день экзамена</a:t>
            </a:r>
            <a:endParaRPr lang="ru-RU" sz="20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7544" y="2164439"/>
            <a:ext cx="8380412" cy="407287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496DA7"/>
                </a:solidFill>
                <a:latin typeface="Cambria" panose="02040503050406030204" pitchFamily="18" charset="0"/>
              </a:rPr>
              <a:t>Выдать ответственным организаторам в </a:t>
            </a: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аудиториях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ф</a:t>
            </a: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орму </a:t>
            </a:r>
            <a:r>
              <a:rPr lang="ru-RU" sz="1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ППЭ-05-02-К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и другие формы (по основной инструкции)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ВДП для упаковки  БР и брака (2 ВДП в каждую аудиторию)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код активации (руководитель получает код от технического специалиста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 день проведения КТГ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перечень установленного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ПО (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руководитель получает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перечень ПО от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технического специалиста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в день проведения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КТГ,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перечень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является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приложением к паспорту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станции)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к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алибровочный лист аудитории (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руководитель получает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калибровочные листы от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технического специалиста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в день проведения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КТГ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инструкции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для участников по использованию ПО </a:t>
            </a:r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ч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ерновики участника КЕГЭ и листы бумаги для черновиков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п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рочие материалы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(по основной инструкции)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480227"/>
            <a:ext cx="9144000" cy="68421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solidFill>
                  <a:srgbClr val="700000"/>
                </a:solidFill>
                <a:latin typeface="Cambria" panose="02040503050406030204" pitchFamily="18" charset="0"/>
              </a:rPr>
              <a:t>Действия руководителя </a:t>
            </a:r>
            <a:r>
              <a:rPr lang="ru-RU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ППЭ</a:t>
            </a:r>
            <a:endParaRPr lang="ru-RU" b="1" cap="all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13679" name="Номер слайда 18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6E178D06-DBC1-4796-8DA3-FB89AEC8F03C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29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701" y="918882"/>
            <a:ext cx="8229600" cy="565902"/>
          </a:xfrm>
        </p:spPr>
        <p:txBody>
          <a:bodyPr/>
          <a:lstStyle/>
          <a:p>
            <a:r>
              <a:rPr lang="ru-RU" sz="1800" b="1" cap="all" dirty="0" smtClean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  <a:t>особенности </a:t>
            </a:r>
            <a:r>
              <a:rPr lang="ru-RU" sz="1800" b="1" cap="all" dirty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  <a:t>КЕГЭ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Перерывы для участников</a:t>
            </a:r>
          </a:p>
          <a:p>
            <a:r>
              <a:rPr lang="ru-RU" sz="1800" b="1" dirty="0" err="1" smtClean="0">
                <a:solidFill>
                  <a:srgbClr val="496DA7"/>
                </a:solidFill>
                <a:latin typeface="Cambria" panose="02040503050406030204" pitchFamily="18" charset="0"/>
              </a:rPr>
              <a:t>СанПин</a:t>
            </a:r>
            <a:endParaRPr lang="ru-RU" sz="18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Эргономика аудиторий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Технический вариант КИМ (КТГ)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Перечень стандартного ПО, установленного в ППЭ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Код активации экзамена</a:t>
            </a:r>
          </a:p>
          <a:p>
            <a:r>
              <a:rPr lang="ru-RU" sz="18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Черновик участника КЕГЭ и обычные листы для черновиков</a:t>
            </a:r>
          </a:p>
          <a:p>
            <a:endParaRPr lang="ru-RU" sz="1800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169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C:\Users\esafronov\Desktop\ser.jpg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/>
          <a:stretch>
            <a:fillRect/>
          </a:stretch>
        </p:blipFill>
        <p:spPr bwMode="auto">
          <a:xfrm>
            <a:off x="107950" y="6559550"/>
            <a:ext cx="2671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5" descr="C:\Users\esafronov\Desktop\po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6559550"/>
            <a:ext cx="6264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Номер слайда 1"/>
          <p:cNvSpPr txBox="1">
            <a:spLocks noGrp="1"/>
          </p:cNvSpPr>
          <p:nvPr/>
        </p:nvSpPr>
        <p:spPr bwMode="auto">
          <a:xfrm>
            <a:off x="6743700" y="6573838"/>
            <a:ext cx="2351088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24CBCAAB-981F-4424-A490-15543DFCFB4C}" type="slidenum">
              <a:rPr lang="ru-RU" sz="1400" b="1">
                <a:solidFill>
                  <a:schemeClr val="bg1"/>
                </a:solidFill>
                <a:latin typeface="Calibri" pitchFamily="34" charset="0"/>
              </a:rPr>
              <a:pPr algn="r"/>
              <a:t>30</a:t>
            </a:fld>
            <a:endParaRPr lang="ru-RU" sz="1400" b="1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0" name="Содержимое 3"/>
          <p:cNvGraphicFramePr>
            <a:graphicFrameLocks/>
          </p:cNvGraphicFramePr>
          <p:nvPr>
            <p:extLst/>
          </p:nvPr>
        </p:nvGraphicFramePr>
        <p:xfrm>
          <a:off x="251520" y="495003"/>
          <a:ext cx="8640960" cy="1781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972018761"/>
              </p:ext>
            </p:extLst>
          </p:nvPr>
        </p:nvGraphicFramePr>
        <p:xfrm>
          <a:off x="107503" y="3284984"/>
          <a:ext cx="7209481" cy="325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7602538" y="3211514"/>
            <a:ext cx="1295400" cy="50323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Член ГЭК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02538" y="4467225"/>
            <a:ext cx="1295400" cy="5032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Технический специалист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602538" y="5445125"/>
            <a:ext cx="1295400" cy="5048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Член ГЭК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7323138" y="3602038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7323138" y="4719638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7323138" y="5697538"/>
            <a:ext cx="279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7602538" y="3659981"/>
            <a:ext cx="1295400" cy="5032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Технический специалист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02538" y="5921374"/>
            <a:ext cx="1295400" cy="5032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Технический специалист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1269015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Подготовительные мероприятия в день экзамена</a:t>
            </a:r>
            <a:endParaRPr lang="ru-RU" sz="20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6991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r="22137" b="37288"/>
          <a:stretch/>
        </p:blipFill>
        <p:spPr>
          <a:xfrm>
            <a:off x="1115616" y="2132856"/>
            <a:ext cx="6679246" cy="352839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82542" y="947273"/>
            <a:ext cx="510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Личный кабинет. Получение ключа доступа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83768" y="3897052"/>
            <a:ext cx="2304256" cy="68407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6" y="1700808"/>
            <a:ext cx="1361946" cy="7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32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Прямоугольник 75"/>
          <p:cNvSpPr>
            <a:spLocks noChangeArrowheads="1"/>
          </p:cNvSpPr>
          <p:nvPr/>
        </p:nvSpPr>
        <p:spPr bwMode="auto">
          <a:xfrm>
            <a:off x="60325" y="1061590"/>
            <a:ext cx="8909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sz="2000" b="1" cap="all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загрузка </a:t>
            </a: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ключа доступа к ЭМ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" y="1532125"/>
            <a:ext cx="7452320" cy="26273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4294255"/>
            <a:ext cx="4895850" cy="962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914470"/>
            <a:ext cx="3544425" cy="16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0533" b="74453"/>
          <a:stretch/>
        </p:blipFill>
        <p:spPr>
          <a:xfrm>
            <a:off x="899593" y="2613105"/>
            <a:ext cx="4248472" cy="175199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33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" name="Прямоугольник 75"/>
          <p:cNvSpPr>
            <a:spLocks noChangeArrowheads="1"/>
          </p:cNvSpPr>
          <p:nvPr/>
        </p:nvSpPr>
        <p:spPr bwMode="auto">
          <a:xfrm>
            <a:off x="117475" y="976628"/>
            <a:ext cx="8909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Станция КЕГЭ. Активация ключа доступа к ЭМ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41277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член ГЭК </a:t>
            </a:r>
            <a:r>
              <a:rPr lang="ru-RU" dirty="0" smtClean="0"/>
              <a:t>с помощью </a:t>
            </a:r>
            <a:r>
              <a:rPr lang="ru-RU" dirty="0" err="1" smtClean="0"/>
              <a:t>токена</a:t>
            </a:r>
            <a:r>
              <a:rPr lang="ru-RU" dirty="0" smtClean="0"/>
              <a:t> члена ГЭК активирует ключ доступа к КИМ и запускает процедуру расшифровки КИМ на рабочих местах участников ЕГЭ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97" y="2849198"/>
            <a:ext cx="3468691" cy="15993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>
            <a:endCxn id="6" idx="1"/>
          </p:cNvCxnSpPr>
          <p:nvPr/>
        </p:nvCxnSpPr>
        <p:spPr>
          <a:xfrm flipV="1">
            <a:off x="5076056" y="3648867"/>
            <a:ext cx="419741" cy="500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2" t="59150" r="10340" b="15945"/>
          <a:stretch/>
        </p:blipFill>
        <p:spPr bwMode="auto">
          <a:xfrm>
            <a:off x="5573957" y="5269744"/>
            <a:ext cx="3312369" cy="115212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>
            <a:stCxn id="6" idx="2"/>
            <a:endCxn id="9" idx="0"/>
          </p:cNvCxnSpPr>
          <p:nvPr/>
        </p:nvCxnSpPr>
        <p:spPr>
          <a:xfrm flipH="1">
            <a:off x="7230142" y="4448535"/>
            <a:ext cx="1" cy="8212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22638" t="17816" r="24540" b="56792"/>
          <a:stretch/>
        </p:blipFill>
        <p:spPr>
          <a:xfrm>
            <a:off x="611561" y="4611689"/>
            <a:ext cx="4536504" cy="174466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cxnSp>
        <p:nvCxnSpPr>
          <p:cNvPr id="20" name="Прямая со стрелкой 19"/>
          <p:cNvCxnSpPr>
            <a:stCxn id="9" idx="1"/>
          </p:cNvCxnSpPr>
          <p:nvPr/>
        </p:nvCxnSpPr>
        <p:spPr>
          <a:xfrm flipH="1">
            <a:off x="2363912" y="5845809"/>
            <a:ext cx="3210045" cy="2109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7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11560" y="908720"/>
            <a:ext cx="5400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Начало  экзамена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79512" y="1412776"/>
            <a:ext cx="8784976" cy="482453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Организаторам в аудиториях необходимо</a:t>
            </a:r>
          </a:p>
          <a:p>
            <a:pPr marL="0" indent="0">
              <a:buFont typeface="Arial" charset="0"/>
              <a:buNone/>
            </a:pP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не менее, чем за час до экзамена, получить от руководителя ППЭ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Приложение к Паспорту станции для каждой станции КЕГЭ </a:t>
            </a:r>
            <a:r>
              <a:rPr lang="ru-RU" sz="16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(организатор раскладывает приложения в соответствии с номерами компьютеров)</a:t>
            </a:r>
            <a:endParaRPr lang="ru-RU" sz="16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Код активации экзамена для аудитории</a:t>
            </a: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Калибровочный лист аудитории</a:t>
            </a: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Инструкции для участника КЕГЭ по использованию ПО (по 1 для каждого участника)</a:t>
            </a: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Черновики участников КЕГЭ ( по 1 на каждого участника)</a:t>
            </a: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Инструкцию для чтения участникам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610946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с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9.50 до 10.00 провести первую часть инструктажа участников</a:t>
            </a:r>
          </a:p>
          <a:p>
            <a:pPr marL="0" indent="0">
              <a:buFont typeface="Arial" charset="0"/>
              <a:buNone/>
            </a:pP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Предоставить участникам время на ознакомление с инструкцией по использованию ПО</a:t>
            </a:r>
          </a:p>
          <a:p>
            <a:pPr marL="0" indent="0">
              <a:buFont typeface="Arial" charset="0"/>
              <a:buNone/>
            </a:pPr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с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10.00 выполнить печать бланков регистрации на  станции организатора, проверить качество печати</a:t>
            </a:r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70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6093226" cy="48836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90794" y="350100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Организатор должен разложить на рабочие места участников экзамена приложения к паспорту станции КЕГЭ в соответствии с номерами компьютеров, указанных в приложении к паспорту станции КЕГЭ (номер компьютера отображён в интерфейсе станции КЕГЭ, см. рисунок), а также инструкции по использованию ПО для сдачи КЕГЭ </a:t>
            </a:r>
          </a:p>
        </p:txBody>
      </p:sp>
    </p:spTree>
    <p:extLst>
      <p:ext uri="{BB962C8B-B14F-4D97-AF65-F5344CB8AC3E}">
        <p14:creationId xmlns:p14="http://schemas.microsoft.com/office/powerpoint/2010/main" val="1655106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9449" t="11199" r="27551" b="4802"/>
          <a:stretch/>
        </p:blipFill>
        <p:spPr>
          <a:xfrm>
            <a:off x="107504" y="836712"/>
            <a:ext cx="7200800" cy="5400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65536" y="4051141"/>
            <a:ext cx="3960440" cy="108012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4077072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Контрольную сумму, указанную на бланке регистрации, организатор также вносит в форму ППЭ 05-02-К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757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688" t="12200" r="24801" b="5201"/>
          <a:stretch/>
        </p:blipFill>
        <p:spPr>
          <a:xfrm>
            <a:off x="395536" y="964218"/>
            <a:ext cx="7947730" cy="538984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635896" y="1412776"/>
            <a:ext cx="1368152" cy="165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788024" y="806328"/>
            <a:ext cx="2664296" cy="76433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32734" y="937432"/>
            <a:ext cx="2092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ПРОЧИТАТЬ КИМ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909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60848"/>
            <a:ext cx="7416824" cy="4060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5856" y="1423602"/>
            <a:ext cx="3855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Ввод номера бланка регистрации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950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74445"/>
            <a:ext cx="7596336" cy="53470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9832" y="980619"/>
            <a:ext cx="3344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Ознакомление с инструкцией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51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1800" b="1" cap="all" dirty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  <a:t>Основные этапы подготовки и проведения КЕГЭ</a:t>
            </a:r>
            <a:br>
              <a:rPr lang="ru-RU" sz="1800" b="1" cap="all" dirty="0">
                <a:solidFill>
                  <a:srgbClr val="700000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Доставка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ЭМ через интернет</a:t>
            </a:r>
            <a:endParaRPr lang="ru-RU" sz="1800" b="1" cap="all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15497"/>
              </p:ext>
            </p:extLst>
          </p:nvPr>
        </p:nvGraphicFramePr>
        <p:xfrm>
          <a:off x="457200" y="1600200"/>
          <a:ext cx="8507288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592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46593"/>
            <a:ext cx="7812360" cy="54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05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95969"/>
            <a:ext cx="7884368" cy="554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44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82434"/>
            <a:ext cx="8028384" cy="56490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Прямоугольник 4"/>
          <p:cNvSpPr/>
          <p:nvPr/>
        </p:nvSpPr>
        <p:spPr>
          <a:xfrm>
            <a:off x="827584" y="1412776"/>
            <a:ext cx="122413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2060848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93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8028384" cy="56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69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29" y="885016"/>
            <a:ext cx="8028384" cy="565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80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45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412776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Организатор </a:t>
            </a:r>
            <a:r>
              <a:rPr lang="ru-RU" sz="2000" dirty="0" smtClean="0"/>
              <a:t>сверяет введенный номер с номером на бланке у каждого участника. </a:t>
            </a:r>
            <a:endParaRPr lang="ru-RU" sz="2000" dirty="0"/>
          </a:p>
        </p:txBody>
      </p:sp>
      <p:sp>
        <p:nvSpPr>
          <p:cNvPr id="8" name="Прямоугольник 75"/>
          <p:cNvSpPr>
            <a:spLocks noChangeArrowheads="1"/>
          </p:cNvSpPr>
          <p:nvPr/>
        </p:nvSpPr>
        <p:spPr bwMode="auto">
          <a:xfrm>
            <a:off x="60325" y="925269"/>
            <a:ext cx="8909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Станция КЕГЭ. Регистрация участника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91554"/>
            <a:ext cx="7656661" cy="414735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688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46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12776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После проверки корректности введенного номера бланка регистрации у всех участников </a:t>
            </a:r>
            <a:r>
              <a:rPr lang="ru-RU" sz="1800" dirty="0" smtClean="0">
                <a:solidFill>
                  <a:srgbClr val="FF0000"/>
                </a:solidFill>
              </a:rPr>
              <a:t>организатор</a:t>
            </a:r>
            <a:r>
              <a:rPr lang="ru-RU" sz="1800" dirty="0" smtClean="0"/>
              <a:t> записывает на доске код активации экзамена.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FF0000"/>
                </a:solidFill>
              </a:rPr>
              <a:t>Участники</a:t>
            </a:r>
            <a:r>
              <a:rPr lang="ru-RU" sz="1800" dirty="0" smtClean="0"/>
              <a:t> вводят код активации и нажимают кнопку «Начать экзамен»</a:t>
            </a:r>
            <a:endParaRPr lang="ru-RU" sz="1800" dirty="0"/>
          </a:p>
        </p:txBody>
      </p:sp>
      <p:sp>
        <p:nvSpPr>
          <p:cNvPr id="9" name="Прямоугольник 75"/>
          <p:cNvSpPr>
            <a:spLocks noChangeArrowheads="1"/>
          </p:cNvSpPr>
          <p:nvPr/>
        </p:nvSpPr>
        <p:spPr bwMode="auto">
          <a:xfrm>
            <a:off x="60325" y="925269"/>
            <a:ext cx="8909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Станция КЕГЭ. Начало работы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576906"/>
            <a:ext cx="7156486" cy="387643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604298" y="5585163"/>
            <a:ext cx="3948902" cy="646331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2060"/>
            </a:contourClr>
          </a:sp3d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Участники самостоятельно вводят 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код активации </a:t>
            </a:r>
            <a:r>
              <a:rPr lang="ru-RU" dirty="0">
                <a:solidFill>
                  <a:srgbClr val="000000"/>
                </a:solidFill>
              </a:rPr>
              <a:t>экзамена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6732240" y="5585163"/>
            <a:ext cx="484632" cy="6552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859340"/>
            <a:ext cx="6912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После получения информации от руководителя ППЭ о завершении печати ЭМ и успешном начале экзамена на всех станциях КЕГЭ во всех аудиториях ППЭ (все участники ввели код активации экзамена и перешли к выполнению экзаменационной работы) технический специалист ППЭ передает статус «Экзамены успешно начались» в систему мониторинга готовности ППЭ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Штабе ППЭ. </a:t>
            </a:r>
          </a:p>
        </p:txBody>
      </p:sp>
    </p:spTree>
    <p:extLst>
      <p:ext uri="{BB962C8B-B14F-4D97-AF65-F5344CB8AC3E}">
        <p14:creationId xmlns:p14="http://schemas.microsoft.com/office/powerpoint/2010/main" val="2745010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83664" y="1451644"/>
            <a:ext cx="77324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Организатор в аудитории приглашает технического специалиста ППЭ.</a:t>
            </a:r>
          </a:p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 случае восстановления работоспособности станции КЕГЭ для продолжения экзамена необходимо присутствие члена ГЭК: </a:t>
            </a: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член ГЭК с использованием </a:t>
            </a:r>
            <a:r>
              <a:rPr lang="ru-RU" sz="1600" b="1" dirty="0" err="1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токена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 активирует ранее загруженный ключ доступа к ЭМ и запускает расшифровку КИМ командой «Прочитать КИМ»; </a:t>
            </a:r>
          </a:p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на странице активации экзамена член ГЭК и организатор в аудитории проверяют, что номер бланка регистрации, отображаемый на экране компьютера, соответствует номеру в бумажном бланке регистрации, и предлагают участнику экзамена ввести код активации и нажать кнопку «Продолжить экзамен». 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cs typeface="+mn-cs"/>
              </a:rPr>
              <a:t>Введенные ранее ответы сохраняются.</a:t>
            </a:r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  <a:cs typeface="+mn-cs"/>
            </a:endParaRPr>
          </a:p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Экзамен продолжится, оставшаяся продолжительность экзамена будет соответствовать сведениям на момент закрытия станции КЕГЭ. Время окончания экзамена для участника не меняется и определяется временем, объявленным организатором в момент начала экзамена. 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11560" y="894667"/>
            <a:ext cx="741682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Технические сбои в работе станции </a:t>
            </a:r>
            <a:r>
              <a:rPr lang="ru-RU" sz="2200" b="1" cap="all" dirty="0" err="1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кегэ</a:t>
            </a:r>
            <a:endParaRPr lang="ru-RU" sz="2200" b="1" cap="all" dirty="0">
              <a:solidFill>
                <a:srgbClr val="C00000"/>
              </a:solidFill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" b="4632"/>
          <a:stretch/>
        </p:blipFill>
        <p:spPr>
          <a:xfrm>
            <a:off x="362561" y="1293949"/>
            <a:ext cx="802432" cy="1035620"/>
          </a:xfrm>
          <a:prstGeom prst="rect">
            <a:avLst/>
          </a:prstGeom>
        </p:spPr>
      </p:pic>
      <p:pic>
        <p:nvPicPr>
          <p:cNvPr id="12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1" y="2467113"/>
            <a:ext cx="725252" cy="92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512" y="5308250"/>
            <a:ext cx="999152" cy="1230662"/>
          </a:xfrm>
          <a:prstGeom prst="rect">
            <a:avLst/>
          </a:prstGeom>
        </p:spPr>
      </p:pic>
      <p:pic>
        <p:nvPicPr>
          <p:cNvPr id="14" name="Picture 4" descr="http://upload.wikimedia.org/wikipedia/commons/thumb/6/65/Usbdrive_icon.svg/220px-Usbdrive_icon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250" y="3552414"/>
            <a:ext cx="576063" cy="559180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" y="4181801"/>
            <a:ext cx="1121103" cy="10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62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563" t="12200" r="17713" b="5201"/>
          <a:stretch/>
        </p:blipFill>
        <p:spPr>
          <a:xfrm>
            <a:off x="755576" y="1124744"/>
            <a:ext cx="7128792" cy="48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4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EBEC-BB05-4897-A576-E2E3009F8E6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99592" y="1268760"/>
            <a:ext cx="6172200" cy="416459"/>
          </a:xfrm>
        </p:spPr>
        <p:txBody>
          <a:bodyPr/>
          <a:lstStyle/>
          <a:p>
            <a:pPr algn="ctr"/>
            <a:r>
              <a:rPr lang="ru-RU" sz="1350" dirty="0"/>
              <a:t>Применяемые станции</a:t>
            </a:r>
            <a:endParaRPr lang="ru-RU" sz="135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8657594" cy="36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444108"/>
            <a:ext cx="698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При необходимости станция КЕГЭ заменяется на резервную. 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Скачивается 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  <a:cs typeface="+mn-cs"/>
              </a:rPr>
              <a:t>р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cs typeface="+mn-cs"/>
              </a:rPr>
              <a:t>езервный ключ.</a:t>
            </a:r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  <a:cs typeface="+mn-cs"/>
            </a:endParaRPr>
          </a:p>
          <a:p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Выполнение экзаменационной работы участником осуществляется с тем же бланком регистрации, время окончания экзамена для участника не меняется и определяется временем, объявленным организатором в момент начала экзамена. </a:t>
            </a:r>
          </a:p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Член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ГЭК и организатор в аудитории информируют участника о необходимости 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  <a:cs typeface="+mn-cs"/>
              </a:rPr>
              <a:t>повторного ввода ответов на задания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, которые были выполнены на вышедшей из строя станции. </a:t>
            </a:r>
          </a:p>
          <a:p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 случае, если участник не согласен на выполнение экзаменационной работы на резервной станции КЕГЭ, принимается решение, что участник экзамена не закончил экзамен по объективным причинам с оформлением соответствующего акта (форма ППЭ-22 «Акт о досрочном завершении экзамена по объективным причинам») и направляется на пересдачу экзамена в резервный день решением председателя ГЭК. 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11560" y="894667"/>
            <a:ext cx="741682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Технические сбои в работе станции </a:t>
            </a:r>
            <a:r>
              <a:rPr lang="ru-RU" sz="2200" b="1" cap="all" dirty="0" err="1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кегэ</a:t>
            </a:r>
            <a:endParaRPr lang="ru-RU" sz="2200" b="1" cap="all" dirty="0">
              <a:solidFill>
                <a:srgbClr val="C00000"/>
              </a:solidFill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1" y="3599602"/>
            <a:ext cx="725252" cy="92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6" y="4653136"/>
            <a:ext cx="1043604" cy="1016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376" y="2439301"/>
            <a:ext cx="913959" cy="1125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5" y="1325554"/>
            <a:ext cx="905709" cy="90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Wolf\Desktop\password-wizard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80" y="1615461"/>
            <a:ext cx="805879" cy="78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112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630535"/>
              </p:ext>
            </p:extLst>
          </p:nvPr>
        </p:nvGraphicFramePr>
        <p:xfrm>
          <a:off x="611560" y="1299589"/>
          <a:ext cx="7155954" cy="5056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8019856" imgH="5667139" progId="Acrobat.Document.DC">
                  <p:embed/>
                </p:oleObj>
              </mc:Choice>
              <mc:Fallback>
                <p:oleObj name="Acrobat Document" r:id="rId3" imgW="8019856" imgH="566713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299589"/>
                        <a:ext cx="7155954" cy="5056761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067944" y="930257"/>
            <a:ext cx="5079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Необходимо распечатать из Сборника форм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310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52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1277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При необходимости завершения экзамена до наступления времени окончания </a:t>
            </a:r>
            <a:r>
              <a:rPr lang="ru-RU" sz="1600" dirty="0" smtClean="0"/>
              <a:t>экзамена по </a:t>
            </a:r>
            <a:r>
              <a:rPr lang="ru-RU" sz="1600" dirty="0"/>
              <a:t>кнопке «Завершить экзамен досрочно» выполняется переход на страницу </a:t>
            </a:r>
            <a:r>
              <a:rPr lang="ru-RU" sz="1600" dirty="0" smtClean="0"/>
              <a:t>подтверждения досрочного </a:t>
            </a:r>
            <a:r>
              <a:rPr lang="ru-RU" sz="1600" dirty="0"/>
              <a:t>завершения, где отражена информация о сохраненных ответах на </a:t>
            </a:r>
            <a:r>
              <a:rPr lang="ru-RU" sz="1600" dirty="0" smtClean="0"/>
              <a:t>задания экзамена</a:t>
            </a:r>
            <a:r>
              <a:rPr lang="ru-RU" sz="1600" dirty="0"/>
              <a:t>.</a:t>
            </a:r>
          </a:p>
        </p:txBody>
      </p:sp>
      <p:sp>
        <p:nvSpPr>
          <p:cNvPr id="9" name="Прямоугольник 75"/>
          <p:cNvSpPr>
            <a:spLocks noChangeArrowheads="1"/>
          </p:cNvSpPr>
          <p:nvPr/>
        </p:nvSpPr>
        <p:spPr bwMode="auto">
          <a:xfrm>
            <a:off x="60325" y="879103"/>
            <a:ext cx="8909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Станция КЕГЭ. Досрочное завершение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465329"/>
            <a:ext cx="5796136" cy="40648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2924944"/>
            <a:ext cx="50405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53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1277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В окне «Подтверждение завершения экзамена» участнику доступна возможность просмотра внесенных ответов и кнопка возврата к вводу ответов. </a:t>
            </a:r>
          </a:p>
        </p:txBody>
      </p:sp>
      <p:sp>
        <p:nvSpPr>
          <p:cNvPr id="9" name="Прямоугольник 75"/>
          <p:cNvSpPr>
            <a:spLocks noChangeArrowheads="1"/>
          </p:cNvSpPr>
          <p:nvPr/>
        </p:nvSpPr>
        <p:spPr bwMode="auto">
          <a:xfrm>
            <a:off x="60325" y="879103"/>
            <a:ext cx="8909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Станция КЕГЭ. Досрочное завершение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27" y="2498045"/>
            <a:ext cx="6349845" cy="39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54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1277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После </a:t>
            </a:r>
            <a:r>
              <a:rPr lang="ru-RU" sz="1600" dirty="0" smtClean="0"/>
              <a:t>истечения времени экзамена </a:t>
            </a:r>
            <a:r>
              <a:rPr lang="ru-RU" sz="1600" dirty="0"/>
              <a:t>или самостоятельного завершения экзамена участнику предъявляется таблица с перечнем внесенных ответов на задания. </a:t>
            </a:r>
          </a:p>
        </p:txBody>
      </p:sp>
      <p:sp>
        <p:nvSpPr>
          <p:cNvPr id="9" name="Прямоугольник 75"/>
          <p:cNvSpPr>
            <a:spLocks noChangeArrowheads="1"/>
          </p:cNvSpPr>
          <p:nvPr/>
        </p:nvSpPr>
        <p:spPr bwMode="auto">
          <a:xfrm>
            <a:off x="60325" y="879103"/>
            <a:ext cx="8909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Станция КЕГЭ. Завершение экзамена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81429"/>
            <a:ext cx="5427456" cy="3874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42" y="3894137"/>
            <a:ext cx="3143523" cy="24622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400" dirty="0" smtClean="0"/>
              <a:t>В </a:t>
            </a:r>
            <a:r>
              <a:rPr lang="ru-RU" sz="1400" dirty="0"/>
              <a:t>случае отсутствия участника выполнение экзаменационной работы завершает технический специалист, используя ссылку «Участник не завершил экзамен или был удален». </a:t>
            </a:r>
            <a:r>
              <a:rPr lang="ru-RU" sz="1400" dirty="0" smtClean="0"/>
              <a:t>Для </a:t>
            </a:r>
            <a:r>
              <a:rPr lang="ru-RU" sz="1400" dirty="0"/>
              <a:t>подтверждения потребуется ввести пароль технического специалиста. В этом случае сформированный протокол не отображается.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53200" y="6021288"/>
            <a:ext cx="1907232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206065" y="6129300"/>
            <a:ext cx="3347135" cy="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55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1277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После подтверждения ознакомления с ответами формируется протокол ответов участников КЕГЭ, в котором </a:t>
            </a:r>
            <a:r>
              <a:rPr lang="ru-RU" sz="1600" dirty="0" smtClean="0"/>
              <a:t>зафиксированы </a:t>
            </a:r>
            <a:r>
              <a:rPr lang="ru-RU" sz="1600" dirty="0"/>
              <a:t>все сохраненные ответы на задания, дата и время ознакомления с ответами, а также сформированная на основании ответов контрольная сумма. </a:t>
            </a:r>
          </a:p>
        </p:txBody>
      </p:sp>
      <p:sp>
        <p:nvSpPr>
          <p:cNvPr id="9" name="Прямоугольник 75"/>
          <p:cNvSpPr>
            <a:spLocks noChangeArrowheads="1"/>
          </p:cNvSpPr>
          <p:nvPr/>
        </p:nvSpPr>
        <p:spPr bwMode="auto">
          <a:xfrm>
            <a:off x="60325" y="879103"/>
            <a:ext cx="8909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Станция КЕГЭ. Завершение экзамена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24" y="2562001"/>
            <a:ext cx="5826017" cy="41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56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1277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/>
              <a:t>Ссылка «Просмотр протокола ответов участника КЕГЭ» позволяет повторно просмотреть сформированный протокол. </a:t>
            </a:r>
          </a:p>
        </p:txBody>
      </p:sp>
      <p:sp>
        <p:nvSpPr>
          <p:cNvPr id="9" name="Прямоугольник 75"/>
          <p:cNvSpPr>
            <a:spLocks noChangeArrowheads="1"/>
          </p:cNvSpPr>
          <p:nvPr/>
        </p:nvSpPr>
        <p:spPr bwMode="auto">
          <a:xfrm>
            <a:off x="60325" y="879103"/>
            <a:ext cx="8909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Станция КЕГЭ. Завершение экзамена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2034910"/>
            <a:ext cx="4299006" cy="41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475" t="20601" r="26375" b="5201"/>
          <a:stretch/>
        </p:blipFill>
        <p:spPr>
          <a:xfrm>
            <a:off x="971600" y="980728"/>
            <a:ext cx="7353585" cy="4639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64" y="4199044"/>
            <a:ext cx="7890836" cy="21246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812813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1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B0E31C8-0E95-4DF0-9D40-BF28E4F2A701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/>
              <a:t>58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Прямоугольник 75"/>
          <p:cNvSpPr>
            <a:spLocks noChangeArrowheads="1"/>
          </p:cNvSpPr>
          <p:nvPr/>
        </p:nvSpPr>
        <p:spPr bwMode="auto">
          <a:xfrm>
            <a:off x="60325" y="879103"/>
            <a:ext cx="8909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Станция КЕГЭ. Контрольная сумма</a:t>
            </a:r>
            <a:endParaRPr lang="ru-RU" b="1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529" t="16438" r="25884" b="18785"/>
          <a:stretch/>
        </p:blipFill>
        <p:spPr>
          <a:xfrm>
            <a:off x="107504" y="1735357"/>
            <a:ext cx="5328592" cy="42709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4221088"/>
            <a:ext cx="4056996" cy="7145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508104" y="1844824"/>
            <a:ext cx="3528392" cy="28623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После </a:t>
            </a:r>
            <a:r>
              <a:rPr lang="ru-RU" sz="1800" dirty="0"/>
              <a:t>завершения </a:t>
            </a:r>
            <a:r>
              <a:rPr lang="ru-RU" sz="1800" dirty="0" smtClean="0"/>
              <a:t>выполнения экзаменационной </a:t>
            </a:r>
            <a:r>
              <a:rPr lang="ru-RU" sz="1800" dirty="0"/>
              <a:t>работы организаторы </a:t>
            </a:r>
            <a:r>
              <a:rPr lang="ru-RU" sz="1800" dirty="0" smtClean="0"/>
              <a:t>дают указание </a:t>
            </a:r>
            <a:r>
              <a:rPr lang="ru-RU" sz="1800" dirty="0"/>
              <a:t>всем участникам досрочно завершить экзамен на станции КЕГЭ, </a:t>
            </a:r>
            <a:r>
              <a:rPr lang="ru-RU" sz="1800" dirty="0" smtClean="0"/>
              <a:t>если он </a:t>
            </a:r>
            <a:r>
              <a:rPr lang="ru-RU" sz="1800" dirty="0"/>
              <a:t>не был завершен </a:t>
            </a:r>
            <a:r>
              <a:rPr lang="ru-RU" sz="1800" dirty="0" smtClean="0"/>
              <a:t>ранее, </a:t>
            </a:r>
            <a:r>
              <a:rPr lang="ru-RU" sz="1800" dirty="0"/>
              <a:t>и перенести</a:t>
            </a:r>
          </a:p>
          <a:p>
            <a:r>
              <a:rPr lang="ru-RU" sz="1800" dirty="0"/>
              <a:t>контрольную сумму в бланк регистрации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0624" t="63769" r="19255" b="8861"/>
          <a:stretch/>
        </p:blipFill>
        <p:spPr>
          <a:xfrm>
            <a:off x="4514850" y="5178185"/>
            <a:ext cx="3240360" cy="1656184"/>
          </a:xfrm>
          <a:prstGeom prst="rect">
            <a:avLst/>
          </a:prstGeom>
        </p:spPr>
      </p:pic>
      <p:sp>
        <p:nvSpPr>
          <p:cNvPr id="5" name="Стрелка углом 4"/>
          <p:cNvSpPr/>
          <p:nvPr/>
        </p:nvSpPr>
        <p:spPr>
          <a:xfrm rot="5400000">
            <a:off x="4572000" y="4578358"/>
            <a:ext cx="576064" cy="57883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812165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 окончании выполнения экзаменационной работы участниками экзамена организатор в аудитории должен: </a:t>
            </a:r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endParaRPr lang="ru-RU" b="1" dirty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 центре видимости камер видеонаблюдения объявить, что выполнение экзаменационной работы окончено; </a:t>
            </a:r>
          </a:p>
          <a:p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попросить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перенести с экрана компьютера (ноутбука) в бланк регистрации контрольную сумму, автоматически сформированную на основе введенных участником ответов в систему; </a:t>
            </a:r>
          </a:p>
          <a:p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попросить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положить все ЭМ на край стола (бланки регистрации и черновики); </a:t>
            </a:r>
          </a:p>
          <a:p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собрать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у участников экзамена: </a:t>
            </a:r>
          </a:p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- бланки регистрации, проверив наличие контрольной суммы; </a:t>
            </a: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- черновики участника КЕГЭ и листы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бумаги для черновиков со штампом ОО, на базе которой расположен ППЭ; </a:t>
            </a:r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- инструкцию по использованию ПО и перечень установленного ПО.</a:t>
            </a:r>
          </a:p>
          <a:p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заполнить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форму ППЭ-05-02-К «Протокол проведения экзамена в аудитории», перенеся контрольную сумму из бланков регистрации и получив подписи у участников экзамена. </a:t>
            </a:r>
          </a:p>
        </p:txBody>
      </p:sp>
    </p:spTree>
    <p:extLst>
      <p:ext uri="{BB962C8B-B14F-4D97-AF65-F5344CB8AC3E}">
        <p14:creationId xmlns:p14="http://schemas.microsoft.com/office/powerpoint/2010/main" val="169667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Рекомендации по кадровому составу:</a:t>
            </a:r>
          </a:p>
          <a:p>
            <a:pPr marL="0" indent="0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1 технический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специалист и 1 член ГЭК на одну аудиторию с 15 рабочими местами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участников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экзамена (или на 2 аудитории с 8 рабочими местами участников экзамена) и дополнительно 1 технический специалист и 1 член ГЭК на ППЭ на случай возникновения нештатных ситуаций.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88668-3972-4A9F-A7AB-FE46831E99A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87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/>
          <a:srcRect l="5253" t="24497" r="24047" b="8681"/>
          <a:stretch/>
        </p:blipFill>
        <p:spPr>
          <a:xfrm>
            <a:off x="251520" y="1340768"/>
            <a:ext cx="8510820" cy="452474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038452" y="3087894"/>
            <a:ext cx="1152128" cy="4320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6656053" y="3437742"/>
            <a:ext cx="484632" cy="6552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344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75504" y="1871059"/>
            <a:ext cx="2722693" cy="11979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algn="ctr"/>
            <a:r>
              <a:rPr lang="ru-RU" sz="2215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Организатор, ответственный за сканирование</a:t>
            </a:r>
            <a:endParaRPr lang="ru-RU" sz="2215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196752"/>
            <a:ext cx="5705619" cy="3744417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На станции организатора переходит на этап сканирования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Размещает на сканере бланки регистрации участников экзамена и формы ППЭ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Запускает </a:t>
            </a:r>
            <a:r>
              <a:rPr lang="ru-RU" dirty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процедуру 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сканирования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П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о </a:t>
            </a:r>
            <a:r>
              <a:rPr lang="ru-RU" dirty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окончании сканирования приглашает в аудиторию (через организатора вне аудитории) технического специалиста и члена ГЭК для экспорта электронных образов бланков 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участников, ответов участников КЕГЭ и </a:t>
            </a:r>
            <a:r>
              <a:rPr lang="ru-RU" dirty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форм ППЭ и завершения </a:t>
            </a:r>
            <a:r>
              <a:rPr lang="ru-RU" dirty="0" smtClean="0">
                <a:ln w="0"/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экзамена</a:t>
            </a:r>
            <a:endParaRPr lang="ru-RU" dirty="0">
              <a:ln w="0"/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8055" y="5044720"/>
            <a:ext cx="7064265" cy="1480623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lvl="0"/>
            <a:r>
              <a:rPr lang="ru-RU" dirty="0" smtClean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Сканируются формы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ППЭ-05-02-К </a:t>
            </a:r>
            <a:r>
              <a:rPr lang="ru-RU" dirty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(форму не нужно подписывать у руководителя ППЭ и члена ГЭК перед сканированием),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ППЭ-12-02 (при </a:t>
            </a:r>
            <a:r>
              <a:rPr lang="ru-RU" dirty="0" smtClean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наличии)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5E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ППЭ-12-04-МАШ</a:t>
            </a:r>
            <a:endParaRPr lang="ru-RU" dirty="0">
              <a:ln w="0"/>
              <a:solidFill>
                <a:srgbClr val="005E9E"/>
              </a:solidFill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5806369" y="2097254"/>
            <a:ext cx="275783" cy="254569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034" tIns="49517" rIns="99034" bIns="49517" rtlCol="0" anchor="ctr"/>
          <a:lstStyle/>
          <a:p>
            <a:pPr algn="ctr"/>
            <a:endParaRPr lang="ru-RU" sz="1108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51450" y="801208"/>
            <a:ext cx="8229600" cy="469387"/>
          </a:xfrm>
        </p:spPr>
        <p:txBody>
          <a:bodyPr>
            <a:normAutofit/>
          </a:bodyPr>
          <a:lstStyle/>
          <a:p>
            <a:r>
              <a:rPr lang="ru-RU" altLang="ru-RU" sz="2200" b="1" cap="all" dirty="0" smtClean="0">
                <a:solidFill>
                  <a:srgbClr val="C00000"/>
                </a:solidFill>
                <a:cs typeface="Arial" charset="0"/>
              </a:rPr>
              <a:t>Сканирование </a:t>
            </a:r>
            <a:r>
              <a:rPr lang="ru-RU" alt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  <a:cs typeface="Arial" charset="0"/>
              </a:rPr>
              <a:t>ЭМ в аудитории</a:t>
            </a:r>
            <a:endParaRPr lang="ru-RU" altLang="ru-RU" sz="2200" b="1" cap="all" dirty="0">
              <a:solidFill>
                <a:srgbClr val="C00000"/>
              </a:solidFill>
              <a:latin typeface="Cambria" panose="0204050305040603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6533" y="1124744"/>
            <a:ext cx="90364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cs typeface="+mn-cs"/>
              </a:rPr>
              <a:t>После завершения техническим специалистом ППЭ экзамена на станциях КЕГЭ, сохранения ответов участников экзамена и электронных журналов работы станций КЕГЭ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на </a:t>
            </a:r>
            <a:r>
              <a:rPr lang="ru-RU" b="1" dirty="0" err="1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флеш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-накопитель организаторы в аудитории должны: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запечатать бланки регистрации в ВДП;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запечатать использованные черновики (в том числе черновики КЕГЭ) в конверт. На конверте необходимо указать: код региона, номер ППЭ (наименование и адрес) и номер аудитории, код учебного предмета, название учебного предмета, по которому проводится ЕГЭ, количество черновиков в конверте;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запечатать испорченные (бракованные) бланки регистрации (при наличии) в ВДП;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заполнить необходимые формы ППЭ;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заполнить форму ППЭ-11 на всех ВДП. </a:t>
            </a:r>
            <a:endParaRPr lang="en-US" b="1" dirty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  <a:cs typeface="+mn-cs"/>
            </a:endParaRP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После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печати техническим специалистом протокола печати ЭМ в аудитории (форма ППЭ-23) и протокола проведения процедуры сканирования бланков ГИА в аудитории ППЭ (форма ППЭ-15)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организаторы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 аудитории подписывают его и передают в Штаб ППЭ вместе с остальными формами ППЭ. </a:t>
            </a:r>
          </a:p>
        </p:txBody>
      </p:sp>
    </p:spTree>
    <p:extLst>
      <p:ext uri="{BB962C8B-B14F-4D97-AF65-F5344CB8AC3E}">
        <p14:creationId xmlns:p14="http://schemas.microsoft.com/office/powerpoint/2010/main" val="41298540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8568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ЭМ, которые организаторы передают руководителю ППЭ: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запечатанный ВДП с бланками регистрации;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калибровочный лист с каждой станции печати, использованной в аудитории;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запечатанный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ВДП с испорченными (бракованными) бланками регистрации;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запечатанный конверт с использованными черновиками;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неиспользованные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черновики; 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форму ППЭ-05-02-К «Протокол проведения экзамена в аудитории»;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форму ППЭ-12-02 «Ведомость коррекции персональных данных участников экзамена в аудитории»;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форму ППЭ-12-04-МАШ «Ведомость учета времени отсутствия участников экзамена в аудитории»;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служебные записки (при наличии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п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рочие материалы. 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405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512" t="23002" r="37789" b="9799"/>
          <a:stretch/>
        </p:blipFill>
        <p:spPr>
          <a:xfrm>
            <a:off x="395536" y="1285733"/>
            <a:ext cx="7632848" cy="508856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553200" y="916401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ППЭ-13-03-К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752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40F5E-53D3-4EAC-80AC-43FC2BCE466A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306363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Член ГЭК совместно с руководителем ППЭ </a:t>
            </a:r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algn="ctr"/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сверяет данные сопроводительного бланка (бланков) к </a:t>
            </a:r>
            <a:r>
              <a:rPr lang="ru-RU" b="1" dirty="0" err="1">
                <a:solidFill>
                  <a:srgbClr val="496DA7"/>
                </a:solidFill>
                <a:latin typeface="Cambria" panose="02040503050406030204" pitchFamily="18" charset="0"/>
              </a:rPr>
              <a:t>флеш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-накопителю (</a:t>
            </a:r>
            <a:r>
              <a:rPr lang="ru-RU" b="1" dirty="0" err="1">
                <a:solidFill>
                  <a:srgbClr val="496DA7"/>
                </a:solidFill>
                <a:latin typeface="Cambria" panose="02040503050406030204" pitchFamily="18" charset="0"/>
              </a:rPr>
              <a:t>флеш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-накопителям) с ведомостью сдачи экзамена в аудитории (аудиториях); </a:t>
            </a:r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контролирует передачу техническим специалистом ППЭ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через личный кабинет в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Штабе ППЭ: </a:t>
            </a:r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пакета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электронных образов бланков и форм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ППЭ;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пакета (пакетов для каждой аудитории проведения) с ответами участников КЕГЭ в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РЦОИ; 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электронных журналов всех основных и резервных станций печати ЭМ и станций КЕГЭ в систему мониторинга готовности ППЭ;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статуса «Экзамены завершены» в систему мониторинга готовности ППЭ.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Сканирование форм ППЭ в Штабе осуществляется в соответствии с основной инструкцией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6609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>
            <a:off x="4852557" y="3978841"/>
            <a:ext cx="1618378" cy="2400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879103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Формирование комплекта ЭМ для РЦОИ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523277" y="1691072"/>
            <a:ext cx="2977671" cy="2171995"/>
            <a:chOff x="179512" y="1835860"/>
            <a:chExt cx="2977671" cy="2268542"/>
          </a:xfrm>
        </p:grpSpPr>
        <p:pic>
          <p:nvPicPr>
            <p:cNvPr id="16" name="Содержимое 7" descr="Форма 11-ППЭ_new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835860"/>
              <a:ext cx="2672871" cy="1963742"/>
            </a:xfrm>
            <a:prstGeom prst="rect">
              <a:avLst/>
            </a:prstGeom>
            <a:ln>
              <a:noFill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Содержимое 7" descr="Форма 11-ППЭ_new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912" y="1988260"/>
              <a:ext cx="2672871" cy="1963742"/>
            </a:xfrm>
            <a:prstGeom prst="rect">
              <a:avLst/>
            </a:prstGeom>
            <a:ln>
              <a:noFill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Содержимое 7" descr="Форма 11-ППЭ_new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4312" y="2140660"/>
              <a:ext cx="2672871" cy="1963742"/>
            </a:xfrm>
            <a:prstGeom prst="rect">
              <a:avLst/>
            </a:prstGeom>
            <a:ln>
              <a:solidFill>
                <a:srgbClr val="FFC000"/>
              </a:solidFill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484312" y="2140660"/>
              <a:ext cx="2672871" cy="1963742"/>
            </a:xfrm>
            <a:prstGeom prst="rect">
              <a:avLst/>
            </a:prstGeom>
            <a:noFill/>
            <a:ln w="12700">
              <a:solidFill>
                <a:srgbClr val="496DA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n w="0">
                    <a:noFill/>
                  </a:ln>
                  <a:solidFill>
                    <a:srgbClr val="C00000"/>
                  </a:solidFill>
                  <a:effectLst>
                    <a:glow rad="127000">
                      <a:schemeClr val="bg1">
                        <a:alpha val="40000"/>
                      </a:schemeClr>
                    </a:glow>
                  </a:effectLst>
                  <a:latin typeface="Cambria" panose="02040503050406030204" pitchFamily="18" charset="0"/>
                </a:rPr>
                <a:t>ВОЗВРАТНЫЕ ДОСТАВОЧНЫЕ ПАКЕТЫ</a:t>
              </a:r>
              <a:br>
                <a:rPr lang="ru-RU" b="1" dirty="0" smtClean="0">
                  <a:ln w="0">
                    <a:noFill/>
                  </a:ln>
                  <a:solidFill>
                    <a:srgbClr val="C00000"/>
                  </a:solidFill>
                  <a:effectLst>
                    <a:glow rad="127000">
                      <a:schemeClr val="bg1">
                        <a:alpha val="40000"/>
                      </a:schemeClr>
                    </a:glow>
                  </a:effectLst>
                  <a:latin typeface="Cambria" panose="02040503050406030204" pitchFamily="18" charset="0"/>
                </a:rPr>
              </a:br>
              <a:r>
                <a:rPr lang="ru-RU" b="1" dirty="0" smtClean="0">
                  <a:ln w="0">
                    <a:noFill/>
                  </a:ln>
                  <a:solidFill>
                    <a:srgbClr val="C00000"/>
                  </a:solidFill>
                  <a:effectLst>
                    <a:glow rad="127000">
                      <a:schemeClr val="bg1">
                        <a:alpha val="40000"/>
                      </a:schemeClr>
                    </a:glow>
                  </a:effectLst>
                  <a:latin typeface="Cambria" panose="02040503050406030204" pitchFamily="18" charset="0"/>
                </a:rPr>
                <a:t>С БЛАНКАМИ РЕГИСТРАЦИИ</a:t>
              </a:r>
              <a:endPara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572000" y="4974831"/>
            <a:ext cx="2260254" cy="1322342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ПАКЕТ</a:t>
            </a:r>
            <a:b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</a:b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 ДОКУМЕНТАМИ</a:t>
            </a:r>
            <a:b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</a:b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ППЭ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НЕ СКРЕПЛЯТЬ!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9" name="Содержимое 7" descr="Форма 11-ППЭ_ne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549" y="4421950"/>
            <a:ext cx="2672871" cy="19637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Прямоугольник 29"/>
          <p:cNvSpPr/>
          <p:nvPr/>
        </p:nvSpPr>
        <p:spPr>
          <a:xfrm>
            <a:off x="490348" y="4742284"/>
            <a:ext cx="2825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ВОЗВРАТНЫЕ ДОСТАВОЧНЫЕ ПАКЕТЫ</a:t>
            </a:r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/>
            </a:r>
            <a:b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</a:br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С </a:t>
            </a:r>
            <a:r>
              <a:rPr lang="ru-RU" b="1" dirty="0" smtClean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ИСПОРЧЕННЫМИ (БРАКОВАННЫМИ) БР</a:t>
            </a:r>
            <a:endParaRPr lang="ru-RU" b="1" dirty="0">
              <a:ln w="0">
                <a:noFill/>
              </a:ln>
              <a:solidFill>
                <a:srgbClr val="C00000"/>
              </a:solidFill>
              <a:effectLst>
                <a:glow rad="127000">
                  <a:schemeClr val="bg1"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2843808" y="915734"/>
            <a:ext cx="5842992" cy="576064"/>
          </a:xfrm>
        </p:spPr>
        <p:txBody>
          <a:bodyPr/>
          <a:lstStyle/>
          <a:p>
            <a:r>
              <a:rPr lang="ru-RU" sz="20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РУКОВОДИТЕЛЬ </a:t>
            </a:r>
            <a:r>
              <a:rPr lang="ru-RU" sz="2000" b="1" cap="all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</a:t>
            </a:r>
            <a:r>
              <a:rPr lang="ru-RU" sz="20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технический специалист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473899"/>
            <a:ext cx="8211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Электронные ЭМ шифруются пакетами по 5 штук и автоматически распределяются по ППЭ в составе интернет-пакетов за 5 рабочих дней до даты экзамена – для основных дней экзаменационного периода, за 3 рабочих дня – для резервных дней</a:t>
            </a: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179512" y="2173146"/>
          <a:ext cx="8784976" cy="2320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6" y="3912672"/>
            <a:ext cx="6904031" cy="28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82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986" y="969549"/>
            <a:ext cx="8229600" cy="6068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cap="all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Руководитель ППЭ. Подготовительный этап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5986" y="2675665"/>
            <a:ext cx="5724636" cy="792088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хранение основного и резервного </a:t>
            </a:r>
            <a:r>
              <a:rPr lang="ru-RU" sz="1593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флеш</a:t>
            </a:r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-накопителя для хранения интернет-пакетов в сейфе Штаба ППЭ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9592" y="1641827"/>
            <a:ext cx="5724636" cy="854946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готовность ППЭ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25537" y="1641827"/>
            <a:ext cx="2166943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006AB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b="1" dirty="0" smtClean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 ППЭ</a:t>
            </a:r>
          </a:p>
          <a:p>
            <a:pPr algn="ctr"/>
            <a:r>
              <a:rPr lang="ru-RU" sz="1593" b="1" dirty="0" smtClean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 ОО</a:t>
            </a:r>
            <a:endParaRPr lang="ru-RU" sz="1593" b="1" dirty="0">
              <a:ln w="0"/>
              <a:solidFill>
                <a:srgbClr val="006A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6171709" y="2090316"/>
            <a:ext cx="540060" cy="2054"/>
          </a:xfrm>
          <a:prstGeom prst="straightConnector1">
            <a:avLst/>
          </a:prstGeom>
          <a:ln w="57150">
            <a:solidFill>
              <a:srgbClr val="006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54870" y="3697908"/>
            <a:ext cx="5724636" cy="792088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подготовить не менее 1 </a:t>
            </a:r>
            <a:r>
              <a:rPr lang="ru-RU" sz="1593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флеш</a:t>
            </a:r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-накопителя для переноса данных между станциями в </a:t>
            </a:r>
            <a:r>
              <a:rPr lang="ru-RU" sz="1593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ППЭ (</a:t>
            </a:r>
            <a:r>
              <a:rPr lang="ru-RU" sz="1593" b="1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рекоменд</a:t>
            </a:r>
            <a:r>
              <a:rPr lang="ru-RU" sz="1593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 – по числу тех. специалистов)</a:t>
            </a:r>
            <a:endParaRPr lang="ru-RU" sz="1593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5529" y="4718837"/>
            <a:ext cx="5724636" cy="726387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контролировать своевременность загрузки ЭМ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5986" y="5691131"/>
            <a:ext cx="5724636" cy="726387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93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проведение техническим специалистом технической подготовки ППЭ</a:t>
            </a:r>
          </a:p>
        </p:txBody>
      </p:sp>
    </p:spTree>
    <p:extLst>
      <p:ext uri="{BB962C8B-B14F-4D97-AF65-F5344CB8AC3E}">
        <p14:creationId xmlns:p14="http://schemas.microsoft.com/office/powerpoint/2010/main" val="40598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0EECEF-CA5F-4A9F-885B-36A3759D4EF9}"/>
              </a:ext>
            </a:extLst>
          </p:cNvPr>
          <p:cNvSpPr txBox="1"/>
          <p:nvPr/>
        </p:nvSpPr>
        <p:spPr>
          <a:xfrm>
            <a:off x="1043608" y="908720"/>
            <a:ext cx="6446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000" cap="all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Руководитель ППЭ. Подготовительный </a:t>
            </a:r>
            <a:r>
              <a:rPr lang="ru-RU" sz="2000" cap="all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этап</a:t>
            </a:r>
            <a:endParaRPr lang="ru-RU" sz="2000" cap="all" dirty="0"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98646B-741D-4F7F-840D-3BC77E74345A}"/>
              </a:ext>
            </a:extLst>
          </p:cNvPr>
          <p:cNvSpPr txBox="1"/>
          <p:nvPr/>
        </p:nvSpPr>
        <p:spPr>
          <a:xfrm>
            <a:off x="251520" y="1341622"/>
            <a:ext cx="847894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2pPr indent="0" eaLnBrk="0" hangingPunct="0">
              <a:spcBef>
                <a:spcPct val="20000"/>
              </a:spcBef>
              <a:buFont typeface="Arial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  <a:lvl4pPr indent="0" eaLnBrk="0" hangingPunct="0">
              <a:spcBef>
                <a:spcPct val="20000"/>
              </a:spcBef>
              <a:buFont typeface="Arial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indent="0" eaLnBrk="0" hangingPunct="0">
              <a:spcBef>
                <a:spcPct val="20000"/>
              </a:spcBef>
              <a:buFont typeface="Arial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Не позднее чем за один календарный день до начала проведения экзамена совместно с руководителем ОО </a:t>
            </a:r>
            <a:r>
              <a:rPr lang="ru-RU" sz="1600" b="1" dirty="0" smtClean="0">
                <a:solidFill>
                  <a:srgbClr val="005E9E"/>
                </a:solidFill>
                <a:latin typeface="Cambria" panose="02040503050406030204" pitchFamily="18" charset="0"/>
              </a:rPr>
              <a:t>обеспечивает подготовку и проверяет </a:t>
            </a: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наличие: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аудиторий, необходимых для проведения КЕГЭ, в том числе аудиторий, необходимых для проведения КЕГЭ для участников экзамена с ОВЗ, участников экзамена – детей-инвалидов и </a:t>
            </a:r>
            <a:r>
              <a:rPr lang="ru-RU" sz="1600" b="1" dirty="0" smtClean="0">
                <a:solidFill>
                  <a:srgbClr val="005E9E"/>
                </a:solidFill>
                <a:latin typeface="Cambria" panose="02040503050406030204" pitchFamily="18" charset="0"/>
              </a:rPr>
              <a:t>инвалидов; </a:t>
            </a:r>
            <a:endParaRPr lang="ru-RU" sz="1600" b="1" dirty="0">
              <a:solidFill>
                <a:srgbClr val="005E9E"/>
              </a:solidFill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аппаратно-программного комплекса для печати ЭМ, автоматизированных рабочих мест участников экзамена, расположенных в зоне видимости камер в каждой аудитории; </a:t>
            </a:r>
            <a:r>
              <a:rPr lang="ru-RU" sz="1600" b="1" dirty="0" smtClean="0">
                <a:solidFill>
                  <a:srgbClr val="005E9E"/>
                </a:solidFill>
                <a:latin typeface="Cambria" panose="02040503050406030204" pitchFamily="18" charset="0"/>
              </a:rPr>
              <a:t> </a:t>
            </a:r>
            <a:endParaRPr lang="ru-RU" sz="1600" b="1" dirty="0">
              <a:solidFill>
                <a:srgbClr val="005E9E"/>
              </a:solidFill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5E9E"/>
                </a:solidFill>
                <a:latin typeface="Cambria" panose="02040503050406030204" pitchFamily="18" charset="0"/>
              </a:rPr>
              <a:t>параметры </a:t>
            </a: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электрических сетей организации, на базе которой расположен </a:t>
            </a:r>
            <a:r>
              <a:rPr lang="ru-RU" sz="1600" b="1" dirty="0" smtClean="0">
                <a:solidFill>
                  <a:srgbClr val="005E9E"/>
                </a:solidFill>
                <a:latin typeface="Cambria" panose="02040503050406030204" pitchFamily="18" charset="0"/>
              </a:rPr>
              <a:t>ППЭ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b="1" dirty="0">
              <a:solidFill>
                <a:srgbClr val="005E9E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также необходимо: </a:t>
            </a:r>
          </a:p>
          <a:p>
            <a:pPr marL="0" indent="0">
              <a:buNone/>
            </a:pPr>
            <a:endParaRPr lang="ru-RU" sz="1600" b="1" dirty="0" smtClean="0">
              <a:solidFill>
                <a:srgbClr val="005E9E"/>
              </a:solidFill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5E9E"/>
                </a:solidFill>
                <a:latin typeface="Cambria" panose="02040503050406030204" pitchFamily="18" charset="0"/>
              </a:rPr>
              <a:t>подготовить </a:t>
            </a: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черновики </a:t>
            </a:r>
            <a:r>
              <a:rPr lang="ru-RU" sz="1600" b="1" dirty="0" smtClean="0">
                <a:solidFill>
                  <a:srgbClr val="005E9E"/>
                </a:solidFill>
                <a:latin typeface="Cambria" panose="02040503050406030204" pitchFamily="18" charset="0"/>
              </a:rPr>
              <a:t>КЕГЭ; </a:t>
            </a:r>
            <a:endParaRPr lang="ru-RU" sz="1600" b="1" dirty="0">
              <a:solidFill>
                <a:srgbClr val="005E9E"/>
              </a:solidFill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подготовить черновики;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получить от технического специалиста и подготовить инструкции по использованию ПО для сдачи КЕГЭ на каждого участника КЕГЭ;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подготовить достаточное количество бумаги для печати бланков регистрации в аудиториях;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5E9E"/>
                </a:solidFill>
                <a:latin typeface="Cambria" panose="02040503050406030204" pitchFamily="18" charset="0"/>
              </a:rPr>
              <a:t>подготовить конверты для упаковки использованных черновиков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b="1" dirty="0">
              <a:solidFill>
                <a:srgbClr val="005E9E"/>
              </a:solidFill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1600" b="1" dirty="0" smtClean="0">
              <a:solidFill>
                <a:srgbClr val="005E9E"/>
              </a:solidFill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5E9E"/>
                </a:solidFill>
                <a:latin typeface="Cambria" panose="02040503050406030204" pitchFamily="18" charset="0"/>
              </a:rPr>
              <a:t> </a:t>
            </a:r>
            <a:endParaRPr lang="ru-RU" sz="1600" b="1" dirty="0">
              <a:solidFill>
                <a:srgbClr val="005E9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91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35609</TotalTime>
  <Words>2779</Words>
  <Application>Microsoft Office PowerPoint</Application>
  <PresentationFormat>Экран (4:3)</PresentationFormat>
  <Paragraphs>379</Paragraphs>
  <Slides>66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4" baseType="lpstr">
      <vt:lpstr>Arial</vt:lpstr>
      <vt:lpstr>Calibri</vt:lpstr>
      <vt:lpstr>Cambria</vt:lpstr>
      <vt:lpstr>Times New Roman</vt:lpstr>
      <vt:lpstr>Verdana</vt:lpstr>
      <vt:lpstr>Wingdings</vt:lpstr>
      <vt:lpstr>Тема Office</vt:lpstr>
      <vt:lpstr>Adobe Acrobat Document</vt:lpstr>
      <vt:lpstr>Презентация PowerPoint</vt:lpstr>
      <vt:lpstr>особенности КЕГЭ</vt:lpstr>
      <vt:lpstr>особенности КЕГЭ</vt:lpstr>
      <vt:lpstr> Основные этапы подготовки и проведения КЕГЭ Доставка ЭМ через интернет</vt:lpstr>
      <vt:lpstr>Применяемые станции</vt:lpstr>
      <vt:lpstr>Презентация PowerPoint</vt:lpstr>
      <vt:lpstr>РУКОВОДИТЕЛЬ ппэ технический специалист</vt:lpstr>
      <vt:lpstr>Руководитель ППЭ. Подготовительный этап</vt:lpstr>
      <vt:lpstr>Презентация PowerPoint</vt:lpstr>
      <vt:lpstr>черновик участника КЕГЭ</vt:lpstr>
      <vt:lpstr>ТЕХНИЧЕСКАЯ ПОДГОТОВКА. станции ППЭ</vt:lpstr>
      <vt:lpstr>Презентация PowerPoint</vt:lpstr>
      <vt:lpstr>Презентация PowerPoint</vt:lpstr>
      <vt:lpstr>Член ГЭК. КТГ. Проверка станций</vt:lpstr>
      <vt:lpstr>Контроль технической готовности</vt:lpstr>
      <vt:lpstr>Контроль технической готовности</vt:lpstr>
      <vt:lpstr>Контроль технической готовности</vt:lpstr>
      <vt:lpstr>Презентация PowerPoint</vt:lpstr>
      <vt:lpstr>протоколы готовности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ПОЛУЧЕНИЕ ЭМ в день проведения егэ</vt:lpstr>
      <vt:lpstr>ПОЛУЧЕНИЕ ЭМ в день проведения егэ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Сканирование ЭМ в аудитории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lovygina.ui</dc:creator>
  <cp:lastModifiedBy>Мария Яковлева</cp:lastModifiedBy>
  <cp:revision>1430</cp:revision>
  <cp:lastPrinted>2019-02-14T15:50:14Z</cp:lastPrinted>
  <dcterms:created xsi:type="dcterms:W3CDTF">2010-03-02T09:36:00Z</dcterms:created>
  <dcterms:modified xsi:type="dcterms:W3CDTF">2024-02-28T14:32:15Z</dcterms:modified>
</cp:coreProperties>
</file>