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4" r:id="rId1"/>
  </p:sldMasterIdLst>
  <p:notesMasterIdLst>
    <p:notesMasterId r:id="rId31"/>
  </p:notesMasterIdLst>
  <p:handoutMasterIdLst>
    <p:handoutMasterId r:id="rId32"/>
  </p:handoutMasterIdLst>
  <p:sldIdLst>
    <p:sldId id="557" r:id="rId2"/>
    <p:sldId id="967" r:id="rId3"/>
    <p:sldId id="968" r:id="rId4"/>
    <p:sldId id="975" r:id="rId5"/>
    <p:sldId id="974" r:id="rId6"/>
    <p:sldId id="972" r:id="rId7"/>
    <p:sldId id="973" r:id="rId8"/>
    <p:sldId id="970" r:id="rId9"/>
    <p:sldId id="962" r:id="rId10"/>
    <p:sldId id="955" r:id="rId11"/>
    <p:sldId id="956" r:id="rId12"/>
    <p:sldId id="977" r:id="rId13"/>
    <p:sldId id="978" r:id="rId14"/>
    <p:sldId id="960" r:id="rId15"/>
    <p:sldId id="958" r:id="rId16"/>
    <p:sldId id="959" r:id="rId17"/>
    <p:sldId id="961" r:id="rId18"/>
    <p:sldId id="952" r:id="rId19"/>
    <p:sldId id="953" r:id="rId20"/>
    <p:sldId id="948" r:id="rId21"/>
    <p:sldId id="963" r:id="rId22"/>
    <p:sldId id="964" r:id="rId23"/>
    <p:sldId id="965" r:id="rId24"/>
    <p:sldId id="966" r:id="rId25"/>
    <p:sldId id="902" r:id="rId26"/>
    <p:sldId id="976" r:id="rId27"/>
    <p:sldId id="971" r:id="rId28"/>
    <p:sldId id="979" r:id="rId29"/>
    <p:sldId id="711" r:id="rId30"/>
  </p:sldIdLst>
  <p:sldSz cx="9144000" cy="6858000" type="screen4x3"/>
  <p:notesSz cx="6670675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88B"/>
    <a:srgbClr val="FFFF99"/>
    <a:srgbClr val="005E9E"/>
    <a:srgbClr val="496DA7"/>
    <a:srgbClr val="166824"/>
    <a:srgbClr val="606060"/>
    <a:srgbClr val="700000"/>
    <a:srgbClr val="088DC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01" autoAdjust="0"/>
    <p:restoredTop sz="96433" autoAdjust="0"/>
  </p:normalViewPr>
  <p:slideViewPr>
    <p:cSldViewPr>
      <p:cViewPr varScale="1">
        <p:scale>
          <a:sx n="108" d="100"/>
          <a:sy n="108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311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505" y="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585BA9F-68DE-4DFA-B94D-DC197090B3D1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0334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505" y="9380334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76EF4D2-3094-48E7-929B-ADF6C7DF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3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505" y="2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63B96-27B3-4774-ABDD-6D5A73BAA805}" type="datetimeFigureOut">
              <a:rPr lang="ru-RU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51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7068" y="4691024"/>
            <a:ext cx="5336540" cy="4444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34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505" y="9380334"/>
            <a:ext cx="2890626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05AC9E-3451-4415-A084-28BE318C9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91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3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3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14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1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6175-2933-4EA2-86C0-9DA4A2C4BD37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1D12-6CD2-47E8-A2D3-6AD660689D92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BBAE-4C2A-42CD-9FDA-2D266FE73406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19.03.2018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61330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E80-5219-4391-8991-0176D7E6CDD5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E55-3CFC-4E48-BBFE-4B5DD182E6FE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3B556-5971-4071-B576-EA57510B68B8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31489-F9F6-45A3-8E18-6895A1902A35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46E1C-2511-470A-AC27-5A134673F8C0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53E-9B83-4A2D-80D7-6907521121A9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F467E-4D6B-441B-8779-1F2D5D4C441B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CBA2-D7BF-4528-9712-7B7EAABD3AAA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DC0F96A-6A91-4E8A-A543-786CDA72CAD8}" type="datetime1">
              <a:rPr lang="ru-RU" smtClean="0"/>
              <a:pPr>
                <a:defRPr/>
              </a:pPr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A31FAD40-1A3E-4484-8C8B-1B64D15C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5" r:id="rId2"/>
    <p:sldLayoutId id="2147484654" r:id="rId3"/>
    <p:sldLayoutId id="2147484653" r:id="rId4"/>
    <p:sldLayoutId id="2147484652" r:id="rId5"/>
    <p:sldLayoutId id="2147484651" r:id="rId6"/>
    <p:sldLayoutId id="2147484650" r:id="rId7"/>
    <p:sldLayoutId id="2147484649" r:id="rId8"/>
    <p:sldLayoutId id="2147484648" r:id="rId9"/>
    <p:sldLayoutId id="2147484647" r:id="rId10"/>
    <p:sldLayoutId id="2147484646" r:id="rId11"/>
    <p:sldLayoutId id="214748465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ge.spb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11.emf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250825" y="2420888"/>
            <a:ext cx="8642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АПРОБАЦИЯ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ПРОВЕДЕНИЯ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</a:br>
            <a:r>
              <a:rPr lang="ru-RU" sz="2800" b="1" dirty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ЕДИНОГО ГОСУДАРСТВЕННОГО ЭКЗАМЕНА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250825" y="3398788"/>
            <a:ext cx="8642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с использованием технологии печати полного комплекта ЭМ в ППЭ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и сканирования бланков ответов в ППЭ</a:t>
            </a:r>
          </a:p>
          <a:p>
            <a:pPr algn="ctr"/>
            <a:r>
              <a:rPr lang="ru-RU" sz="2400" dirty="0" smtClean="0">
                <a:solidFill>
                  <a:srgbClr val="35688B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Cambria" pitchFamily="18" charset="0"/>
              </a:rPr>
              <a:t>Работа над ошибками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</a:t>
            </a:r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rcoi@ege.spb.ru</a:t>
            </a:r>
            <a:endParaRPr lang="ru-RU" sz="12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716C01-97FF-48E3-A687-5400229C65D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4"/>
          <p:cNvSpPr>
            <a:spLocks noGrp="1"/>
          </p:cNvSpPr>
          <p:nvPr>
            <p:ph type="title"/>
          </p:nvPr>
        </p:nvSpPr>
        <p:spPr>
          <a:xfrm>
            <a:off x="220973" y="814443"/>
            <a:ext cx="8892479" cy="792088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ФОРМЫ ППЭ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611560" y="1484784"/>
          <a:ext cx="507682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2" name="Acrobat Document" r:id="rId3" imgW="5076608" imgH="4876740" progId="AcroExch.Document.DC">
                  <p:embed/>
                </p:oleObj>
              </mc:Choice>
              <mc:Fallback>
                <p:oleObj name="Acrobat Document" r:id="rId3" imgW="5076608" imgH="487674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84784"/>
                        <a:ext cx="5076825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944420" y="1484784"/>
            <a:ext cx="2970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Машиночитаемая форма</a:t>
            </a: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12-04-МАШ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572000" y="2420888"/>
            <a:ext cx="1008112" cy="3600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55213" y="2348880"/>
            <a:ext cx="30812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Обязательно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заполнить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номер страницы!</a:t>
            </a:r>
          </a:p>
          <a:p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НЕЛЬЗЯ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</a:t>
            </a:r>
            <a:endParaRPr lang="en-US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ставить прочерк 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Z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на незаполненных строках формы</a:t>
            </a:r>
          </a:p>
        </p:txBody>
      </p:sp>
      <p:cxnSp>
        <p:nvCxnSpPr>
          <p:cNvPr id="11" name="Прямая со стрелкой 10"/>
          <p:cNvCxnSpPr>
            <a:endCxn id="7" idx="6"/>
          </p:cNvCxnSpPr>
          <p:nvPr/>
        </p:nvCxnSpPr>
        <p:spPr>
          <a:xfrm flipH="1" flipV="1">
            <a:off x="5580112" y="2600908"/>
            <a:ext cx="498860" cy="1080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3149972" y="3757303"/>
            <a:ext cx="2805241" cy="10882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508104" y="4653136"/>
            <a:ext cx="3528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</a:t>
            </a:r>
            <a:r>
              <a:rPr lang="ru-RU" b="1" i="1" dirty="0" smtClean="0">
                <a:latin typeface="Cambria" panose="02040503050406030204" pitchFamily="18" charset="0"/>
              </a:rPr>
              <a:t>РУЧКОЙ!</a:t>
            </a:r>
          </a:p>
          <a:p>
            <a:r>
              <a:rPr lang="ru-RU" b="1" i="1" dirty="0" smtClean="0">
                <a:latin typeface="Cambria" panose="02040503050406030204" pitchFamily="18" charset="0"/>
              </a:rPr>
              <a:t>(Московский район)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5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5773" t="34473" r="3153" b="15220"/>
          <a:stretch/>
        </p:blipFill>
        <p:spPr bwMode="auto">
          <a:xfrm>
            <a:off x="251520" y="1340768"/>
            <a:ext cx="8568952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7092280" y="3068960"/>
            <a:ext cx="1946543" cy="43204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5723212"/>
            <a:ext cx="4141848" cy="646331"/>
          </a:xfrm>
          <a:prstGeom prst="rect">
            <a:avLst/>
          </a:prstGeom>
          <a:solidFill>
            <a:srgbClr val="FFFFBD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Aft>
                <a:spcPts val="554"/>
              </a:spcAft>
            </a:pPr>
            <a:r>
              <a:rPr lang="ru-RU" b="1" dirty="0" smtClean="0">
                <a:ea typeface="Verdana" pitchFamily="34" charset="0"/>
                <a:cs typeface="Verdana" pitchFamily="34" charset="0"/>
              </a:rPr>
              <a:t>В незаполненных строчках не ставить никаких прочерков и пр.</a:t>
            </a:r>
            <a:endParaRPr lang="ru-RU" b="1" dirty="0" smtClean="0">
              <a:solidFill>
                <a:srgbClr val="FF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521166"/>
            <a:ext cx="35283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Cambria" panose="02040503050406030204" pitchFamily="18" charset="0"/>
              </a:rPr>
              <a:t>Значения вписываются в клеточки!</a:t>
            </a:r>
          </a:p>
          <a:p>
            <a:r>
              <a:rPr lang="ru-RU" b="1" i="1" dirty="0" smtClean="0">
                <a:latin typeface="Cambria" panose="02040503050406030204" pitchFamily="18" charset="0"/>
              </a:rPr>
              <a:t>(Московский район)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764704"/>
            <a:ext cx="35283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</a:t>
            </a:r>
            <a:r>
              <a:rPr lang="ru-RU" b="1" i="1" dirty="0" smtClean="0">
                <a:latin typeface="Cambria" panose="02040503050406030204" pitchFamily="18" charset="0"/>
              </a:rPr>
              <a:t>РУЧКОЙ!</a:t>
            </a:r>
          </a:p>
          <a:p>
            <a:r>
              <a:rPr lang="ru-RU" b="1" i="1" dirty="0" smtClean="0">
                <a:latin typeface="Cambria" panose="02040503050406030204" pitchFamily="18" charset="0"/>
              </a:rPr>
              <a:t>(Московский район)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296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Время возвращения указывается обязательно.</a:t>
            </a:r>
          </a:p>
          <a:p>
            <a:r>
              <a:rPr lang="ru-RU" dirty="0" smtClean="0"/>
              <a:t>В случае удаления ведомость не заполняется.</a:t>
            </a:r>
          </a:p>
          <a:p>
            <a:r>
              <a:rPr lang="ru-RU" dirty="0" smtClean="0"/>
              <a:t>В случае досрочного завершения указывается время, когда участник забрал свои вещи.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63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26" y="842006"/>
            <a:ext cx="7033024" cy="601599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123728" y="869872"/>
            <a:ext cx="381642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047834" y="1988840"/>
            <a:ext cx="1115616" cy="71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83768" y="2492896"/>
            <a:ext cx="5256584" cy="40324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5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836712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ПРИКРЕПЛЕНИЕ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"/>
          <a:stretch/>
        </p:blipFill>
        <p:spPr>
          <a:xfrm>
            <a:off x="5724128" y="2592221"/>
            <a:ext cx="2701652" cy="37751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"/>
          <a:stretch/>
        </p:blipFill>
        <p:spPr>
          <a:xfrm>
            <a:off x="539552" y="2060848"/>
            <a:ext cx="2701624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6282866" y="2815827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3608" y="234888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687384" y="1988840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2545193" y="2596013"/>
            <a:ext cx="862822" cy="38553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>
            <a:off x="3408015" y="1942925"/>
            <a:ext cx="504056" cy="2077239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1621071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Поле для внесения номера ДБО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7236296" y="2307883"/>
            <a:ext cx="113536" cy="50794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836712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ПРИКРЕПЛЕНИЕ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3135747" y="2564904"/>
            <a:ext cx="2701652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8"/>
          <a:stretch/>
        </p:blipFill>
        <p:spPr>
          <a:xfrm>
            <a:off x="149679" y="2564944"/>
            <a:ext cx="2701624" cy="3744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1" y="1468086"/>
            <a:ext cx="863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участнику </a:t>
            </a:r>
            <a:r>
              <a:rPr lang="ru-RU" b="1" u="sng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ВЫДАЕТСЯ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ДБО, организатор переносит номер ДБО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на лист 2 бланка ответов №2:</a:t>
            </a:r>
            <a:endParaRPr lang="ru-RU" b="1" dirty="0"/>
          </a:p>
        </p:txBody>
      </p:sp>
      <p:sp>
        <p:nvSpPr>
          <p:cNvPr id="3" name="Овал 2"/>
          <p:cNvSpPr/>
          <p:nvPr/>
        </p:nvSpPr>
        <p:spPr>
          <a:xfrm>
            <a:off x="3694485" y="2846540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3735" y="2852976"/>
            <a:ext cx="158417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10438" y="3987092"/>
            <a:ext cx="1988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Номер листа 2 впечатан автоматически и связывает две страницы бланка №2 между собой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stCxn id="7" idx="1"/>
          </p:cNvCxnSpPr>
          <p:nvPr/>
        </p:nvCxnSpPr>
        <p:spPr>
          <a:xfrm flipH="1" flipV="1">
            <a:off x="1786262" y="3141009"/>
            <a:ext cx="248341" cy="56187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Левая фигурная скобка 6"/>
          <p:cNvSpPr/>
          <p:nvPr/>
        </p:nvSpPr>
        <p:spPr>
          <a:xfrm rot="5400000">
            <a:off x="1782575" y="3054791"/>
            <a:ext cx="504056" cy="1800240"/>
          </a:xfrm>
          <a:prstGeom prst="lef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8"/>
          <a:stretch/>
        </p:blipFill>
        <p:spPr>
          <a:xfrm>
            <a:off x="6084168" y="2564905"/>
            <a:ext cx="270331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Овал 17"/>
          <p:cNvSpPr/>
          <p:nvPr/>
        </p:nvSpPr>
        <p:spPr>
          <a:xfrm>
            <a:off x="6082099" y="3000920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звернутая стрелка 18"/>
          <p:cNvSpPr/>
          <p:nvPr/>
        </p:nvSpPr>
        <p:spPr>
          <a:xfrm flipH="1">
            <a:off x="4386996" y="2398573"/>
            <a:ext cx="2250504" cy="56615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87886" y="3702883"/>
            <a:ext cx="34010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Вписываем номер ДБО на лист 2 бланка №2. </a:t>
            </a:r>
            <a:r>
              <a:rPr lang="ru-RU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Нумерация листов ДБО начинается с №3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100392" y="2847094"/>
            <a:ext cx="504056" cy="335487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98665" y="3014837"/>
            <a:ext cx="1079718" cy="38479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звернутая стрелка 20"/>
          <p:cNvSpPr/>
          <p:nvPr/>
        </p:nvSpPr>
        <p:spPr>
          <a:xfrm flipH="1">
            <a:off x="1388020" y="2398572"/>
            <a:ext cx="2250504" cy="566155"/>
          </a:xfrm>
          <a:prstGeom prst="uturnArrow">
            <a:avLst>
              <a:gd name="adj1" fmla="val 13957"/>
              <a:gd name="adj2" fmla="val 25000"/>
              <a:gd name="adj3" fmla="val 25000"/>
              <a:gd name="adj4" fmla="val 43750"/>
              <a:gd name="adj5" fmla="val 7500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1" y="836712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ПРИКРЕПЛЕНИЕ ДБО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"/>
          <a:stretch/>
        </p:blipFill>
        <p:spPr>
          <a:xfrm>
            <a:off x="1043405" y="1412776"/>
            <a:ext cx="3672408" cy="5131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1763688" y="1844824"/>
            <a:ext cx="2016224" cy="3874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940152" y="2830969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96DA7"/>
                </a:solidFill>
                <a:latin typeface="Cambria" panose="02040503050406030204" pitchFamily="18" charset="0"/>
              </a:rPr>
              <a:t>Если ДБО участнику не нужен/не выдаётся, то это поле остается пустым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3" idx="6"/>
          </p:cNvCxnSpPr>
          <p:nvPr/>
        </p:nvCxnSpPr>
        <p:spPr>
          <a:xfrm flipH="1" flipV="1">
            <a:off x="3779912" y="2038546"/>
            <a:ext cx="2448272" cy="7697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Объект 4"/>
          <p:cNvPicPr>
            <a:picLocks noGrp="1"/>
          </p:cNvPicPr>
          <p:nvPr>
            <p:ph idx="1"/>
          </p:nvPr>
        </p:nvPicPr>
        <p:blipFill>
          <a:blip r:embed="rId4" cstate="print"/>
          <a:srcRect l="28428" t="10484" r="26207" b="4839"/>
          <a:stretch>
            <a:fillRect/>
          </a:stretch>
        </p:blipFill>
        <p:spPr bwMode="auto">
          <a:xfrm>
            <a:off x="3360565" y="1722627"/>
            <a:ext cx="1585246" cy="2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2478" y="2388633"/>
            <a:ext cx="1582941" cy="2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580" y="2599327"/>
            <a:ext cx="1589347" cy="22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011" y="2271176"/>
            <a:ext cx="1657043" cy="23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7" name="Объект 4"/>
          <p:cNvPicPr>
            <a:picLocks/>
          </p:cNvPicPr>
          <p:nvPr/>
        </p:nvPicPr>
        <p:blipFill>
          <a:blip r:embed="rId4" cstate="print"/>
          <a:srcRect l="28428" t="10484" r="26207" b="4839"/>
          <a:stretch>
            <a:fillRect/>
          </a:stretch>
        </p:blipFill>
        <p:spPr bwMode="auto">
          <a:xfrm rot="4096923">
            <a:off x="6932596" y="2169579"/>
            <a:ext cx="1585246" cy="228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Объект 35"/>
          <p:cNvGraphicFramePr>
            <a:graphicFrameLocks noChangeAspect="1"/>
          </p:cNvGraphicFramePr>
          <p:nvPr>
            <p:extLst/>
          </p:nvPr>
        </p:nvGraphicFramePr>
        <p:xfrm>
          <a:off x="5895457" y="4546860"/>
          <a:ext cx="2744430" cy="193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5" name="Acrobat Document" r:id="rId8" imgW="8020016" imgH="5667355" progId="AcroExch.Document.11">
                  <p:embed/>
                </p:oleObj>
              </mc:Choice>
              <mc:Fallback>
                <p:oleObj name="Acrobat Document" r:id="rId8" imgW="8020016" imgH="5667355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457" y="4546860"/>
                        <a:ext cx="2744430" cy="193976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Сбор материалов: Бланки ответов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309989"/>
            <a:ext cx="5567741" cy="44212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</a:br>
            <a:endParaRPr lang="ru-RU" sz="1600" b="1" cap="all" dirty="0" smtClean="0">
              <a:solidFill>
                <a:srgbClr val="7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4402568"/>
            <a:ext cx="5848544" cy="205076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166824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БЛАНКИ ЕГЭ</a:t>
            </a:r>
            <a:b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СКЛАДЫВАЮТСЯ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КОМПЛЕКТАМИ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 ПО УЧАСТНИКАМ: </a:t>
            </a:r>
            <a:r>
              <a:rPr lang="ru-RU" sz="2000" b="1" i="1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</a:t>
            </a:r>
            <a:r>
              <a:rPr lang="ru-RU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№1, Б№2 лист 1, Б№2 лист 2, ДБО №2 </a:t>
            </a:r>
            <a:r>
              <a:rPr lang="ru-RU" sz="2000" b="1" i="1" u="sng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ПОРЯДКЕ ВОЗРАСТАНИЯ </a:t>
            </a:r>
            <a:r>
              <a:rPr lang="ru-RU" sz="2000" b="1" i="1" u="sng" dirty="0" smtClean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№№ ЛИСТОВ – (3, 4, 5,…)</a:t>
            </a:r>
            <a:endParaRPr lang="ru-RU" sz="2000" dirty="0">
              <a:latin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И УПАКОВЫВАЮТСЯ В 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ОДИН </a:t>
            </a:r>
            <a:r>
              <a:rPr lang="ru-RU" sz="2000" b="1" dirty="0" smtClean="0">
                <a:solidFill>
                  <a:srgbClr val="166824"/>
                </a:solidFill>
                <a:effectLst/>
                <a:latin typeface="Cambria" panose="02040503050406030204" pitchFamily="18" charset="0"/>
              </a:rPr>
              <a:t>ВДП</a:t>
            </a:r>
            <a:endParaRPr lang="ru-RU" sz="2000" b="1" dirty="0">
              <a:solidFill>
                <a:srgbClr val="166824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3" name="Выноска 1 22"/>
          <p:cNvSpPr/>
          <p:nvPr/>
        </p:nvSpPr>
        <p:spPr>
          <a:xfrm>
            <a:off x="5755504" y="1016997"/>
            <a:ext cx="3024335" cy="1205311"/>
          </a:xfrm>
          <a:prstGeom prst="borderCallout1">
            <a:avLst>
              <a:gd name="adj1" fmla="val 88973"/>
              <a:gd name="adj2" fmla="val -1889"/>
              <a:gd name="adj3" fmla="val 85732"/>
              <a:gd name="adj4" fmla="val -25666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ДБО №2 – ЗА ОСНОВНЫМ БЛАНКОМ ОТВЕТОВ №2 лист 2 КОНКРЕТНОГО УЧАСТНИКА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549940">
            <a:off x="6828529" y="2258187"/>
            <a:ext cx="1582941" cy="2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499" y="1872612"/>
            <a:ext cx="1634932" cy="23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277324">
            <a:off x="6571121" y="2406620"/>
            <a:ext cx="1589347" cy="225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232888">
            <a:off x="6186459" y="2444467"/>
            <a:ext cx="1657043" cy="23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405373">
            <a:off x="6037225" y="2529294"/>
            <a:ext cx="1634932" cy="233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3" name="Штриховая стрелка вправо 32"/>
          <p:cNvSpPr/>
          <p:nvPr/>
        </p:nvSpPr>
        <p:spPr>
          <a:xfrm rot="5400000">
            <a:off x="6807520" y="3605142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166824">
                  <a:alpha val="0"/>
                </a:srgbClr>
              </a:gs>
              <a:gs pos="100000">
                <a:srgbClr val="166824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5082601" y="2951477"/>
            <a:ext cx="1289599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Объект 18"/>
          <p:cNvGraphicFramePr>
            <a:graphicFrameLocks noChangeAspect="1"/>
          </p:cNvGraphicFramePr>
          <p:nvPr>
            <p:extLst/>
          </p:nvPr>
        </p:nvGraphicFramePr>
        <p:xfrm>
          <a:off x="395536" y="1813632"/>
          <a:ext cx="8219256" cy="460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93" name="Acrobat Document" r:id="rId4" imgW="8020016" imgH="5667355" progId="AcroExch.Document.11">
                  <p:embed/>
                </p:oleObj>
              </mc:Choice>
              <mc:Fallback>
                <p:oleObj name="Acrobat Document" r:id="rId4" imgW="8020016" imgH="5667355" progId="AcroExch.Document.11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13632"/>
                        <a:ext cx="8219256" cy="460232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 rot="5400000">
            <a:off x="5796135" y="3284986"/>
            <a:ext cx="576065" cy="360040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носка 1 12"/>
          <p:cNvSpPr/>
          <p:nvPr/>
        </p:nvSpPr>
        <p:spPr>
          <a:xfrm>
            <a:off x="5508104" y="3212976"/>
            <a:ext cx="2808311" cy="970587"/>
          </a:xfrm>
          <a:prstGeom prst="borderCallout1">
            <a:avLst>
              <a:gd name="adj1" fmla="val 102991"/>
              <a:gd name="adj2" fmla="val 37457"/>
              <a:gd name="adj3" fmla="val 172465"/>
              <a:gd name="adj4" fmla="val 30763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ИСПОРЧЕННЫХ (БРАКОВАННЫХ) ЭМ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9" name="Заголовок 4"/>
          <p:cNvSpPr>
            <a:spLocks noGrp="1"/>
          </p:cNvSpPr>
          <p:nvPr>
            <p:ph type="title"/>
          </p:nvPr>
        </p:nvSpPr>
        <p:spPr>
          <a:xfrm>
            <a:off x="366919" y="930773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СБОР МАТЕРИАЛОВ: БРАК в ВДП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9195" y="2349114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179" y="2454707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163" y="2560300"/>
            <a:ext cx="2707099" cy="19365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4" name="Штриховая стрелка вправо 43"/>
          <p:cNvSpPr/>
          <p:nvPr/>
        </p:nvSpPr>
        <p:spPr>
          <a:xfrm>
            <a:off x="3491880" y="3663843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88135" y="3587372"/>
            <a:ext cx="1745881" cy="2613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Объект 5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t="2564" b="5128"/>
          <a:stretch/>
        </p:blipFill>
        <p:spPr>
          <a:xfrm rot="5400000">
            <a:off x="5832140" y="1952836"/>
            <a:ext cx="3672408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5461198" y="2935869"/>
          <a:ext cx="3571669" cy="2524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7" name="Acrobat Document" r:id="rId7" imgW="8020016" imgH="5667355" progId="AcroExch.Document.11">
                  <p:embed/>
                </p:oleObj>
              </mc:Choice>
              <mc:Fallback>
                <p:oleObj name="Acrobat Document" r:id="rId7" imgW="8020016" imgH="5667355" progId="AcroExch.Document.11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198" y="2935869"/>
                        <a:ext cx="3571669" cy="252445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Выноска 1 21"/>
          <p:cNvSpPr/>
          <p:nvPr/>
        </p:nvSpPr>
        <p:spPr>
          <a:xfrm>
            <a:off x="5149044" y="5360373"/>
            <a:ext cx="2808311" cy="970587"/>
          </a:xfrm>
          <a:prstGeom prst="borderCallout1">
            <a:avLst>
              <a:gd name="adj1" fmla="val 2582"/>
              <a:gd name="adj2" fmla="val 38742"/>
              <a:gd name="adj3" fmla="val -82897"/>
              <a:gd name="adj4" fmla="val 8560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ОБЩЕЕ КОЛИЧЕСТВО ИСПОЛЬЗОВАННЫХ КИМ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 rot="5400000">
            <a:off x="7758355" y="3617575"/>
            <a:ext cx="432045" cy="147616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Выноска 1 15"/>
          <p:cNvSpPr/>
          <p:nvPr/>
        </p:nvSpPr>
        <p:spPr>
          <a:xfrm>
            <a:off x="3535300" y="1349325"/>
            <a:ext cx="2113333" cy="1526694"/>
          </a:xfrm>
          <a:prstGeom prst="borderCallout1">
            <a:avLst>
              <a:gd name="adj1" fmla="val 100321"/>
              <a:gd name="adj2" fmla="val 51568"/>
              <a:gd name="adj3" fmla="val 155312"/>
              <a:gd name="adj4" fmla="val 90962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Форма ППЭ-11 печатается из Сборника форм, вкладывается в сейф-пакет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Заголовок 4"/>
          <p:cNvSpPr>
            <a:spLocks noGrp="1"/>
          </p:cNvSpPr>
          <p:nvPr>
            <p:ph type="title"/>
          </p:nvPr>
        </p:nvSpPr>
        <p:spPr>
          <a:xfrm>
            <a:off x="365" y="835029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СБОР МАТЕРИАЛОВ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: КИМ в сейф-пакет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4" name="Выноска 1 13"/>
          <p:cNvSpPr/>
          <p:nvPr/>
        </p:nvSpPr>
        <p:spPr>
          <a:xfrm>
            <a:off x="1835697" y="5567779"/>
            <a:ext cx="2808311" cy="970587"/>
          </a:xfrm>
          <a:prstGeom prst="borderCallout1">
            <a:avLst>
              <a:gd name="adj1" fmla="val 2582"/>
              <a:gd name="adj2" fmla="val 38742"/>
              <a:gd name="adj3" fmla="val -83812"/>
              <a:gd name="adj4" fmla="val 2079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КИМ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КОНТРОЛЬНЫЕ ЛИСТЫ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3" name="Прямая соединительная линия 2"/>
          <p:cNvCxnSpPr>
            <a:stCxn id="14" idx="3"/>
          </p:cNvCxnSpPr>
          <p:nvPr/>
        </p:nvCxnSpPr>
        <p:spPr>
          <a:xfrm flipH="1" flipV="1">
            <a:off x="2915816" y="4021031"/>
            <a:ext cx="324037" cy="154674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1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ИНСТРУКТИВНО-МЕТОДИЧЕСКИЕ МАТЕРИАЛЫ</a:t>
            </a:r>
            <a:b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/>
            </a:r>
            <a:b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для проведения государственной итоговой аттестации</a:t>
            </a:r>
            <a:b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по образовательным программам среднего общего образования в форме единого государственного экзамена</a:t>
            </a:r>
            <a:b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в пунктах проведения экзамена</a:t>
            </a:r>
            <a:b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в Санкт-Петербурге в 2018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году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496DA7"/>
                </a:solidFill>
                <a:latin typeface="Cambria" panose="02040503050406030204" pitchFamily="18" charset="0"/>
                <a:hlinkClick r:id="rId2"/>
              </a:rPr>
              <a:t>www.ege.spb.ru</a:t>
            </a:r>
            <a:endParaRPr lang="ru-RU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Пожалуйста, читайте Сборник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544522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РАЙОНЫ НЕ ДЕЛАЮТ СВОИХ ОБЛЕГЧЕННЫХ/УПРОЩЕННЫХ/ПОНЯТНЫХ/АДАПТИРОВАННЫХ</a:t>
            </a:r>
          </a:p>
          <a:p>
            <a:pPr algn="ctr"/>
            <a:r>
              <a:rPr lang="ru-RU" dirty="0" smtClean="0"/>
              <a:t>ИНСТРУКЦИЙ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24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20</a:t>
            </a:fld>
            <a:endParaRPr kumimoji="0" lang="ru-RU"/>
          </a:p>
        </p:txBody>
      </p:sp>
      <p:pic>
        <p:nvPicPr>
          <p:cNvPr id="7" name="Picture 2" descr="C:\Users\yakovleva.mv\Desktop\2-1-03_cd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3078681" cy="230190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77547"/>
            <a:ext cx="3499709" cy="46784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Штриховая стрелка вправо 9"/>
          <p:cNvSpPr/>
          <p:nvPr/>
        </p:nvSpPr>
        <p:spPr>
          <a:xfrm>
            <a:off x="3779912" y="3168716"/>
            <a:ext cx="1152128" cy="1296144"/>
          </a:xfrm>
          <a:prstGeom prst="stripedRightArrow">
            <a:avLst>
              <a:gd name="adj1" fmla="val 64471"/>
              <a:gd name="adj2" fmla="val 50000"/>
            </a:avLst>
          </a:prstGeom>
          <a:gradFill>
            <a:gsLst>
              <a:gs pos="0">
                <a:srgbClr val="496DA7">
                  <a:alpha val="0"/>
                </a:srgbClr>
              </a:gs>
              <a:gs pos="100000">
                <a:srgbClr val="496DA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1 10"/>
          <p:cNvSpPr/>
          <p:nvPr/>
        </p:nvSpPr>
        <p:spPr>
          <a:xfrm>
            <a:off x="1619672" y="5385763"/>
            <a:ext cx="3862373" cy="970587"/>
          </a:xfrm>
          <a:prstGeom prst="borderCallout1">
            <a:avLst>
              <a:gd name="adj1" fmla="val 2582"/>
              <a:gd name="adj2" fmla="val 38742"/>
              <a:gd name="adj3" fmla="val -82897"/>
              <a:gd name="adj4" fmla="val 97128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ВО ВСКРЫТЫЙ ДОСТАВОЧНЫЙ СЕЙФ-ПАКЕТ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365" y="835029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СБОР МАТЕРИАЛОВ</a:t>
            </a:r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: ДИСКИ НЕ УПАКОВЫВАЮТСЯ в аудиториях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3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60" y="1268759"/>
            <a:ext cx="8229600" cy="864595"/>
          </a:xfrm>
        </p:spPr>
        <p:txBody>
          <a:bodyPr/>
          <a:lstStyle/>
          <a:p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ПРИ ПЕРЕСЧЕТЕ БЛАНКОВ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перед сканированием в штабе НЕОБХОДИМО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ПРОВЕРИТЬ</a:t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Комплектность 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бланков: бланки должны быть сложены комплектами по участникам (4 штуки), ДБО за бланками комплекта;</a:t>
            </a:r>
          </a:p>
          <a:p>
            <a:pPr lvl="0"/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Порядок бланков: бланки должны лежать последовательно (БР, Б№1, Б№2 лист 1, Б№2 лист 2, ДБО первый (лист №3), ДБО второй (лист №4) и </a:t>
            </a:r>
            <a:r>
              <a:rPr lang="ru-RU" sz="1800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тд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);</a:t>
            </a:r>
          </a:p>
          <a:p>
            <a:pPr lvl="0"/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Прикрепление ДБО в соответствии с инструкцией;</a:t>
            </a:r>
          </a:p>
          <a:p>
            <a:pPr lvl="0"/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Ориентацию бланков: лицевой стороной вверх, верхней частью в одну сторону;</a:t>
            </a:r>
          </a:p>
          <a:p>
            <a:pPr lvl="0"/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Заполнение полей участником и организатором;</a:t>
            </a:r>
          </a:p>
          <a:p>
            <a:pPr lvl="0"/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Прочерк </a:t>
            </a:r>
            <a:r>
              <a:rPr lang="en-US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Z 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в свободных полях для ответов бланков №2;</a:t>
            </a:r>
          </a:p>
          <a:p>
            <a:pPr lvl="0"/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Общее количество бланков.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40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360" y="1268759"/>
            <a:ext cx="8229600" cy="864595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ПОСЛЕ ЗАВЕРШЕНИЯ СКАНИРОВАНИЯ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777283"/>
          </a:xfrm>
        </p:spPr>
        <p:txBody>
          <a:bodyPr/>
          <a:lstStyle/>
          <a:p>
            <a:pPr lvl="0"/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Дождаться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подтверждения из РЦОИ 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факта успешного получения и расшифровки переданного пакета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данных </a:t>
            </a:r>
            <a:b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(минимум час после передачи файла РЦОИ)</a:t>
            </a:r>
            <a:endParaRPr lang="ru-RU" sz="18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Переупаковать бланки ответов в новые ВДП, перенести данные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 вскрытого ВДП в </a:t>
            </a:r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форму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ППЭ-11 на новом пакете. </a:t>
            </a:r>
            <a:r>
              <a:rPr lang="ru-RU" sz="18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На пакете ставит подпись руководитель ППЭ</a:t>
            </a:r>
          </a:p>
          <a:p>
            <a:r>
              <a:rPr lang="ru-RU" sz="1800" b="1" dirty="0">
                <a:solidFill>
                  <a:srgbClr val="496DA7"/>
                </a:solidFill>
                <a:latin typeface="Cambria" panose="02040503050406030204" pitchFamily="18" charset="0"/>
              </a:rPr>
              <a:t>Упаковать ЭМ в соответствии с </a:t>
            </a: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инструкцией</a:t>
            </a:r>
          </a:p>
          <a:p>
            <a:endParaRPr lang="ru-RU" sz="18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НЕИСПОЛЬЗОВАННЫЕ ВДП И СЕЙФ-ПАКЕТЫ НЕОБХОДИМО ВЕРНУТЬ В РЦОИ</a:t>
            </a:r>
            <a:endParaRPr lang="ru-RU" sz="18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2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884579"/>
              </p:ext>
            </p:extLst>
          </p:nvPr>
        </p:nvGraphicFramePr>
        <p:xfrm>
          <a:off x="330472" y="3202064"/>
          <a:ext cx="2410316" cy="170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0" name="Acrobat Document" r:id="rId3" imgW="8020016" imgH="5667355" progId="AcroExch.Document.DC">
                  <p:embed/>
                </p:oleObj>
              </mc:Choice>
              <mc:Fallback>
                <p:oleObj name="Acrobat Document" r:id="rId3" imgW="8020016" imgH="5667355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72" y="3202064"/>
                        <a:ext cx="2410316" cy="17032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b="4348"/>
          <a:stretch/>
        </p:blipFill>
        <p:spPr bwMode="auto">
          <a:xfrm rot="5400000">
            <a:off x="3145429" y="2920515"/>
            <a:ext cx="2318074" cy="16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b="4348"/>
          <a:stretch/>
        </p:blipFill>
        <p:spPr bwMode="auto">
          <a:xfrm rot="5400000">
            <a:off x="5545808" y="2895420"/>
            <a:ext cx="3802450" cy="2665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b="4348"/>
          <a:stretch/>
        </p:blipFill>
        <p:spPr bwMode="auto">
          <a:xfrm rot="5400000">
            <a:off x="3412963" y="3938837"/>
            <a:ext cx="2318074" cy="16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104139"/>
              </p:ext>
            </p:extLst>
          </p:nvPr>
        </p:nvGraphicFramePr>
        <p:xfrm>
          <a:off x="482872" y="3354464"/>
          <a:ext cx="2410316" cy="170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1" name="Acrobat Document" r:id="rId7" imgW="8020016" imgH="5667355" progId="AcroExch.Document.DC">
                  <p:embed/>
                </p:oleObj>
              </mc:Choice>
              <mc:Fallback>
                <p:oleObj name="Acrobat Document" r:id="rId7" imgW="8020016" imgH="5667355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872" y="3354464"/>
                        <a:ext cx="2410316" cy="17032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105062"/>
              </p:ext>
            </p:extLst>
          </p:nvPr>
        </p:nvGraphicFramePr>
        <p:xfrm>
          <a:off x="635272" y="3506864"/>
          <a:ext cx="2410316" cy="1703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92" name="Acrobat Document" r:id="rId8" imgW="8020016" imgH="5667355" progId="AcroExch.Document.DC">
                  <p:embed/>
                </p:oleObj>
              </mc:Choice>
              <mc:Fallback>
                <p:oleObj name="Acrobat Document" r:id="rId8" imgW="8020016" imgH="5667355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272" y="3506864"/>
                        <a:ext cx="2410316" cy="170325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51" y="3743668"/>
            <a:ext cx="2485113" cy="275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997864"/>
            <a:ext cx="8229600" cy="419774"/>
          </a:xfrm>
        </p:spPr>
        <p:txBody>
          <a:bodyPr/>
          <a:lstStyle/>
          <a:p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ПАКЕТЫ ДЛЯ УПАКОВКИ ЭМ В ШТАБЕ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/>
            </a:r>
            <a:b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</a:b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0472" y="1570054"/>
            <a:ext cx="2163890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ВДП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66122" y="1559631"/>
            <a:ext cx="2163890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Два сейф-пакета стандартных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39001" y="1583461"/>
            <a:ext cx="2163890" cy="7570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Один сейф-пакет большой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7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5065746" cy="560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7" y="1484784"/>
            <a:ext cx="2630488" cy="2416068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Сопроводительный лист (см. Сборник форм) используется для упаковки ЭМ, не указанных в форме ППЭ-11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19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251521" y="836712"/>
            <a:ext cx="8892479" cy="57606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Cambria" panose="02040503050406030204" pitchFamily="18" charset="0"/>
                <a:ea typeface="+mn-ea"/>
                <a:cs typeface="Arial" charset="0"/>
              </a:rPr>
              <a:t>УПАКОВКА ЭМ ДЛЯ ПЕРЕДАЧИ В РЦОИ</a:t>
            </a:r>
            <a:endParaRPr lang="ru-RU" sz="2000" b="1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-61664" y="13278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" y="1697199"/>
            <a:ext cx="9144000" cy="486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ЗАВЕРШЕНИЕ ЭКЗАМЕНА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26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1553592"/>
          </a:xfrm>
        </p:spPr>
        <p:txBody>
          <a:bodyPr/>
          <a:lstStyle/>
          <a:p>
            <a:r>
              <a:rPr lang="ru-RU" dirty="0"/>
              <a:t>Экспорт бланков на станции сканирования при наличии особых ситуаций в </a:t>
            </a:r>
            <a:r>
              <a:rPr lang="ru-RU" dirty="0" smtClean="0"/>
              <a:t>аудиториях может быть заблокирован!</a:t>
            </a: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955275"/>
              </p:ext>
            </p:extLst>
          </p:nvPr>
        </p:nvGraphicFramePr>
        <p:xfrm>
          <a:off x="251520" y="3573016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ППЭ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Не передано аудиторий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Всего аудиторий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107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204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401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1801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1813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16216" y="3573016"/>
            <a:ext cx="2376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FF0000"/>
                </a:solidFill>
              </a:rPr>
              <a:t>Нарушены инструкции членом ГЭК и техническим специалистом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5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ЗАВЕРШЕНИЕ ЭКЗАМЕНА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27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Статус «Бланки переданы в РЦОИ» должен быть выставлен до 23:00 в ДЕНЬ ЭКЗАМЕНА</a:t>
            </a:r>
          </a:p>
          <a:p>
            <a:pPr marL="0" indent="0">
              <a:buNone/>
            </a:pPr>
            <a:r>
              <a:rPr lang="ru-RU" dirty="0" smtClean="0"/>
              <a:t>(ППЭ 401 15.03 в 8:35)</a:t>
            </a:r>
          </a:p>
          <a:p>
            <a:r>
              <a:rPr lang="ru-RU" dirty="0" smtClean="0"/>
              <a:t>Журналы с </a:t>
            </a:r>
            <a:r>
              <a:rPr lang="ru-RU" dirty="0"/>
              <a:t>резервных станций печати и сканирования должны быть </a:t>
            </a:r>
            <a:r>
              <a:rPr lang="ru-RU" dirty="0" smtClean="0"/>
              <a:t>переданы при помощи станции авторизации.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747437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28</a:t>
            </a:fld>
            <a:endParaRPr kumimoji="0" lang="ru-RU"/>
          </a:p>
        </p:txBody>
      </p:sp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71475"/>
            <a:ext cx="53054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899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Контактная информация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673794"/>
            <a:ext cx="8784976" cy="655046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342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БРЫСОВ ВИТАЛИЙ ЛЬВОВИЧ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888"/>
              <a:ext cx="486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заместитель директора по оценке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42844" y="2643182"/>
            <a:ext cx="8784976" cy="655046"/>
            <a:chOff x="179512" y="3149906"/>
            <a:chExt cx="8784976" cy="65504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906"/>
              <a:ext cx="423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ЯКОВЛЕВА МАРИЯ ВЛАДИМИРОВНА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576-34-38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7175"/>
              <a:ext cx="507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заведующий сектором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42844" y="3500438"/>
            <a:ext cx="8784976" cy="655046"/>
            <a:chOff x="179512" y="3149906"/>
            <a:chExt cx="8784976" cy="65504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49906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ПАНТЕЛЕЕВ ЮРИЙ ЮРЬЕВИЧ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42844" y="4429132"/>
            <a:ext cx="8784976" cy="655046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4344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ЛЕНКОВ КИРИЛЛ КОНСТАНТИНОВИЧ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14282" y="5429264"/>
            <a:ext cx="8784976" cy="655046"/>
            <a:chOff x="179512" y="3149906"/>
            <a:chExt cx="8784976" cy="65504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79512" y="3149906"/>
              <a:ext cx="3610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БУБЛИК НАДЕЖДА ИВАНОВНА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(812) 576-34-40</a:t>
              </a:r>
              <a:endParaRPr lang="ru-RU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i="1" dirty="0" smtClean="0">
                  <a:solidFill>
                    <a:srgbClr val="496DA7"/>
                  </a:solidFill>
                  <a:latin typeface="Cambria" panose="02040503050406030204" pitchFamily="18" charset="0"/>
                </a:rPr>
                <a:t>старший методист отдела оценки качества образования</a:t>
              </a:r>
              <a:endParaRPr lang="ru-RU" sz="1400" i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6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ПОДГОТОВКА ППЭ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3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Код аудитории должен быть одинаков:</a:t>
            </a:r>
          </a:p>
          <a:p>
            <a:pPr lvl="1"/>
            <a:r>
              <a:rPr lang="ru-RU" dirty="0" smtClean="0"/>
              <a:t>на изображении обеих камер</a:t>
            </a:r>
          </a:p>
          <a:p>
            <a:pPr lvl="1"/>
            <a:r>
              <a:rPr lang="ru-RU" dirty="0" smtClean="0"/>
              <a:t>на сайте </a:t>
            </a:r>
            <a:r>
              <a:rPr lang="en-US" dirty="0" smtClean="0"/>
              <a:t>smotriege.ru</a:t>
            </a:r>
            <a:endParaRPr lang="ru-RU" dirty="0" smtClean="0"/>
          </a:p>
          <a:p>
            <a:pPr lvl="1"/>
            <a:r>
              <a:rPr lang="ru-RU" dirty="0" smtClean="0"/>
              <a:t>на бумажном номере в зоне видимости камер</a:t>
            </a:r>
          </a:p>
          <a:p>
            <a:r>
              <a:rPr lang="ru-RU" dirty="0" smtClean="0"/>
              <a:t>В зоне видимости камер должны находиться ВСЕ места для участников ЦЕЛИКОМ и стол организаторов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068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ГОРЯЧИЕ ЛИНИИ ППЭ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4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09600" y="1556792"/>
            <a:ext cx="8153400" cy="4368800"/>
          </a:xfrm>
        </p:spPr>
        <p:txBody>
          <a:bodyPr/>
          <a:lstStyle/>
          <a:p>
            <a:r>
              <a:rPr lang="ru-RU" sz="2500" dirty="0" smtClean="0"/>
              <a:t>Горячая линия РЦОИ</a:t>
            </a:r>
            <a:br>
              <a:rPr lang="ru-RU" sz="2500" dirty="0" smtClean="0"/>
            </a:br>
            <a:r>
              <a:rPr lang="ru-RU" sz="2500" dirty="0" smtClean="0"/>
              <a:t>8 (812) 576-34-40</a:t>
            </a:r>
          </a:p>
          <a:p>
            <a:r>
              <a:rPr lang="ru-RU" sz="2500" dirty="0" smtClean="0"/>
              <a:t>Горячая линия пользователей портала </a:t>
            </a:r>
            <a:r>
              <a:rPr lang="en-US" sz="2500" dirty="0" smtClean="0"/>
              <a:t>smotriege.ru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en-US" sz="2500" dirty="0" smtClean="0"/>
              <a:t>8 (800) 100-43-12</a:t>
            </a:r>
          </a:p>
          <a:p>
            <a:r>
              <a:rPr lang="ru-RU" sz="2500" dirty="0" smtClean="0"/>
              <a:t>Горячая линия поддержки представителей ППЭ по вопросам видеонаблюдения </a:t>
            </a:r>
            <a:br>
              <a:rPr lang="ru-RU" sz="2500" dirty="0" smtClean="0"/>
            </a:br>
            <a:r>
              <a:rPr lang="ru-RU" sz="2500" dirty="0" smtClean="0"/>
              <a:t>8 (800</a:t>
            </a:r>
            <a:r>
              <a:rPr lang="en-US" sz="2500" dirty="0" smtClean="0"/>
              <a:t>) 200-43-12</a:t>
            </a:r>
          </a:p>
          <a:p>
            <a:r>
              <a:rPr lang="ru-RU" sz="2500" dirty="0" smtClean="0"/>
              <a:t>Горячая линия поддержки представителей ППЭ по вопросам технологий печати КИМ в ППЭ, сканирования экзаменационных материалов в ППЭ и проведения устной части по иностранным языкам </a:t>
            </a:r>
            <a:br>
              <a:rPr lang="ru-RU" sz="2500" dirty="0" smtClean="0"/>
            </a:br>
            <a:r>
              <a:rPr lang="ru-RU" sz="2500" dirty="0" smtClean="0"/>
              <a:t>8 (800) 755-88-43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64244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ПОДГОТОВКА ППЭ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5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09600" y="1580480"/>
            <a:ext cx="8153400" cy="4368800"/>
          </a:xfrm>
        </p:spPr>
        <p:txBody>
          <a:bodyPr/>
          <a:lstStyle/>
          <a:p>
            <a:r>
              <a:rPr lang="ru-RU" sz="2800" dirty="0"/>
              <a:t>На станциях печати </a:t>
            </a:r>
            <a:r>
              <a:rPr lang="ru-RU" sz="2800" dirty="0" smtClean="0"/>
              <a:t>должен быть указан правильный номер аудитории</a:t>
            </a:r>
          </a:p>
          <a:p>
            <a:r>
              <a:rPr lang="ru-RU" sz="2800" dirty="0" smtClean="0"/>
              <a:t>На станциях печати, станциях сканирования и станции авторизации должны быть выставлены текущие дата и время</a:t>
            </a:r>
          </a:p>
          <a:p>
            <a:r>
              <a:rPr lang="ru-RU" sz="2800" dirty="0" smtClean="0"/>
              <a:t>Акты с резервных станций печати и сканирования должны быть переданы с помощью станции авторизации</a:t>
            </a:r>
          </a:p>
          <a:p>
            <a:r>
              <a:rPr lang="ru-RU" sz="2800" dirty="0" smtClean="0"/>
              <a:t>Машиночитаемые ведомости должны распечатываться из файла РЦОИ (масштаб 100%)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4135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ПОДГОТОВКА ППЭ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6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Статус «Контроль технической готовности завершен» должен быть выставлен за ДВА дня экзамена.</a:t>
            </a:r>
          </a:p>
          <a:p>
            <a:pPr marL="0" indent="0">
              <a:buNone/>
            </a:pPr>
            <a:r>
              <a:rPr lang="ru-RU" dirty="0" smtClean="0"/>
              <a:t>для 21.03.2018 – 19.03.2018</a:t>
            </a:r>
          </a:p>
          <a:p>
            <a:pPr marL="0" indent="0">
              <a:buNone/>
            </a:pPr>
            <a:r>
              <a:rPr lang="ru-RU" dirty="0" smtClean="0"/>
              <a:t>для 23.03.2018 – 21.03.2018</a:t>
            </a:r>
          </a:p>
          <a:p>
            <a:pPr marL="0" indent="0" algn="ctr">
              <a:buNone/>
            </a:pPr>
            <a:r>
              <a:rPr lang="ru-RU" dirty="0" smtClean="0"/>
              <a:t>Авторизацию должны пройти </a:t>
            </a:r>
            <a:br>
              <a:rPr lang="ru-RU" dirty="0" smtClean="0"/>
            </a:br>
            <a:r>
              <a:rPr lang="ru-RU" dirty="0" smtClean="0"/>
              <a:t>ВСЕ ЧЛЕНЫ ГЭК с </a:t>
            </a:r>
            <a:r>
              <a:rPr lang="ru-RU" dirty="0" err="1" smtClean="0"/>
              <a:t>токеном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8601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7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908720"/>
            <a:ext cx="9036496" cy="388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013176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http://ppe.rustest.ru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val="104868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706090"/>
          </a:xfrm>
        </p:spPr>
        <p:txBody>
          <a:bodyPr/>
          <a:lstStyle/>
          <a:p>
            <a:r>
              <a:rPr lang="ru-RU" dirty="0" smtClean="0"/>
              <a:t>НАЧАЛО ЭКЗАМЕНА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8</a:t>
            </a:fld>
            <a:endParaRPr kumimoji="0"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Статус «Экзамены успешно начались» должен быть выставлен до 10:40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ru-RU" dirty="0" smtClean="0"/>
              <a:t>(</a:t>
            </a:r>
            <a:r>
              <a:rPr lang="ru-RU" dirty="0" smtClean="0"/>
              <a:t>ППЭ 204 в 11:06 – цветовая схема ПК)</a:t>
            </a:r>
          </a:p>
        </p:txBody>
      </p:sp>
    </p:spTree>
    <p:extLst>
      <p:ext uri="{BB962C8B-B14F-4D97-AF65-F5344CB8AC3E}">
        <p14:creationId xmlns:p14="http://schemas.microsoft.com/office/powerpoint/2010/main" val="1465532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9590"/>
            <a:ext cx="7704856" cy="5448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Овал 26"/>
          <p:cNvSpPr/>
          <p:nvPr/>
        </p:nvSpPr>
        <p:spPr>
          <a:xfrm>
            <a:off x="7020272" y="1916832"/>
            <a:ext cx="1224137" cy="427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53136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b="1" i="1" dirty="0">
                <a:latin typeface="Cambria" panose="02040503050406030204" pitchFamily="18" charset="0"/>
              </a:rPr>
              <a:t>ФОРМА ЗАПОЛНЯЕТСЯ ЧЕРНОЙ ГЕЛЕВОЙ РУЧКОЙ.</a:t>
            </a:r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220973" y="814443"/>
            <a:ext cx="2910867" cy="595147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ФОРМЫ ППЭ</a:t>
            </a:r>
            <a:endParaRPr lang="ru-RU" sz="2000" b="1" cap="all" dirty="0">
              <a:solidFill>
                <a:srgbClr val="C00000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3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26862</TotalTime>
  <Words>758</Words>
  <Application>Microsoft Office PowerPoint</Application>
  <PresentationFormat>Экран (4:3)</PresentationFormat>
  <Paragraphs>172</Paragraphs>
  <Slides>29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</vt:lpstr>
      <vt:lpstr>Times New Roman</vt:lpstr>
      <vt:lpstr>Verdana</vt:lpstr>
      <vt:lpstr>Тема Office</vt:lpstr>
      <vt:lpstr>Acrobat Document</vt:lpstr>
      <vt:lpstr>Презентация PowerPoint</vt:lpstr>
      <vt:lpstr>Презентация PowerPoint</vt:lpstr>
      <vt:lpstr>ПОДГОТОВКА ППЭ</vt:lpstr>
      <vt:lpstr>ГОРЯЧИЕ ЛИНИИ ППЭ</vt:lpstr>
      <vt:lpstr>ПОДГОТОВКА ППЭ</vt:lpstr>
      <vt:lpstr>ПОДГОТОВКА ППЭ</vt:lpstr>
      <vt:lpstr>Презентация PowerPoint</vt:lpstr>
      <vt:lpstr>НАЧАЛО ЭКЗАМЕНА</vt:lpstr>
      <vt:lpstr>ФОРМЫ ППЭ</vt:lpstr>
      <vt:lpstr>ФОРМЫ ППЭ</vt:lpstr>
      <vt:lpstr>Презентация PowerPoint</vt:lpstr>
      <vt:lpstr>Презентация PowerPoint</vt:lpstr>
      <vt:lpstr>Презентация PowerPoint</vt:lpstr>
      <vt:lpstr>ПРИКРЕПЛЕНИЕ ДБО</vt:lpstr>
      <vt:lpstr>ПРИКРЕПЛЕНИЕ ДБО</vt:lpstr>
      <vt:lpstr>ПРИКРЕПЛЕНИЕ ДБО</vt:lpstr>
      <vt:lpstr>Презентация PowerPoint</vt:lpstr>
      <vt:lpstr>СБОР МАТЕРИАЛОВ: БРАК в ВДП</vt:lpstr>
      <vt:lpstr>СБОР МАТЕРИАЛОВ: КИМ в сейф-пакет</vt:lpstr>
      <vt:lpstr>СБОР МАТЕРИАЛОВ: ДИСКИ НЕ УПАКОВЫВАЮТСЯ в аудиториях</vt:lpstr>
      <vt:lpstr>ПРИ ПЕРЕСЧЕТЕ БЛАНКОВ перед сканированием в штабе НЕОБХОДИМО ПРОВЕРИТЬ </vt:lpstr>
      <vt:lpstr>ПОСЛЕ ЗАВЕРШЕНИЯ СКАНИРОВАНИЯ </vt:lpstr>
      <vt:lpstr>ПАКЕТЫ ДЛЯ УПАКОВКИ ЭМ В ШТАБЕ </vt:lpstr>
      <vt:lpstr>Презентация PowerPoint</vt:lpstr>
      <vt:lpstr>УПАКОВКА ЭМ ДЛЯ ПЕРЕДАЧИ В РЦОИ</vt:lpstr>
      <vt:lpstr>ЗАВЕРШЕНИЕ ЭКЗАМЕНА</vt:lpstr>
      <vt:lpstr>ЗАВЕРШЕНИЕ ЭКЗАМЕНА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lovygina.ui</dc:creator>
  <cp:lastModifiedBy>bublik.ni</cp:lastModifiedBy>
  <cp:revision>1320</cp:revision>
  <cp:lastPrinted>2018-02-14T09:21:29Z</cp:lastPrinted>
  <dcterms:created xsi:type="dcterms:W3CDTF">2010-03-02T09:36:00Z</dcterms:created>
  <dcterms:modified xsi:type="dcterms:W3CDTF">2018-03-19T14:48:46Z</dcterms:modified>
</cp:coreProperties>
</file>