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696" r:id="rId3"/>
    <p:sldId id="709" r:id="rId4"/>
    <p:sldId id="535" r:id="rId5"/>
    <p:sldId id="717" r:id="rId6"/>
    <p:sldId id="718" r:id="rId7"/>
    <p:sldId id="641" r:id="rId8"/>
    <p:sldId id="648" r:id="rId9"/>
    <p:sldId id="642" r:id="rId10"/>
    <p:sldId id="719" r:id="rId11"/>
    <p:sldId id="692" r:id="rId12"/>
    <p:sldId id="716" r:id="rId13"/>
    <p:sldId id="655" r:id="rId14"/>
    <p:sldId id="558" r:id="rId15"/>
    <p:sldId id="725" r:id="rId16"/>
    <p:sldId id="689" r:id="rId17"/>
    <p:sldId id="690" r:id="rId18"/>
    <p:sldId id="652" r:id="rId19"/>
    <p:sldId id="722" r:id="rId20"/>
    <p:sldId id="691" r:id="rId21"/>
    <p:sldId id="706" r:id="rId22"/>
    <p:sldId id="708" r:id="rId23"/>
    <p:sldId id="705" r:id="rId24"/>
    <p:sldId id="644" r:id="rId25"/>
    <p:sldId id="729" r:id="rId26"/>
    <p:sldId id="730" r:id="rId27"/>
    <p:sldId id="731" r:id="rId28"/>
    <p:sldId id="732" r:id="rId29"/>
    <p:sldId id="702" r:id="rId30"/>
    <p:sldId id="657" r:id="rId31"/>
    <p:sldId id="681" r:id="rId32"/>
    <p:sldId id="711" r:id="rId33"/>
    <p:sldId id="715" r:id="rId34"/>
    <p:sldId id="713" r:id="rId35"/>
    <p:sldId id="737" r:id="rId36"/>
    <p:sldId id="739" r:id="rId37"/>
    <p:sldId id="668" r:id="rId38"/>
    <p:sldId id="733" r:id="rId39"/>
    <p:sldId id="734" r:id="rId40"/>
    <p:sldId id="735" r:id="rId41"/>
    <p:sldId id="736" r:id="rId4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44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91" autoAdjust="0"/>
  </p:normalViewPr>
  <p:slideViewPr>
    <p:cSldViewPr>
      <p:cViewPr varScale="1">
        <p:scale>
          <a:sx n="108" d="100"/>
          <a:sy n="10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09A17F-249D-48C8-9BCA-57D0D9B0C3CA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21ACC5C-4DFA-40B4-8A7A-E61BA42F38B8}" type="pres">
      <dgm:prSet presAssocID="{AA09A17F-249D-48C8-9BCA-57D0D9B0C3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B994-FC46-4CD6-95A4-0DB47EEB1154}" type="presOf" srcId="{AA09A17F-249D-48C8-9BCA-57D0D9B0C3CA}" destId="{621ACC5C-4DFA-40B4-8A7A-E61BA42F38B8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3C2DDC-1CA2-4779-96B8-2AE4F74280A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B5E9DE-27AA-4E46-99A9-BF3B721C251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Основанием для проведения экзамена на дому </a:t>
          </a:r>
        </a:p>
        <a:p>
          <a:pPr algn="ctr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или </a:t>
          </a:r>
        </a:p>
        <a:p>
          <a:pPr algn="ctr" rtl="0" eaLnBrk="0" fontAlgn="base" hangingPunct="0"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в медицинской организации является: 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2E254FD6-076E-4444-929C-C73B9361690D}" type="parTrans" cxnId="{02CE1E01-43EC-48E6-BFA8-2910A627D03B}">
      <dgm:prSet/>
      <dgm:spPr/>
      <dgm:t>
        <a:bodyPr/>
        <a:lstStyle/>
        <a:p>
          <a:endParaRPr lang="ru-RU"/>
        </a:p>
      </dgm:t>
    </dgm:pt>
    <dgm:pt modelId="{26D71BBD-DB86-44D9-A231-6D964CFE59E7}" type="sibTrans" cxnId="{02CE1E01-43EC-48E6-BFA8-2910A627D03B}">
      <dgm:prSet/>
      <dgm:spPr/>
      <dgm:t>
        <a:bodyPr/>
        <a:lstStyle/>
        <a:p>
          <a:endParaRPr lang="ru-RU"/>
        </a:p>
      </dgm:t>
    </dgm:pt>
    <dgm:pt modelId="{D4A0BC4F-BED7-42D6-A68A-6A1041CFEFCC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медицинской организации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6700ECDA-78CE-4748-AC3E-8B4CCD6CE4B9}" type="parTrans" cxnId="{95F74D61-5815-4EDB-84E3-7810178CFE9A}">
      <dgm:prSet/>
      <dgm:spPr/>
      <dgm:t>
        <a:bodyPr/>
        <a:lstStyle/>
        <a:p>
          <a:endParaRPr lang="ru-RU"/>
        </a:p>
      </dgm:t>
    </dgm:pt>
    <dgm:pt modelId="{8FE00AB7-1A45-47B2-8D18-8395970DB078}" type="sibTrans" cxnId="{95F74D61-5815-4EDB-84E3-7810178CFE9A}">
      <dgm:prSet/>
      <dgm:spPr/>
      <dgm:t>
        <a:bodyPr/>
        <a:lstStyle/>
        <a:p>
          <a:endParaRPr lang="ru-RU"/>
        </a:p>
      </dgm:t>
    </dgm:pt>
    <dgm:pt modelId="{92143678-346B-4A74-9CFF-0BF4E42A79DB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ЦПМПК </a:t>
          </a:r>
        </a:p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ОУ, экстернов, СПО, ВПЛ)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0285D42B-C9A9-44BB-92B5-950034731F7E}" type="parTrans" cxnId="{C79F9AC0-A35D-49A7-9C6B-DC4AE51997B8}">
      <dgm:prSet/>
      <dgm:spPr/>
      <dgm:t>
        <a:bodyPr/>
        <a:lstStyle/>
        <a:p>
          <a:endParaRPr lang="ru-RU"/>
        </a:p>
      </dgm:t>
    </dgm:pt>
    <dgm:pt modelId="{92BE5F1B-8C1D-403D-85A8-0CC333C70689}" type="sibTrans" cxnId="{C79F9AC0-A35D-49A7-9C6B-DC4AE51997B8}">
      <dgm:prSet/>
      <dgm:spPr/>
      <dgm:t>
        <a:bodyPr/>
        <a:lstStyle/>
        <a:p>
          <a:endParaRPr lang="ru-RU"/>
        </a:p>
      </dgm:t>
    </dgm:pt>
    <dgm:pt modelId="{932306D7-5391-4AE2-A739-31101E97CC23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ТПМПК </a:t>
          </a:r>
        </a:p>
        <a:p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 коррекционных ОУ/коррекционных классов)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gm:t>
    </dgm:pt>
    <dgm:pt modelId="{66679748-FF36-4369-8194-7EA56127CAA6}" type="parTrans" cxnId="{44AE6C5D-185B-41B4-9830-D91287DA8E30}">
      <dgm:prSet/>
      <dgm:spPr/>
      <dgm:t>
        <a:bodyPr/>
        <a:lstStyle/>
        <a:p>
          <a:endParaRPr lang="ru-RU"/>
        </a:p>
      </dgm:t>
    </dgm:pt>
    <dgm:pt modelId="{60DCB14F-38A0-47A5-9632-323C731FA2B6}" type="sibTrans" cxnId="{44AE6C5D-185B-41B4-9830-D91287DA8E30}">
      <dgm:prSet/>
      <dgm:spPr/>
      <dgm:t>
        <a:bodyPr/>
        <a:lstStyle/>
        <a:p>
          <a:endParaRPr lang="ru-RU"/>
        </a:p>
      </dgm:t>
    </dgm:pt>
    <dgm:pt modelId="{2A260533-1A0D-4C9D-84C8-0129066E945A}" type="pres">
      <dgm:prSet presAssocID="{343C2DDC-1CA2-4779-96B8-2AE4F74280A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513724-6982-4E78-B7E0-91DA1146FDB1}" type="pres">
      <dgm:prSet presAssocID="{02B5E9DE-27AA-4E46-99A9-BF3B721C2517}" presName="roof" presStyleLbl="dkBgShp" presStyleIdx="0" presStyleCnt="2" custLinFactNeighborY="2009"/>
      <dgm:spPr/>
      <dgm:t>
        <a:bodyPr/>
        <a:lstStyle/>
        <a:p>
          <a:endParaRPr lang="ru-RU"/>
        </a:p>
      </dgm:t>
    </dgm:pt>
    <dgm:pt modelId="{9A4062B6-57CC-433E-874D-3501F86E18C9}" type="pres">
      <dgm:prSet presAssocID="{02B5E9DE-27AA-4E46-99A9-BF3B721C2517}" presName="pillars" presStyleCnt="0"/>
      <dgm:spPr/>
    </dgm:pt>
    <dgm:pt modelId="{7055A7D3-89B1-4B9D-AADE-156161CE452E}" type="pres">
      <dgm:prSet presAssocID="{02B5E9DE-27AA-4E46-99A9-BF3B721C2517}" presName="pillar1" presStyleLbl="node1" presStyleIdx="0" presStyleCnt="3" custScaleX="100293" custLinFactNeighborX="0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278DC-D47F-484F-987F-3A9631067B54}" type="pres">
      <dgm:prSet presAssocID="{92143678-346B-4A74-9CFF-0BF4E42A79DB}" presName="pillarX" presStyleLbl="node1" presStyleIdx="1" presStyleCnt="3" custLinFactNeighborX="172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8900F-39FB-4D76-AA03-10BF65A5B282}" type="pres">
      <dgm:prSet presAssocID="{932306D7-5391-4AE2-A739-31101E97CC23}" presName="pillarX" presStyleLbl="node1" presStyleIdx="2" presStyleCnt="3" custLinFactNeighborX="-98" custLinFactNeighborY="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D6520-F57F-4A33-A1D5-C3896D2416FD}" type="pres">
      <dgm:prSet presAssocID="{02B5E9DE-27AA-4E46-99A9-BF3B721C2517}" presName="base" presStyleLbl="dkBgShp" presStyleIdx="1" presStyleCnt="2" custLinFactY="44762" custLinFactNeighborX="855" custLinFactNeighborY="100000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6350DF5-4BF7-489D-8ECB-CC868C3EF6C1}" type="presOf" srcId="{02B5E9DE-27AA-4E46-99A9-BF3B721C2517}" destId="{29513724-6982-4E78-B7E0-91DA1146FDB1}" srcOrd="0" destOrd="0" presId="urn:microsoft.com/office/officeart/2005/8/layout/hList3"/>
    <dgm:cxn modelId="{C79F9AC0-A35D-49A7-9C6B-DC4AE51997B8}" srcId="{02B5E9DE-27AA-4E46-99A9-BF3B721C2517}" destId="{92143678-346B-4A74-9CFF-0BF4E42A79DB}" srcOrd="1" destOrd="0" parTransId="{0285D42B-C9A9-44BB-92B5-950034731F7E}" sibTransId="{92BE5F1B-8C1D-403D-85A8-0CC333C70689}"/>
    <dgm:cxn modelId="{1392A49E-7097-4FAD-96BD-E4C2CC4C7E1A}" type="presOf" srcId="{D4A0BC4F-BED7-42D6-A68A-6A1041CFEFCC}" destId="{7055A7D3-89B1-4B9D-AADE-156161CE452E}" srcOrd="0" destOrd="0" presId="urn:microsoft.com/office/officeart/2005/8/layout/hList3"/>
    <dgm:cxn modelId="{5D56C77E-FD25-45DD-A3BF-C33E85622AD3}" type="presOf" srcId="{343C2DDC-1CA2-4779-96B8-2AE4F74280A2}" destId="{2A260533-1A0D-4C9D-84C8-0129066E945A}" srcOrd="0" destOrd="0" presId="urn:microsoft.com/office/officeart/2005/8/layout/hList3"/>
    <dgm:cxn modelId="{02CE1E01-43EC-48E6-BFA8-2910A627D03B}" srcId="{343C2DDC-1CA2-4779-96B8-2AE4F74280A2}" destId="{02B5E9DE-27AA-4E46-99A9-BF3B721C2517}" srcOrd="0" destOrd="0" parTransId="{2E254FD6-076E-4444-929C-C73B9361690D}" sibTransId="{26D71BBD-DB86-44D9-A231-6D964CFE59E7}"/>
    <dgm:cxn modelId="{44AE6C5D-185B-41B4-9830-D91287DA8E30}" srcId="{02B5E9DE-27AA-4E46-99A9-BF3B721C2517}" destId="{932306D7-5391-4AE2-A739-31101E97CC23}" srcOrd="2" destOrd="0" parTransId="{66679748-FF36-4369-8194-7EA56127CAA6}" sibTransId="{60DCB14F-38A0-47A5-9632-323C731FA2B6}"/>
    <dgm:cxn modelId="{EFC7B88E-8D91-48D7-8786-7E49FAD5284E}" type="presOf" srcId="{92143678-346B-4A74-9CFF-0BF4E42A79DB}" destId="{245278DC-D47F-484F-987F-3A9631067B54}" srcOrd="0" destOrd="0" presId="urn:microsoft.com/office/officeart/2005/8/layout/hList3"/>
    <dgm:cxn modelId="{D1EC7BC1-82E2-473F-929F-A1B739C3E5E3}" type="presOf" srcId="{932306D7-5391-4AE2-A739-31101E97CC23}" destId="{4808900F-39FB-4D76-AA03-10BF65A5B282}" srcOrd="0" destOrd="0" presId="urn:microsoft.com/office/officeart/2005/8/layout/hList3"/>
    <dgm:cxn modelId="{95F74D61-5815-4EDB-84E3-7810178CFE9A}" srcId="{02B5E9DE-27AA-4E46-99A9-BF3B721C2517}" destId="{D4A0BC4F-BED7-42D6-A68A-6A1041CFEFCC}" srcOrd="0" destOrd="0" parTransId="{6700ECDA-78CE-4748-AC3E-8B4CCD6CE4B9}" sibTransId="{8FE00AB7-1A45-47B2-8D18-8395970DB078}"/>
    <dgm:cxn modelId="{4855C10E-A4A3-4E3E-AEA3-20642D774502}" type="presParOf" srcId="{2A260533-1A0D-4C9D-84C8-0129066E945A}" destId="{29513724-6982-4E78-B7E0-91DA1146FDB1}" srcOrd="0" destOrd="0" presId="urn:microsoft.com/office/officeart/2005/8/layout/hList3"/>
    <dgm:cxn modelId="{18DF1C83-21E6-489E-A141-824D7061D1AA}" type="presParOf" srcId="{2A260533-1A0D-4C9D-84C8-0129066E945A}" destId="{9A4062B6-57CC-433E-874D-3501F86E18C9}" srcOrd="1" destOrd="0" presId="urn:microsoft.com/office/officeart/2005/8/layout/hList3"/>
    <dgm:cxn modelId="{F7CDA653-43F7-4E1D-BE14-4BD7745EA28D}" type="presParOf" srcId="{9A4062B6-57CC-433E-874D-3501F86E18C9}" destId="{7055A7D3-89B1-4B9D-AADE-156161CE452E}" srcOrd="0" destOrd="0" presId="urn:microsoft.com/office/officeart/2005/8/layout/hList3"/>
    <dgm:cxn modelId="{58A78723-B6B4-4449-A241-FA31DEC87C05}" type="presParOf" srcId="{9A4062B6-57CC-433E-874D-3501F86E18C9}" destId="{245278DC-D47F-484F-987F-3A9631067B54}" srcOrd="1" destOrd="0" presId="urn:microsoft.com/office/officeart/2005/8/layout/hList3"/>
    <dgm:cxn modelId="{29BC404C-24F1-48CD-B608-3D4C080051DE}" type="presParOf" srcId="{9A4062B6-57CC-433E-874D-3501F86E18C9}" destId="{4808900F-39FB-4D76-AA03-10BF65A5B282}" srcOrd="2" destOrd="0" presId="urn:microsoft.com/office/officeart/2005/8/layout/hList3"/>
    <dgm:cxn modelId="{13C5D61D-50A8-4983-8763-0B044F4E8565}" type="presParOf" srcId="{2A260533-1A0D-4C9D-84C8-0129066E945A}" destId="{D24D6520-F57F-4A33-A1D5-C3896D2416F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EC05A-4A85-4D97-BCFA-DD48F1B91F0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ABF2F0-FFE2-41E8-B940-5136FF1AC5F6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обучающиеся с нарушениями опорно-двигательного аппарата, 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701C3AC6-C8AD-49C8-BF4F-A7BDB6432A35}" type="parTrans" cxnId="{2117AFB1-079F-45B6-9D01-6066BBF1F417}">
      <dgm:prSet/>
      <dgm:spPr/>
      <dgm:t>
        <a:bodyPr/>
        <a:lstStyle/>
        <a:p>
          <a:endParaRPr lang="ru-RU"/>
        </a:p>
      </dgm:t>
    </dgm:pt>
    <dgm:pt modelId="{B821D830-1524-4107-A2FB-507563B4E864}" type="sibTrans" cxnId="{2117AFB1-079F-45B6-9D01-6066BBF1F417}">
      <dgm:prSet/>
      <dgm:spPr/>
      <dgm:t>
        <a:bodyPr/>
        <a:lstStyle/>
        <a:p>
          <a:endParaRPr lang="ru-RU"/>
        </a:p>
      </dgm:t>
    </dgm:pt>
    <dgm:pt modelId="{A2508991-F805-4012-A11B-D6F1321B4616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300-ые номера вариантов 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36F87986-4779-47D3-9885-3622776C445C}" type="parTrans" cxnId="{6A7FE02D-6AB1-410D-808C-A00EF031067D}">
      <dgm:prSet/>
      <dgm:spPr/>
      <dgm:t>
        <a:bodyPr/>
        <a:lstStyle/>
        <a:p>
          <a:endParaRPr lang="ru-RU"/>
        </a:p>
      </dgm:t>
    </dgm:pt>
    <dgm:pt modelId="{B583139F-B818-4ED0-AC67-80DBCB8BD1CE}" type="sibTrans" cxnId="{6A7FE02D-6AB1-410D-808C-A00EF031067D}">
      <dgm:prSet/>
      <dgm:spPr/>
      <dgm:t>
        <a:bodyPr/>
        <a:lstStyle/>
        <a:p>
          <a:endParaRPr lang="ru-RU"/>
        </a:p>
      </dgm:t>
    </dgm:pt>
    <dgm:pt modelId="{057B7F47-DD55-4973-BCD1-DCA7A23E4D33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глухие, слабослышащие, позднооглохшие, кохлеарно имплантируемые обучающиеся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DBFD103F-A066-42C3-9CF6-363AB2E6B973}" type="parTrans" cxnId="{F0C55FDD-A0CE-425F-8EFD-79DB3F7E38DE}">
      <dgm:prSet/>
      <dgm:spPr/>
      <dgm:t>
        <a:bodyPr/>
        <a:lstStyle/>
        <a:p>
          <a:endParaRPr lang="ru-RU"/>
        </a:p>
      </dgm:t>
    </dgm:pt>
    <dgm:pt modelId="{333A6834-E7AE-4C6B-A22C-9B8D88F4C093}" type="sibTrans" cxnId="{F0C55FDD-A0CE-425F-8EFD-79DB3F7E38DE}">
      <dgm:prSet/>
      <dgm:spPr/>
      <dgm:t>
        <a:bodyPr/>
        <a:lstStyle/>
        <a:p>
          <a:endParaRPr lang="ru-RU"/>
        </a:p>
      </dgm:t>
    </dgm:pt>
    <dgm:pt modelId="{F72233E1-731E-4961-82BB-506468BFA8C0}">
      <dgm:prSet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200-ые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9DFA74D0-5B9D-4C5C-967A-199A8CE88452}" type="parTrans" cxnId="{B4C986AF-74F3-49DB-850F-696D2099023C}">
      <dgm:prSet/>
      <dgm:spPr/>
      <dgm:t>
        <a:bodyPr/>
        <a:lstStyle/>
        <a:p>
          <a:endParaRPr lang="ru-RU"/>
        </a:p>
      </dgm:t>
    </dgm:pt>
    <dgm:pt modelId="{E415182C-02CB-4C15-8983-9986A2310C7D}" type="sibTrans" cxnId="{B4C986AF-74F3-49DB-850F-696D2099023C}">
      <dgm:prSet/>
      <dgm:spPr/>
      <dgm:t>
        <a:bodyPr/>
        <a:lstStyle/>
        <a:p>
          <a:endParaRPr lang="ru-RU"/>
        </a:p>
      </dgm:t>
    </dgm:pt>
    <dgm:pt modelId="{3353D587-AC61-4DE8-BE4F-E9C1AE00EC74}">
      <dgm:prSet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слепые, слабовидящие и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поздноослепшие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 обучающиеся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обучающиеся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                (ЭМ могу быть переведены на шрифт Брайля (при необходимости)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468F76C5-BFE8-450E-B1FC-61689263C39F}" type="parTrans" cxnId="{5D989C76-BCFD-412C-99ED-9D7A0A066D44}">
      <dgm:prSet/>
      <dgm:spPr/>
      <dgm:t>
        <a:bodyPr/>
        <a:lstStyle/>
        <a:p>
          <a:endParaRPr lang="ru-RU"/>
        </a:p>
      </dgm:t>
    </dgm:pt>
    <dgm:pt modelId="{3C4AA226-D939-4145-9668-46A6907899D9}" type="sibTrans" cxnId="{5D989C76-BCFD-412C-99ED-9D7A0A066D44}">
      <dgm:prSet/>
      <dgm:spPr/>
      <dgm:t>
        <a:bodyPr/>
        <a:lstStyle/>
        <a:p>
          <a:endParaRPr lang="ru-RU"/>
        </a:p>
      </dgm:t>
    </dgm:pt>
    <dgm:pt modelId="{6D81FC69-BF27-42AD-BEAB-B4D78F67EBF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участники ГВЭ без ОВЗ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949CC196-00E8-48C1-AFBF-8D7E6D0C83B7}" type="parTrans" cxnId="{9473D3DD-C917-4167-9129-AAF324412E0E}">
      <dgm:prSet/>
      <dgm:spPr/>
      <dgm:t>
        <a:bodyPr/>
        <a:lstStyle/>
        <a:p>
          <a:endParaRPr lang="ru-RU"/>
        </a:p>
      </dgm:t>
    </dgm:pt>
    <dgm:pt modelId="{646A5C51-C271-4CD4-BE0C-E72001D055FD}" type="sibTrans" cxnId="{9473D3DD-C917-4167-9129-AAF324412E0E}">
      <dgm:prSet/>
      <dgm:spPr/>
      <dgm:t>
        <a:bodyPr/>
        <a:lstStyle/>
        <a:p>
          <a:endParaRPr lang="ru-RU"/>
        </a:p>
      </dgm:t>
    </dgm:pt>
    <dgm:pt modelId="{1D567C90-F8D4-4928-BE44-5BEF6E219E69}">
      <dgm:prSet phldrT="[Текст]"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100-ые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4E0F0028-0B85-41E6-B4EA-1184E2AA0A26}" type="sibTrans" cxnId="{F195B985-2A85-4BA7-AACE-183EC7E89E31}">
      <dgm:prSet/>
      <dgm:spPr/>
      <dgm:t>
        <a:bodyPr/>
        <a:lstStyle/>
        <a:p>
          <a:endParaRPr lang="ru-RU"/>
        </a:p>
      </dgm:t>
    </dgm:pt>
    <dgm:pt modelId="{F6EFEBC8-1EBF-45AB-AFFE-D88064924178}" type="parTrans" cxnId="{F195B985-2A85-4BA7-AACE-183EC7E89E31}">
      <dgm:prSet/>
      <dgm:spPr/>
      <dgm:t>
        <a:bodyPr/>
        <a:lstStyle/>
        <a:p>
          <a:endParaRPr lang="ru-RU"/>
        </a:p>
      </dgm:t>
    </dgm:pt>
    <dgm:pt modelId="{32461652-E769-4BFE-B8E1-43EF9611BFDC}">
      <dgm:prSet custT="1"/>
      <dgm:spPr>
        <a:solidFill>
          <a:srgbClr val="B1B3B4"/>
        </a:solidFill>
        <a:ln>
          <a:solidFill>
            <a:srgbClr val="87888A"/>
          </a:solidFill>
        </a:ln>
      </dgm:spPr>
      <dgm:t>
        <a:bodyPr/>
        <a:lstStyle/>
        <a:p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400-ые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gm:t>
    </dgm:pt>
    <dgm:pt modelId="{33B70698-DE94-467B-8867-A363F0CBF95A}" type="parTrans" cxnId="{A7BFBCDD-8F7F-449C-9447-2867A95735C9}">
      <dgm:prSet/>
      <dgm:spPr/>
      <dgm:t>
        <a:bodyPr/>
        <a:lstStyle/>
        <a:p>
          <a:endParaRPr lang="ru-RU"/>
        </a:p>
      </dgm:t>
    </dgm:pt>
    <dgm:pt modelId="{7D2D1BCA-1D62-41B1-9FED-29FE94112D58}" type="sibTrans" cxnId="{A7BFBCDD-8F7F-449C-9447-2867A95735C9}">
      <dgm:prSet/>
      <dgm:spPr/>
      <dgm:t>
        <a:bodyPr/>
        <a:lstStyle/>
        <a:p>
          <a:endParaRPr lang="ru-RU"/>
        </a:p>
      </dgm:t>
    </dgm:pt>
    <dgm:pt modelId="{0C404D0B-72CC-4916-9F95-14CA1695FFDF}">
      <dgm:prSet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обучающиеся с расстройствами аутистического спектра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DF8A4ED5-2AC9-472E-B627-EB8C61FAE434}" type="parTrans" cxnId="{50DD0E09-26DB-4661-9A4B-65420CBCCDF4}">
      <dgm:prSet/>
      <dgm:spPr/>
      <dgm:t>
        <a:bodyPr/>
        <a:lstStyle/>
        <a:p>
          <a:endParaRPr lang="ru-RU"/>
        </a:p>
      </dgm:t>
    </dgm:pt>
    <dgm:pt modelId="{EECDC4BE-F8AB-4E46-9BB4-C61C878055D0}" type="sibTrans" cxnId="{50DD0E09-26DB-4661-9A4B-65420CBCCDF4}">
      <dgm:prSet/>
      <dgm:spPr/>
      <dgm:t>
        <a:bodyPr/>
        <a:lstStyle/>
        <a:p>
          <a:endParaRPr lang="ru-RU"/>
        </a:p>
      </dgm:t>
    </dgm:pt>
    <dgm:pt modelId="{E55C2C16-2D8D-4F90-BD85-F84B7D6A91C1}">
      <dgm:prSet phldrT="[Текст]" custT="1"/>
      <dgm:spPr>
        <a:solidFill>
          <a:srgbClr val="D9DADB">
            <a:alpha val="90000"/>
          </a:srgbClr>
        </a:solidFill>
        <a:ln>
          <a:solidFill>
            <a:srgbClr val="B1B3B4">
              <a:alpha val="90000"/>
            </a:srgbClr>
          </a:solidFill>
        </a:ln>
      </dgm:spPr>
      <dgm:t>
        <a:bodyPr/>
        <a:lstStyle/>
        <a:p>
          <a:pPr algn="ctr"/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иные категории участников ГВЭ (диабет, онкология, астма, порок сердца, </a:t>
          </a:r>
          <a:r>
            <a:rPr lang="ru-RU" sz="1200" dirty="0" err="1" smtClean="0">
              <a:solidFill>
                <a:schemeClr val="bg2">
                  <a:lumMod val="25000"/>
                </a:schemeClr>
              </a:solidFill>
            </a:rPr>
            <a:t>энурез</a:t>
          </a:r>
          <a:r>
            <a:rPr lang="ru-RU" sz="1200" dirty="0" smtClean="0">
              <a:solidFill>
                <a:schemeClr val="bg2">
                  <a:lumMod val="25000"/>
                </a:schemeClr>
              </a:solidFill>
            </a:rPr>
            <a:t>, язва и т.д.)</a:t>
          </a:r>
          <a:endParaRPr lang="ru-RU" sz="1200" dirty="0">
            <a:solidFill>
              <a:schemeClr val="bg2">
                <a:lumMod val="25000"/>
              </a:schemeClr>
            </a:solidFill>
          </a:endParaRPr>
        </a:p>
      </dgm:t>
    </dgm:pt>
    <dgm:pt modelId="{7E4B8BFA-B288-4133-ACDD-50EC5ED481B9}" type="parTrans" cxnId="{B682B205-7D7E-4FBE-809E-433B7272C2A3}">
      <dgm:prSet/>
      <dgm:spPr/>
      <dgm:t>
        <a:bodyPr/>
        <a:lstStyle/>
        <a:p>
          <a:endParaRPr lang="ru-RU"/>
        </a:p>
      </dgm:t>
    </dgm:pt>
    <dgm:pt modelId="{D58866AE-4FA6-4424-859A-7D193EC26AE8}" type="sibTrans" cxnId="{B682B205-7D7E-4FBE-809E-433B7272C2A3}">
      <dgm:prSet/>
      <dgm:spPr/>
      <dgm:t>
        <a:bodyPr/>
        <a:lstStyle/>
        <a:p>
          <a:endParaRPr lang="ru-RU"/>
        </a:p>
      </dgm:t>
    </dgm:pt>
    <dgm:pt modelId="{AF92E4E2-6DFD-4FEF-9D5E-7F6988A091E6}" type="pres">
      <dgm:prSet presAssocID="{7C1EC05A-4A85-4D97-BCFA-DD48F1B91F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FE7E8-A394-47AF-BE97-DEEB6739591D}" type="pres">
      <dgm:prSet presAssocID="{1D567C90-F8D4-4928-BE44-5BEF6E219E69}" presName="composite" presStyleCnt="0"/>
      <dgm:spPr/>
    </dgm:pt>
    <dgm:pt modelId="{BCAF4DB3-D04F-4AAA-8FF1-117DC3232003}" type="pres">
      <dgm:prSet presAssocID="{1D567C90-F8D4-4928-BE44-5BEF6E219E69}" presName="parTx" presStyleLbl="alignNode1" presStyleIdx="0" presStyleCnt="4" custLinFactNeighborX="-71" custLinFactNeighborY="-8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35B8F-8141-47AE-91D3-6087DFD35412}" type="pres">
      <dgm:prSet presAssocID="{1D567C90-F8D4-4928-BE44-5BEF6E219E69}" presName="desTx" presStyleLbl="alignAccFollowNode1" presStyleIdx="0" presStyleCnt="4" custScaleY="101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AD678-6078-4996-8349-3FB98AEC5FCB}" type="pres">
      <dgm:prSet presAssocID="{4E0F0028-0B85-41E6-B4EA-1184E2AA0A26}" presName="space" presStyleCnt="0"/>
      <dgm:spPr/>
    </dgm:pt>
    <dgm:pt modelId="{F5A53032-2E7B-473F-BAFF-246D85AD1440}" type="pres">
      <dgm:prSet presAssocID="{F72233E1-731E-4961-82BB-506468BFA8C0}" presName="composite" presStyleCnt="0"/>
      <dgm:spPr/>
    </dgm:pt>
    <dgm:pt modelId="{F34DBF4C-4A6B-4F6C-8620-4010E61EEBF8}" type="pres">
      <dgm:prSet presAssocID="{F72233E1-731E-4961-82BB-506468BFA8C0}" presName="parTx" presStyleLbl="alignNode1" presStyleIdx="1" presStyleCnt="4" custScaleX="100191" custScaleY="1117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8B360-D092-40FF-9231-8A600C5E891F}" type="pres">
      <dgm:prSet presAssocID="{F72233E1-731E-4961-82BB-506468BFA8C0}" presName="desTx" presStyleLbl="alignAccFollowNode1" presStyleIdx="1" presStyleCnt="4" custScaleX="100191" custScaleY="100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FBADD-3D16-4FCF-BF68-93D2D100DAD1}" type="pres">
      <dgm:prSet presAssocID="{E415182C-02CB-4C15-8983-9986A2310C7D}" presName="space" presStyleCnt="0"/>
      <dgm:spPr/>
    </dgm:pt>
    <dgm:pt modelId="{AE169C5D-8DD5-480E-996D-319D00C4CFB4}" type="pres">
      <dgm:prSet presAssocID="{A2508991-F805-4012-A11B-D6F1321B4616}" presName="composite" presStyleCnt="0"/>
      <dgm:spPr/>
    </dgm:pt>
    <dgm:pt modelId="{DB5E53B5-BBE2-4AF8-B6D9-0475B7031C88}" type="pres">
      <dgm:prSet presAssocID="{A2508991-F805-4012-A11B-D6F1321B4616}" presName="parTx" presStyleLbl="alignNode1" presStyleIdx="2" presStyleCnt="4" custLinFactNeighborX="358" custLinFactNeighborY="-61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4A28-7267-4FE3-9656-76830CA9964C}" type="pres">
      <dgm:prSet presAssocID="{A2508991-F805-4012-A11B-D6F1321B4616}" presName="desTx" presStyleLbl="alignAccFollowNode1" presStyleIdx="2" presStyleCnt="4" custScaleY="104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85BE4-0C0C-4E04-B86D-816387F27DF2}" type="pres">
      <dgm:prSet presAssocID="{B583139F-B818-4ED0-AC67-80DBCB8BD1CE}" presName="space" presStyleCnt="0"/>
      <dgm:spPr/>
    </dgm:pt>
    <dgm:pt modelId="{756FCDE9-DA9E-4026-BB2A-03B19E5D396E}" type="pres">
      <dgm:prSet presAssocID="{32461652-E769-4BFE-B8E1-43EF9611BFDC}" presName="composite" presStyleCnt="0"/>
      <dgm:spPr/>
    </dgm:pt>
    <dgm:pt modelId="{9D435605-50ED-4AB5-90AE-E33A57D51045}" type="pres">
      <dgm:prSet presAssocID="{32461652-E769-4BFE-B8E1-43EF9611BFD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B7AB3-CC1C-46F0-AFA7-A8DEC97A1DD4}" type="pres">
      <dgm:prSet presAssocID="{32461652-E769-4BFE-B8E1-43EF9611BFD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FBCDD-8F7F-449C-9447-2867A95735C9}" srcId="{7C1EC05A-4A85-4D97-BCFA-DD48F1B91F09}" destId="{32461652-E769-4BFE-B8E1-43EF9611BFDC}" srcOrd="3" destOrd="0" parTransId="{33B70698-DE94-467B-8867-A363F0CBF95A}" sibTransId="{7D2D1BCA-1D62-41B1-9FED-29FE94112D58}"/>
    <dgm:cxn modelId="{50DD0E09-26DB-4661-9A4B-65420CBCCDF4}" srcId="{32461652-E769-4BFE-B8E1-43EF9611BFDC}" destId="{0C404D0B-72CC-4916-9F95-14CA1695FFDF}" srcOrd="0" destOrd="0" parTransId="{DF8A4ED5-2AC9-472E-B627-EB8C61FAE434}" sibTransId="{EECDC4BE-F8AB-4E46-9BB4-C61C878055D0}"/>
    <dgm:cxn modelId="{B682B205-7D7E-4FBE-809E-433B7272C2A3}" srcId="{1D567C90-F8D4-4928-BE44-5BEF6E219E69}" destId="{E55C2C16-2D8D-4F90-BD85-F84B7D6A91C1}" srcOrd="2" destOrd="0" parTransId="{7E4B8BFA-B288-4133-ACDD-50EC5ED481B9}" sibTransId="{D58866AE-4FA6-4424-859A-7D193EC26AE8}"/>
    <dgm:cxn modelId="{2C59C3BC-903E-442C-90A6-8C6599D086D8}" type="presOf" srcId="{F72233E1-731E-4961-82BB-506468BFA8C0}" destId="{F34DBF4C-4A6B-4F6C-8620-4010E61EEBF8}" srcOrd="0" destOrd="0" presId="urn:microsoft.com/office/officeart/2005/8/layout/hList1"/>
    <dgm:cxn modelId="{E6F262FA-64E5-49BC-99CA-3735806E79FF}" type="presOf" srcId="{9EABF2F0-FFE2-41E8-B940-5136FF1AC5F6}" destId="{44835B8F-8141-47AE-91D3-6087DFD35412}" srcOrd="0" destOrd="1" presId="urn:microsoft.com/office/officeart/2005/8/layout/hList1"/>
    <dgm:cxn modelId="{9473D3DD-C917-4167-9129-AAF324412E0E}" srcId="{1D567C90-F8D4-4928-BE44-5BEF6E219E69}" destId="{6D81FC69-BF27-42AD-BEAB-B4D78F67EBF1}" srcOrd="0" destOrd="0" parTransId="{949CC196-00E8-48C1-AFBF-8D7E6D0C83B7}" sibTransId="{646A5C51-C271-4CD4-BE0C-E72001D055FD}"/>
    <dgm:cxn modelId="{CA4B66F1-D11E-4EEE-ABAB-1BAA886EFD6D}" type="presOf" srcId="{057B7F47-DD55-4973-BCD1-DCA7A23E4D33}" destId="{67194A28-7267-4FE3-9656-76830CA9964C}" srcOrd="0" destOrd="0" presId="urn:microsoft.com/office/officeart/2005/8/layout/hList1"/>
    <dgm:cxn modelId="{0A12D5F6-AD27-4C5B-8F53-043FDA6D34AD}" type="presOf" srcId="{E55C2C16-2D8D-4F90-BD85-F84B7D6A91C1}" destId="{44835B8F-8141-47AE-91D3-6087DFD35412}" srcOrd="0" destOrd="2" presId="urn:microsoft.com/office/officeart/2005/8/layout/hList1"/>
    <dgm:cxn modelId="{7CB2A95A-8A93-49AE-8068-63B6ED6B3A73}" type="presOf" srcId="{6D81FC69-BF27-42AD-BEAB-B4D78F67EBF1}" destId="{44835B8F-8141-47AE-91D3-6087DFD35412}" srcOrd="0" destOrd="0" presId="urn:microsoft.com/office/officeart/2005/8/layout/hList1"/>
    <dgm:cxn modelId="{A97431A5-AB88-4AB0-B075-B2DFA8DF6405}" type="presOf" srcId="{3353D587-AC61-4DE8-BE4F-E9C1AE00EC74}" destId="{AA38B360-D092-40FF-9231-8A600C5E891F}" srcOrd="0" destOrd="0" presId="urn:microsoft.com/office/officeart/2005/8/layout/hList1"/>
    <dgm:cxn modelId="{F1464F9C-06DF-413F-BC95-260F03D35739}" type="presOf" srcId="{0C404D0B-72CC-4916-9F95-14CA1695FFDF}" destId="{9F9B7AB3-CC1C-46F0-AFA7-A8DEC97A1DD4}" srcOrd="0" destOrd="0" presId="urn:microsoft.com/office/officeart/2005/8/layout/hList1"/>
    <dgm:cxn modelId="{9508DA63-FB2A-433D-9FBE-0046D55DEF36}" type="presOf" srcId="{1D567C90-F8D4-4928-BE44-5BEF6E219E69}" destId="{BCAF4DB3-D04F-4AAA-8FF1-117DC3232003}" srcOrd="0" destOrd="0" presId="urn:microsoft.com/office/officeart/2005/8/layout/hList1"/>
    <dgm:cxn modelId="{E910B8B3-B51A-49E9-9253-948FBB4C8D13}" type="presOf" srcId="{A2508991-F805-4012-A11B-D6F1321B4616}" destId="{DB5E53B5-BBE2-4AF8-B6D9-0475B7031C88}" srcOrd="0" destOrd="0" presId="urn:microsoft.com/office/officeart/2005/8/layout/hList1"/>
    <dgm:cxn modelId="{1658F058-1294-4D4F-949B-A3295A90A390}" type="presOf" srcId="{32461652-E769-4BFE-B8E1-43EF9611BFDC}" destId="{9D435605-50ED-4AB5-90AE-E33A57D51045}" srcOrd="0" destOrd="0" presId="urn:microsoft.com/office/officeart/2005/8/layout/hList1"/>
    <dgm:cxn modelId="{5D989C76-BCFD-412C-99ED-9D7A0A066D44}" srcId="{F72233E1-731E-4961-82BB-506468BFA8C0}" destId="{3353D587-AC61-4DE8-BE4F-E9C1AE00EC74}" srcOrd="0" destOrd="0" parTransId="{468F76C5-BFE8-450E-B1FC-61689263C39F}" sibTransId="{3C4AA226-D939-4145-9668-46A6907899D9}"/>
    <dgm:cxn modelId="{2117AFB1-079F-45B6-9D01-6066BBF1F417}" srcId="{1D567C90-F8D4-4928-BE44-5BEF6E219E69}" destId="{9EABF2F0-FFE2-41E8-B940-5136FF1AC5F6}" srcOrd="1" destOrd="0" parTransId="{701C3AC6-C8AD-49C8-BF4F-A7BDB6432A35}" sibTransId="{B821D830-1524-4107-A2FB-507563B4E864}"/>
    <dgm:cxn modelId="{B4C986AF-74F3-49DB-850F-696D2099023C}" srcId="{7C1EC05A-4A85-4D97-BCFA-DD48F1B91F09}" destId="{F72233E1-731E-4961-82BB-506468BFA8C0}" srcOrd="1" destOrd="0" parTransId="{9DFA74D0-5B9D-4C5C-967A-199A8CE88452}" sibTransId="{E415182C-02CB-4C15-8983-9986A2310C7D}"/>
    <dgm:cxn modelId="{6A7FE02D-6AB1-410D-808C-A00EF031067D}" srcId="{7C1EC05A-4A85-4D97-BCFA-DD48F1B91F09}" destId="{A2508991-F805-4012-A11B-D6F1321B4616}" srcOrd="2" destOrd="0" parTransId="{36F87986-4779-47D3-9885-3622776C445C}" sibTransId="{B583139F-B818-4ED0-AC67-80DBCB8BD1CE}"/>
    <dgm:cxn modelId="{95E1213B-0CBE-4426-9670-C0CEDB4F2115}" type="presOf" srcId="{7C1EC05A-4A85-4D97-BCFA-DD48F1B91F09}" destId="{AF92E4E2-6DFD-4FEF-9D5E-7F6988A091E6}" srcOrd="0" destOrd="0" presId="urn:microsoft.com/office/officeart/2005/8/layout/hList1"/>
    <dgm:cxn modelId="{F195B985-2A85-4BA7-AACE-183EC7E89E31}" srcId="{7C1EC05A-4A85-4D97-BCFA-DD48F1B91F09}" destId="{1D567C90-F8D4-4928-BE44-5BEF6E219E69}" srcOrd="0" destOrd="0" parTransId="{F6EFEBC8-1EBF-45AB-AFFE-D88064924178}" sibTransId="{4E0F0028-0B85-41E6-B4EA-1184E2AA0A26}"/>
    <dgm:cxn modelId="{F0C55FDD-A0CE-425F-8EFD-79DB3F7E38DE}" srcId="{A2508991-F805-4012-A11B-D6F1321B4616}" destId="{057B7F47-DD55-4973-BCD1-DCA7A23E4D33}" srcOrd="0" destOrd="0" parTransId="{DBFD103F-A066-42C3-9CF6-363AB2E6B973}" sibTransId="{333A6834-E7AE-4C6B-A22C-9B8D88F4C093}"/>
    <dgm:cxn modelId="{1D056850-1683-40F3-8B86-3354F1E312FD}" type="presParOf" srcId="{AF92E4E2-6DFD-4FEF-9D5E-7F6988A091E6}" destId="{BAAFE7E8-A394-47AF-BE97-DEEB6739591D}" srcOrd="0" destOrd="0" presId="urn:microsoft.com/office/officeart/2005/8/layout/hList1"/>
    <dgm:cxn modelId="{1A2FCE4F-EEB1-40B2-8B7F-6A8B85234873}" type="presParOf" srcId="{BAAFE7E8-A394-47AF-BE97-DEEB6739591D}" destId="{BCAF4DB3-D04F-4AAA-8FF1-117DC3232003}" srcOrd="0" destOrd="0" presId="urn:microsoft.com/office/officeart/2005/8/layout/hList1"/>
    <dgm:cxn modelId="{24DB9080-B98B-4BBF-B143-DBDA3823D44B}" type="presParOf" srcId="{BAAFE7E8-A394-47AF-BE97-DEEB6739591D}" destId="{44835B8F-8141-47AE-91D3-6087DFD35412}" srcOrd="1" destOrd="0" presId="urn:microsoft.com/office/officeart/2005/8/layout/hList1"/>
    <dgm:cxn modelId="{4EA2AB9F-42B6-4B75-A1BE-21B514891576}" type="presParOf" srcId="{AF92E4E2-6DFD-4FEF-9D5E-7F6988A091E6}" destId="{2A5AD678-6078-4996-8349-3FB98AEC5FCB}" srcOrd="1" destOrd="0" presId="urn:microsoft.com/office/officeart/2005/8/layout/hList1"/>
    <dgm:cxn modelId="{42FDF6C9-282A-48D0-8252-91ED25030FA7}" type="presParOf" srcId="{AF92E4E2-6DFD-4FEF-9D5E-7F6988A091E6}" destId="{F5A53032-2E7B-473F-BAFF-246D85AD1440}" srcOrd="2" destOrd="0" presId="urn:microsoft.com/office/officeart/2005/8/layout/hList1"/>
    <dgm:cxn modelId="{F66124C4-B872-422F-94B4-BD2F9AAAEC8E}" type="presParOf" srcId="{F5A53032-2E7B-473F-BAFF-246D85AD1440}" destId="{F34DBF4C-4A6B-4F6C-8620-4010E61EEBF8}" srcOrd="0" destOrd="0" presId="urn:microsoft.com/office/officeart/2005/8/layout/hList1"/>
    <dgm:cxn modelId="{D19E7F49-3A91-4342-9DB9-EE40F47BF120}" type="presParOf" srcId="{F5A53032-2E7B-473F-BAFF-246D85AD1440}" destId="{AA38B360-D092-40FF-9231-8A600C5E891F}" srcOrd="1" destOrd="0" presId="urn:microsoft.com/office/officeart/2005/8/layout/hList1"/>
    <dgm:cxn modelId="{96A610F0-7212-4271-A53C-EDAFE5AD83B7}" type="presParOf" srcId="{AF92E4E2-6DFD-4FEF-9D5E-7F6988A091E6}" destId="{208FBADD-3D16-4FCF-BF68-93D2D100DAD1}" srcOrd="3" destOrd="0" presId="urn:microsoft.com/office/officeart/2005/8/layout/hList1"/>
    <dgm:cxn modelId="{6013A8CD-031F-4877-900D-46361E650367}" type="presParOf" srcId="{AF92E4E2-6DFD-4FEF-9D5E-7F6988A091E6}" destId="{AE169C5D-8DD5-480E-996D-319D00C4CFB4}" srcOrd="4" destOrd="0" presId="urn:microsoft.com/office/officeart/2005/8/layout/hList1"/>
    <dgm:cxn modelId="{EBCA2490-4033-403A-A5DB-6523A0D96B22}" type="presParOf" srcId="{AE169C5D-8DD5-480E-996D-319D00C4CFB4}" destId="{DB5E53B5-BBE2-4AF8-B6D9-0475B7031C88}" srcOrd="0" destOrd="0" presId="urn:microsoft.com/office/officeart/2005/8/layout/hList1"/>
    <dgm:cxn modelId="{0FA44FB0-12E3-4D12-A2FC-1BA6817459AA}" type="presParOf" srcId="{AE169C5D-8DD5-480E-996D-319D00C4CFB4}" destId="{67194A28-7267-4FE3-9656-76830CA9964C}" srcOrd="1" destOrd="0" presId="urn:microsoft.com/office/officeart/2005/8/layout/hList1"/>
    <dgm:cxn modelId="{81E47844-4F37-495C-A3CD-A74437C47D0B}" type="presParOf" srcId="{AF92E4E2-6DFD-4FEF-9D5E-7F6988A091E6}" destId="{4A485BE4-0C0C-4E04-B86D-816387F27DF2}" srcOrd="5" destOrd="0" presId="urn:microsoft.com/office/officeart/2005/8/layout/hList1"/>
    <dgm:cxn modelId="{4DD0596E-B3A7-4209-AE06-C2C24C99174C}" type="presParOf" srcId="{AF92E4E2-6DFD-4FEF-9D5E-7F6988A091E6}" destId="{756FCDE9-DA9E-4026-BB2A-03B19E5D396E}" srcOrd="6" destOrd="0" presId="urn:microsoft.com/office/officeart/2005/8/layout/hList1"/>
    <dgm:cxn modelId="{AB5B0643-69CF-4925-B8ED-1C113ADFA429}" type="presParOf" srcId="{756FCDE9-DA9E-4026-BB2A-03B19E5D396E}" destId="{9D435605-50ED-4AB5-90AE-E33A57D51045}" srcOrd="0" destOrd="0" presId="urn:microsoft.com/office/officeart/2005/8/layout/hList1"/>
    <dgm:cxn modelId="{2C84B601-37A5-44C9-B7E2-F5635FF1E8FA}" type="presParOf" srcId="{756FCDE9-DA9E-4026-BB2A-03B19E5D396E}" destId="{9F9B7AB3-CC1C-46F0-AFA7-A8DEC97A1D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13724-6982-4E78-B7E0-91DA1146FDB1}">
      <dsp:nvSpPr>
        <dsp:cNvPr id="0" name=""/>
        <dsp:cNvSpPr/>
      </dsp:nvSpPr>
      <dsp:spPr>
        <a:xfrm>
          <a:off x="0" y="29945"/>
          <a:ext cx="8424936" cy="14905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Основанием для проведения экзамена на дому </a:t>
          </a:r>
        </a:p>
        <a:p>
          <a:pPr lvl="0" algn="ctr" defTabSz="8890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или </a:t>
          </a:r>
        </a:p>
        <a:p>
          <a:pPr lvl="0" algn="ctr" defTabSz="8890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в медицинской организации является: 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0" y="29945"/>
        <a:ext cx="8424936" cy="1490565"/>
      </dsp:txXfrm>
    </dsp:sp>
    <dsp:sp modelId="{7055A7D3-89B1-4B9D-AADE-156161CE452E}">
      <dsp:nvSpPr>
        <dsp:cNvPr id="0" name=""/>
        <dsp:cNvSpPr/>
      </dsp:nvSpPr>
      <dsp:spPr>
        <a:xfrm>
          <a:off x="3" y="1512163"/>
          <a:ext cx="2813789" cy="31301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медицинской организации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3" y="1512163"/>
        <a:ext cx="2813789" cy="3130187"/>
      </dsp:txXfrm>
    </dsp:sp>
    <dsp:sp modelId="{245278DC-D47F-484F-987F-3A9631067B54}">
      <dsp:nvSpPr>
        <dsp:cNvPr id="0" name=""/>
        <dsp:cNvSpPr/>
      </dsp:nvSpPr>
      <dsp:spPr>
        <a:xfrm>
          <a:off x="2818618" y="1512163"/>
          <a:ext cx="2805569" cy="31301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ЦПМПК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ОУ, экстернов, СПО, ВПЛ)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2818618" y="1512163"/>
        <a:ext cx="2805569" cy="3130187"/>
      </dsp:txXfrm>
    </dsp:sp>
    <dsp:sp modelId="{4808900F-39FB-4D76-AA03-10BF65A5B282}">
      <dsp:nvSpPr>
        <dsp:cNvPr id="0" name=""/>
        <dsp:cNvSpPr/>
      </dsp:nvSpPr>
      <dsp:spPr>
        <a:xfrm>
          <a:off x="5616613" y="1512163"/>
          <a:ext cx="2805569" cy="313018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Заключение ТПМПК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rPr>
            <a:t>(для обучающихся  коррекционных ОУ/коррекционных классов)</a:t>
          </a:r>
          <a:endParaRPr lang="ru-RU" sz="2000" b="1" kern="10" dirty="0">
            <a:ln w="9525">
              <a:noFill/>
              <a:round/>
              <a:headEnd/>
              <a:tailEnd/>
            </a:ln>
            <a:solidFill>
              <a:schemeClr val="accent2">
                <a:lumMod val="75000"/>
              </a:schemeClr>
            </a:solidFill>
            <a:latin typeface="Cambria"/>
            <a:ea typeface="+mn-ea"/>
            <a:cs typeface="Arial" charset="0"/>
          </a:endParaRPr>
        </a:p>
      </dsp:txBody>
      <dsp:txXfrm>
        <a:off x="5616613" y="1512163"/>
        <a:ext cx="2805569" cy="3130187"/>
      </dsp:txXfrm>
    </dsp:sp>
    <dsp:sp modelId="{D24D6520-F57F-4A33-A1D5-C3896D2416FD}">
      <dsp:nvSpPr>
        <dsp:cNvPr id="0" name=""/>
        <dsp:cNvSpPr/>
      </dsp:nvSpPr>
      <dsp:spPr>
        <a:xfrm>
          <a:off x="0" y="4620753"/>
          <a:ext cx="8424936" cy="3477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F4DB3-D04F-4AAA-8FF1-117DC3232003}">
      <dsp:nvSpPr>
        <dsp:cNvPr id="0" name=""/>
        <dsp:cNvSpPr/>
      </dsp:nvSpPr>
      <dsp:spPr>
        <a:xfrm>
          <a:off x="1316" y="0"/>
          <a:ext cx="190466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100-ые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1316" y="0"/>
        <a:ext cx="1904660" cy="682026"/>
      </dsp:txXfrm>
    </dsp:sp>
    <dsp:sp modelId="{44835B8F-8141-47AE-91D3-6087DFD35412}">
      <dsp:nvSpPr>
        <dsp:cNvPr id="0" name=""/>
        <dsp:cNvSpPr/>
      </dsp:nvSpPr>
      <dsp:spPr>
        <a:xfrm>
          <a:off x="2669" y="700172"/>
          <a:ext cx="1904660" cy="2312401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участники ГВЭ без ОВЗ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обучающиеся с нарушениями опорно-двигательного аппарата, 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иные категории участников ГВЭ (диабет, онкология, астма, порок сердца, </a:t>
          </a:r>
          <a:r>
            <a:rPr lang="ru-RU" sz="1200" kern="1200" dirty="0" err="1" smtClean="0">
              <a:solidFill>
                <a:schemeClr val="bg2">
                  <a:lumMod val="25000"/>
                </a:schemeClr>
              </a:solidFill>
            </a:rPr>
            <a:t>энурез</a:t>
          </a: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, язва и т.д.)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669" y="700172"/>
        <a:ext cx="1904660" cy="2312401"/>
      </dsp:txXfrm>
    </dsp:sp>
    <dsp:sp modelId="{F34DBF4C-4A6B-4F6C-8620-4010E61EEBF8}">
      <dsp:nvSpPr>
        <dsp:cNvPr id="0" name=""/>
        <dsp:cNvSpPr/>
      </dsp:nvSpPr>
      <dsp:spPr>
        <a:xfrm>
          <a:off x="2173722" y="18305"/>
          <a:ext cx="1908298" cy="761864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200-ые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2173722" y="18305"/>
        <a:ext cx="1908298" cy="761864"/>
      </dsp:txXfrm>
    </dsp:sp>
    <dsp:sp modelId="{AA38B360-D092-40FF-9231-8A600C5E891F}">
      <dsp:nvSpPr>
        <dsp:cNvPr id="0" name=""/>
        <dsp:cNvSpPr/>
      </dsp:nvSpPr>
      <dsp:spPr>
        <a:xfrm>
          <a:off x="2173722" y="740113"/>
          <a:ext cx="1908298" cy="2286033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слепые, слабовидящие и </a:t>
          </a:r>
          <a:r>
            <a:rPr lang="ru-RU" sz="1200" kern="1200" dirty="0" err="1" smtClean="0">
              <a:solidFill>
                <a:schemeClr val="bg2">
                  <a:lumMod val="25000"/>
                </a:schemeClr>
              </a:solidFill>
            </a:rPr>
            <a:t>поздноослепшие</a:t>
          </a: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 обучающиеся </a:t>
          </a:r>
          <a:r>
            <a:rPr lang="ru-RU" sz="1200" kern="1200" dirty="0" err="1" smtClean="0">
              <a:solidFill>
                <a:schemeClr val="bg2">
                  <a:lumMod val="25000"/>
                </a:schemeClr>
              </a:solidFill>
            </a:rPr>
            <a:t>обучающиеся</a:t>
          </a: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                (ЭМ могу быть переведены на шрифт Брайля (при необходимости)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2173722" y="740113"/>
        <a:ext cx="1908298" cy="2286033"/>
      </dsp:txXfrm>
    </dsp:sp>
    <dsp:sp modelId="{DB5E53B5-BBE2-4AF8-B6D9-0475B7031C88}">
      <dsp:nvSpPr>
        <dsp:cNvPr id="0" name=""/>
        <dsp:cNvSpPr/>
      </dsp:nvSpPr>
      <dsp:spPr>
        <a:xfrm>
          <a:off x="4355231" y="0"/>
          <a:ext cx="190466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300-ые номера вариантов 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4355231" y="0"/>
        <a:ext cx="1904660" cy="682026"/>
      </dsp:txXfrm>
    </dsp:sp>
    <dsp:sp modelId="{67194A28-7267-4FE3-9656-76830CA9964C}">
      <dsp:nvSpPr>
        <dsp:cNvPr id="0" name=""/>
        <dsp:cNvSpPr/>
      </dsp:nvSpPr>
      <dsp:spPr>
        <a:xfrm>
          <a:off x="4348413" y="644029"/>
          <a:ext cx="1904660" cy="2387624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глухие, слабослышащие, позднооглохшие, кохлеарно имплантируемые обучающиеся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348413" y="644029"/>
        <a:ext cx="1904660" cy="2387624"/>
      </dsp:txXfrm>
    </dsp:sp>
    <dsp:sp modelId="{9D435605-50ED-4AB5-90AE-E33A57D51045}">
      <dsp:nvSpPr>
        <dsp:cNvPr id="0" name=""/>
        <dsp:cNvSpPr/>
      </dsp:nvSpPr>
      <dsp:spPr>
        <a:xfrm>
          <a:off x="6519465" y="38196"/>
          <a:ext cx="1902800" cy="682026"/>
        </a:xfrm>
        <a:prstGeom prst="rect">
          <a:avLst/>
        </a:prstGeom>
        <a:solidFill>
          <a:srgbClr val="B1B3B4"/>
        </a:solidFill>
        <a:ln w="25400" cap="flat" cmpd="sng" algn="ctr">
          <a:solidFill>
            <a:srgbClr val="87888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rPr>
            <a:t>400-ые номера вариантов</a:t>
          </a:r>
          <a:endParaRPr lang="ru-RU" sz="1300" b="1" kern="1200" dirty="0">
            <a:solidFill>
              <a:schemeClr val="bg2">
                <a:lumMod val="25000"/>
              </a:schemeClr>
            </a:solidFill>
            <a:latin typeface="+mn-lt"/>
            <a:ea typeface="+mn-ea"/>
            <a:cs typeface="+mn-cs"/>
          </a:endParaRPr>
        </a:p>
      </dsp:txBody>
      <dsp:txXfrm>
        <a:off x="6519465" y="38196"/>
        <a:ext cx="1902800" cy="682026"/>
      </dsp:txXfrm>
    </dsp:sp>
    <dsp:sp modelId="{9F9B7AB3-CC1C-46F0-AFA7-A8DEC97A1DD4}">
      <dsp:nvSpPr>
        <dsp:cNvPr id="0" name=""/>
        <dsp:cNvSpPr/>
      </dsp:nvSpPr>
      <dsp:spPr>
        <a:xfrm>
          <a:off x="6519465" y="720222"/>
          <a:ext cx="1902800" cy="2286033"/>
        </a:xfrm>
        <a:prstGeom prst="rect">
          <a:avLst/>
        </a:prstGeom>
        <a:solidFill>
          <a:srgbClr val="D9DADB">
            <a:alpha val="90000"/>
          </a:srgbClr>
        </a:solidFill>
        <a:ln w="25400" cap="flat" cmpd="sng" algn="ctr">
          <a:solidFill>
            <a:srgbClr val="B1B3B4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2">
                  <a:lumMod val="25000"/>
                </a:schemeClr>
              </a:solidFill>
            </a:rPr>
            <a:t>обучающиеся с расстройствами аутистического спектра</a:t>
          </a:r>
          <a:endParaRPr lang="ru-RU" sz="12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519465" y="720222"/>
        <a:ext cx="1902800" cy="2286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6DD9274-B46A-4905-B633-8DE335851429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74E191-4854-43DC-A423-EC47FDCEC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554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722340-3EE9-45A0-A3D2-4C98A21316E3}" type="datetimeFigureOut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pPr lvl="0"/>
            <a:r>
              <a:rPr lang="ru-RU" noProof="0" dirty="0"/>
              <a:t>Э</a:t>
            </a: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025" tIns="46013" rIns="92025" bIns="4601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4AAF37-35B9-4697-AC6B-DFD854286A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3200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298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2525" y="1247775"/>
            <a:ext cx="4492625" cy="33686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1357313"/>
            <a:ext cx="4875212" cy="36560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5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AAF37-35B9-4697-AC6B-DFD854286AE8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04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09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53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18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FDAA7-F7D2-43DF-B111-B362600DD0B2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12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B451-B831-4E26-B4FC-6050A7B7F24F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B24C-9179-4FEB-ABA4-12F4525D8D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8C17-49CB-4698-94FE-224601DFE95C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F4EC4-A1A3-4228-B0EB-1C64878CC4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5F816-633C-416D-810E-4AB4231FEB58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0A6A-2E86-434B-B577-4C6A49835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AF2A-9331-46C6-A419-F44BFF3DB553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DC561-C523-495E-AD04-A6C1C0E0E0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62540-A5AA-4AD8-9929-6123A29D36FC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0D642-B6C5-4B37-9C52-F8076CB2B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2A26-C81C-42A7-AD08-DC8C639A0DF5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8866-ACDE-47A1-A468-E46A9CEC9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5BAE-F254-46D7-871D-911D7D3353D6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D0F7-F88B-4366-9096-C797FF260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71AB-8A02-401D-9298-1FC1C66A2D2C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36FA-0619-4BDF-95A7-953C11D0D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30B3-35CB-46A3-BAB8-2DF1E676916B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AB78-F855-48F6-90EC-0C30D3D57B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AD35-BA4E-44FF-84B1-F6F6369B2E90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E5043-CC2E-4AC1-9261-FCEA7098B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009F5-B3A2-430E-A18C-C14307C6F10F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325C3-31A3-4DF5-B6D3-225EA1C1C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0114C8-679B-4461-9419-A28212135A64}" type="datetime1">
              <a:rPr lang="ru-RU"/>
              <a:pPr>
                <a:defRPr/>
              </a:pPr>
              <a:t>11.03.2024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Региональный центр оценки качества образования и информационных технологий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7987A7-DAA8-4C6E-A8A6-FD4016755E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827584" y="2060848"/>
            <a:ext cx="7776864" cy="2659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ПРОВЕДЕНИЕ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ГОСУДАРСТВЕННОЙ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/>
            </a:r>
            <a:b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</a:b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ИТОГОВОЙ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АТТЕСТАЦИИ</a:t>
            </a:r>
          </a:p>
          <a:p>
            <a:pPr algn="ctr">
              <a:defRPr/>
            </a:pP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для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лиц с ОВЗ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61202" y="1564484"/>
            <a:ext cx="6412502" cy="52174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беспрепятственный доступ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в ППЭ (наличие пандусов, поручней, расширенных дверей и других приспособлений)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" y="1303576"/>
            <a:ext cx="1499807" cy="259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508" y="3106827"/>
            <a:ext cx="1661571" cy="244959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55776" y="2240910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наличие </a:t>
            </a:r>
            <a:r>
              <a:rPr lang="ru-RU" sz="1593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помещения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для организации питания и </a:t>
            </a: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перерывов,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медико-профилактических процедур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4380" y="4526660"/>
            <a:ext cx="1590174" cy="2083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6078" y="4526660"/>
            <a:ext cx="1210315" cy="149075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384523" y="4530812"/>
            <a:ext cx="5976664" cy="74991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количество рабочих мест в аудитории не должно превышать </a:t>
            </a:r>
            <a:r>
              <a:rPr lang="ru-RU" sz="1593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12 человек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4523" y="5333482"/>
            <a:ext cx="5976664" cy="79582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продолжительность экзамена для участника с ОВЗ, инвалидов и детей-инвалидов  </a:t>
            </a:r>
            <a:r>
              <a:rPr lang="ru-RU" sz="1593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увеличивается на 1,5 часа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6382277"/>
            <a:ext cx="8496945" cy="337465"/>
          </a:xfrm>
          <a:prstGeom prst="rect">
            <a:avLst/>
          </a:prstGeom>
          <a:solidFill>
            <a:srgbClr val="D9DA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Аудитории оборудуются специальными техническими </a:t>
            </a: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средствами 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(при необходимости)</a:t>
            </a:r>
            <a:endParaRPr lang="ru-RU" sz="1593" i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1652" y="3050033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присутствие </a:t>
            </a:r>
            <a:r>
              <a:rPr lang="ru-RU" sz="1593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ассистентов</a:t>
            </a:r>
            <a:r>
              <a:rPr lang="ru-RU" sz="1593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, оказывающих необходимую техническую помощь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55776" y="3789989"/>
            <a:ext cx="6412502" cy="64807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в аудитории онлайн видеозапись без </a:t>
            </a:r>
            <a:r>
              <a:rPr lang="ru-RU" sz="1593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трансляции </a:t>
            </a:r>
            <a:r>
              <a:rPr lang="ru-RU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 сайте «Смотри ЕГЭ»</a:t>
            </a:r>
            <a:r>
              <a:rPr lang="en-US" sz="1593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ru-RU" sz="1593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79433" y="930728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200" b="1" cap="all" dirty="0">
                <a:solidFill>
                  <a:srgbClr val="FF0000"/>
                </a:solidFill>
                <a:latin typeface="Cambria" pitchFamily="18" charset="0"/>
              </a:rPr>
              <a:t>особенности организации ППЭ и аудиторий  </a:t>
            </a:r>
            <a:endParaRPr lang="ru-RU" sz="2200" b="1" cap="all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2200" b="1" cap="all" dirty="0" smtClean="0">
                <a:solidFill>
                  <a:srgbClr val="FF0000"/>
                </a:solidFill>
                <a:latin typeface="Cambria" pitchFamily="18" charset="0"/>
              </a:rPr>
              <a:t>для </a:t>
            </a:r>
            <a:r>
              <a:rPr lang="ru-RU" sz="2200" b="1" cap="all" dirty="0">
                <a:solidFill>
                  <a:srgbClr val="FF0000"/>
                </a:solidFill>
                <a:latin typeface="Cambria" pitchFamily="18" charset="0"/>
              </a:rPr>
              <a:t>участников с ОВЗ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7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88655" y="979246"/>
            <a:ext cx="8229600" cy="436564"/>
          </a:xfrm>
        </p:spPr>
        <p:txBody>
          <a:bodyPr>
            <a:norm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Ассистенты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8" name="Picture 4" descr="http://windows-9.net/wp-content/uploads/2013/11/vosklitsatelnyiy-zn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95" y="5265296"/>
            <a:ext cx="777311" cy="77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215" y="1471876"/>
            <a:ext cx="8608479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Штатный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сотрудник образовательной организации, (коррекционной) образовательной организации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9215" y="2175601"/>
            <a:ext cx="832044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Учитель-предметник по предмету, по которому не проводится экзамен в данный день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2508" y="5330787"/>
            <a:ext cx="807009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Состав ассистентов согласовывается государственной экзаменационной комиссией и утверждается КО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5446" y="2842123"/>
            <a:ext cx="8474807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Родитель (законный представитель) участника экзамена, технический специалист и медицинский работник в случае необходимости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5678" y="3516314"/>
            <a:ext cx="8320447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Прикрепленный к инвалиду социальный работник для выпускника прошлых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лет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ассистента необходимо организовать рабочее место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рядом с участником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81" y="908720"/>
            <a:ext cx="8229600" cy="93610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Ассистенты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1201" y="1729521"/>
            <a:ext cx="7089188" cy="792088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Во время экзамена ассистент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находится рядом с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участником для оказания необходимой помощи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21609"/>
            <a:ext cx="5092540" cy="3522340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64968" y="1458988"/>
            <a:ext cx="6957850" cy="3121573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24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125955"/>
            <a:ext cx="698477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69"/>
              </a:spcAft>
            </a:pP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Ассистенты 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могут оказывать </a:t>
            </a: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1400" b="1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ОВЗ следующую необходимую помощь: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оказание технической помощи с учётом состояния здоровья участника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помощь при передвижении и ориентировании в ППЭ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содействие в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перемещении и расположении участником на рабочем месте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оказание помощи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прочтении задания, заполнении регистрационных бланков,      </a:t>
            </a:r>
          </a:p>
          <a:p>
            <a:pPr algn="just">
              <a:lnSpc>
                <a:spcPct val="150000"/>
              </a:lnSpc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дополнительных бланков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62637" indent="-162637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Перенос ответов на задания КИМ в бланки, в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i="1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дополнительные 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бланки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9198" y="875735"/>
            <a:ext cx="7596132" cy="652934"/>
          </a:xfrm>
        </p:spPr>
        <p:txBody>
          <a:bodyPr>
            <a:normAutofit/>
          </a:bodyPr>
          <a:lstStyle/>
          <a:p>
            <a:pPr lvl="0"/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Функциональные обязанности ассистентов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16852" y="4686365"/>
            <a:ext cx="4999650" cy="1491067"/>
          </a:xfrm>
          <a:prstGeom prst="round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!!! </a:t>
            </a:r>
            <a:r>
              <a:rPr lang="ru-RU" sz="1821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Перенос ответов участника </a:t>
            </a:r>
          </a:p>
          <a:p>
            <a:pPr algn="ctr"/>
            <a:r>
              <a:rPr lang="ru-RU" sz="1593" b="1" i="1" dirty="0" smtClean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ГИА </a:t>
            </a:r>
            <a: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стандартные бланки ответов осуществляется ассистентом </a:t>
            </a:r>
            <a:b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93" b="1" i="1" dirty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присутствии общественного наблюдателя и </a:t>
            </a:r>
            <a:r>
              <a:rPr lang="ru-RU" sz="1593" b="1" i="1" dirty="0" smtClean="0">
                <a:solidFill>
                  <a:srgbClr val="E2001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члена ГЭК</a:t>
            </a:r>
            <a:endParaRPr lang="ru-RU" sz="1593" b="1" i="1" dirty="0">
              <a:solidFill>
                <a:srgbClr val="E2001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silvertech.info/wp-content/uploads/2013/08/teacher_and_student_400_clr_117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8" y="4697551"/>
            <a:ext cx="1958201" cy="165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67" y="1584316"/>
            <a:ext cx="1644540" cy="1644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1" y="3551942"/>
            <a:ext cx="1139669" cy="1709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229600" cy="560388"/>
          </a:xfrm>
        </p:spPr>
        <p:txBody>
          <a:bodyPr/>
          <a:lstStyle/>
          <a:p>
            <a:pPr>
              <a:defRPr/>
            </a:pPr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Проведение </a:t>
            </a:r>
            <a:r>
              <a:rPr lang="ru-RU" alt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ГИА </a:t>
            </a:r>
            <a:r>
              <a:rPr lang="ru-RU" altLang="ru-RU" sz="2200" b="1" cap="all" dirty="0">
                <a:solidFill>
                  <a:srgbClr val="C00000"/>
                </a:solidFill>
                <a:latin typeface="Cambria" pitchFamily="18" charset="0"/>
              </a:rPr>
              <a:t>для участников с ОВЗ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1"/>
          </p:nvPr>
        </p:nvSpPr>
        <p:spPr>
          <a:xfrm>
            <a:off x="107504" y="2420888"/>
            <a:ext cx="5698976" cy="18002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 случае если экзамен длится 4 часа и более, для участников ГИА организуются условия для питания.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этого в аудитории выделяются отдельные столы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altLang="ru-RU" sz="16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(или готовится специальная аудитория).</a:t>
            </a:r>
          </a:p>
          <a:p>
            <a:pPr marL="0" indent="0">
              <a:defRPr/>
            </a:pPr>
            <a:endParaRPr lang="ru-RU" altLang="ru-RU" sz="3000" dirty="0"/>
          </a:p>
        </p:txBody>
      </p:sp>
      <p:sp>
        <p:nvSpPr>
          <p:cNvPr id="890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F5668-EDEA-4878-83BD-0AE8876E86A7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>
              <a:cs typeface="Arial" charset="0"/>
            </a:endParaRPr>
          </a:p>
        </p:txBody>
      </p:sp>
      <p:pic>
        <p:nvPicPr>
          <p:cNvPr id="3074" name="Picture 2" descr="https://avatars.mds.yandex.net/i?id=96a6d9d07dd36ee8ebd67e852ea5893d-353624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540879" cy="19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533" y="982079"/>
            <a:ext cx="8229600" cy="652934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На рабочем столе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участника 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3" y="3802325"/>
            <a:ext cx="897504" cy="135702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32" y="2252341"/>
            <a:ext cx="936104" cy="93610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070" y="2252341"/>
            <a:ext cx="1052417" cy="105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591" y="2252341"/>
            <a:ext cx="978120" cy="97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2926" y="3304758"/>
            <a:ext cx="1106010" cy="3080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Бланки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55768" y="3322130"/>
            <a:ext cx="1253765" cy="29063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18779" y="3329003"/>
            <a:ext cx="1307554" cy="3028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Черновики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87" y="4022454"/>
            <a:ext cx="2134298" cy="18039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14" y="4098635"/>
            <a:ext cx="1523578" cy="18002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023103" y="2113187"/>
            <a:ext cx="1656184" cy="176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Разрешенные средства воспитания и обучения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4093882"/>
            <a:ext cx="2016224" cy="21929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Специальные технические средства для лиц </a:t>
            </a:r>
            <a:endParaRPr lang="ru-RU" sz="1600" dirty="0" smtClean="0"/>
          </a:p>
          <a:p>
            <a:pPr algn="ctr"/>
            <a:r>
              <a:rPr lang="ru-RU" sz="1600" dirty="0" smtClean="0"/>
              <a:t>с </a:t>
            </a:r>
            <a:r>
              <a:rPr lang="ru-RU" sz="1600" dirty="0"/>
              <a:t>ОВЗ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7844" y="5143699"/>
            <a:ext cx="1106319" cy="11745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/>
              <a:t>гелевая</a:t>
            </a:r>
            <a:r>
              <a:rPr lang="ru-RU" sz="1200" dirty="0" smtClean="0"/>
              <a:t> или капиллярная ручка </a:t>
            </a:r>
          </a:p>
          <a:p>
            <a:pPr algn="ctr"/>
            <a:r>
              <a:rPr lang="ru-RU" sz="1200" dirty="0" smtClean="0"/>
              <a:t>с чернилами черного цвета </a:t>
            </a:r>
          </a:p>
          <a:p>
            <a:pPr algn="ctr"/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54951" y="2132885"/>
            <a:ext cx="1656184" cy="17645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Продукты питания для дополнительного приёма пищи (перекус), бутилированная вода</a:t>
            </a:r>
            <a:endParaRPr lang="ru-RU" sz="14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6218" y="5301208"/>
            <a:ext cx="1340442" cy="20162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224" y="2039808"/>
            <a:ext cx="8191848" cy="44657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экзаменационные </a:t>
            </a:r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материалы оформляются рельефно-точечным шрифтом Брайля или в виде электронного документа, доступного с помощью компьютера</a:t>
            </a:r>
          </a:p>
          <a:p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письменная экзаменационная работа выполняется рельефно-точечным шрифтом Брайля </a:t>
            </a:r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в специально предусмотренных тетрадях или </a:t>
            </a:r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 компьютере</a:t>
            </a:r>
          </a:p>
          <a:p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 каждый рабочий стол </a:t>
            </a:r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готовится необходимое </a:t>
            </a:r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количество черновиков по системе Брайля</a:t>
            </a:r>
          </a:p>
          <a:p>
            <a:r>
              <a:rPr lang="ru-RU" sz="163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 каждый рабочий стол необходимое количество правил по заполнению ответов на </a:t>
            </a:r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задания</a:t>
            </a:r>
          </a:p>
          <a:p>
            <a:r>
              <a:rPr lang="ru-RU" sz="163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перенос ответов участника ГИА в стандартные бланки ответов осуществляется ассистентом или организатором в присутствии общественного наблюдателя (если он есть) и члена ГЭК</a:t>
            </a:r>
          </a:p>
          <a:p>
            <a:endParaRPr lang="ru-RU" sz="1821" dirty="0" smtClean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ru-RU" sz="182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313" y="1687809"/>
            <a:ext cx="8227671" cy="351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слепых участников экзамена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1468" y="5365817"/>
            <a:ext cx="1361425" cy="2006040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528" y="1011694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258" y="2403660"/>
            <a:ext cx="8530807" cy="2698891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экзаменационные материалы предоставляются в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увеличенном  размере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копирование в увеличенном размере экзаменационных материалов в день проведения экзамена в аудитории в присутствии члена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ГЭК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(Порядок проведения ГИА п.50 п/п.6 – ГИА-9 и п.60 п/п. 6 – ГИА-11)</a:t>
            </a:r>
            <a:endParaRPr lang="ru-RU" sz="13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наличие увеличительных устройств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ндивидуальное равномерное освещение не менее 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300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люкс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перенос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ответов участника ГИА в стандартные бланки ответов осуществляется ассистентом или организатором в присутствии общественного наблюдателя (если он есть) и члена ГЭК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ru-RU" sz="182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1356"/>
            <a:ext cx="7958236" cy="40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слабовидящих участников экзамена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b="38086"/>
          <a:stretch/>
        </p:blipFill>
        <p:spPr>
          <a:xfrm>
            <a:off x="7348217" y="3648731"/>
            <a:ext cx="1213245" cy="985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102551"/>
            <a:ext cx="712094" cy="888818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31862" y="1052736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ГИА 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ОВЗ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41988" y="51787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увеличение КИМ,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БР, Б1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до формата А3 происходит в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РЦОИ.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Б2 увеличивать не нужно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1865999" y="5207132"/>
            <a:ext cx="144016" cy="10276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70" y="2342430"/>
            <a:ext cx="8229600" cy="439331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и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спользуется звукоусиливающая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аппаратура как коллективного, так и индивидуального пользования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привлекается ассистент-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сурдопереводчик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участникам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 нарушением слуха и речи предоставляются инструкции для участников экзамена</a:t>
            </a: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270" y="1794150"/>
            <a:ext cx="8113208" cy="40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глухих и слабослышащих участников экзамена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5743" y="4276481"/>
            <a:ext cx="2305802" cy="3165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276481"/>
            <a:ext cx="2276707" cy="2954562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0270" y="1124744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707" y="2255017"/>
            <a:ext cx="8393780" cy="282762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 основании Порядка проведения ГИА п. 60 – ГИА-11 и п. 51 – ГИА-9 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участников экзаменов с ограниченными возможностями здоровья, для лиц, обучающихся по состоянию здоровья на дому, в медицинских организациях (при предъявлении оригинала или надлежащим образом заверенной копии рекомендаций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ЦПМПК/ТПМПК),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участников экзаменов - детей-инвалидов и инвалидов (при предъявлении оригинала или надлежащим образом заверенной копии справки, подтверждающей инвалидность, и оригинала или надлежащим образом заверенной копии рекомендаций ПМПК) ОИВ, учредители и загранучреждения обеспечивают создание следующих специальных условий, учитывающих состояние здоровья, особенности психофизического развития, в соответствии с рекомендациями ЦПМПК/ТПМПК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ru-RU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оборудование </a:t>
            </a:r>
            <a:r>
              <a:rPr lang="ru-RU" sz="1400" dirty="0">
                <a:solidFill>
                  <a:srgbClr val="FF0000"/>
                </a:solidFill>
              </a:rPr>
              <a:t>аудитории для проведения экзамена звукоусиливающей аппаратурой как </a:t>
            </a:r>
            <a:r>
              <a:rPr lang="ru-RU" sz="1400" i="1" u="sng" dirty="0">
                <a:solidFill>
                  <a:srgbClr val="FF0000"/>
                </a:solidFill>
              </a:rPr>
              <a:t>коллективного</a:t>
            </a:r>
            <a:r>
              <a:rPr lang="ru-RU" sz="1400" dirty="0">
                <a:solidFill>
                  <a:srgbClr val="FF0000"/>
                </a:solidFill>
              </a:rPr>
              <a:t>, так и </a:t>
            </a:r>
            <a:r>
              <a:rPr lang="ru-RU" sz="1400" i="1" u="sng" dirty="0">
                <a:solidFill>
                  <a:srgbClr val="FF0000"/>
                </a:solidFill>
              </a:rPr>
              <a:t>индивидуального</a:t>
            </a:r>
            <a:r>
              <a:rPr lang="ru-RU" sz="1400" i="1" dirty="0">
                <a:solidFill>
                  <a:srgbClr val="FF0000"/>
                </a:solidFill>
              </a:rPr>
              <a:t> пользования </a:t>
            </a:r>
            <a:r>
              <a:rPr lang="ru-RU" sz="1400" dirty="0">
                <a:solidFill>
                  <a:srgbClr val="FF0000"/>
                </a:solidFill>
              </a:rPr>
              <a:t>(для слабослышащих участников </a:t>
            </a:r>
            <a:r>
              <a:rPr lang="ru-RU" sz="1400" dirty="0" smtClean="0">
                <a:solidFill>
                  <a:srgbClr val="FF0000"/>
                </a:solidFill>
              </a:rPr>
              <a:t>экзаменов)</a:t>
            </a:r>
          </a:p>
          <a:p>
            <a:pPr marL="0" indent="0" algn="ctr">
              <a:buNone/>
            </a:pPr>
            <a:endParaRPr lang="ru-RU" sz="14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887" y="1681337"/>
            <a:ext cx="8113208" cy="4054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глухих и слабослышащих участников экзамена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45887" y="1009374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  <p:sp>
        <p:nvSpPr>
          <p:cNvPr id="2" name="5-конечная звезда 1"/>
          <p:cNvSpPr/>
          <p:nvPr/>
        </p:nvSpPr>
        <p:spPr>
          <a:xfrm>
            <a:off x="545887" y="5351384"/>
            <a:ext cx="216024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static.insales-cdn.com/images/products/1/4875/676868875/0c950057-7fe2-11ea-bf8a-2c44fd829b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47" y="5286360"/>
            <a:ext cx="936104" cy="10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5082637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cs typeface="Arial" pitchFamily="34" charset="0"/>
              </a:rPr>
              <a:t>Для использования участником экзамена </a:t>
            </a:r>
            <a:r>
              <a:rPr lang="ru-RU" sz="1400" dirty="0" err="1">
                <a:solidFill>
                  <a:srgbClr val="FF0000"/>
                </a:solidFill>
                <a:cs typeface="Arial" pitchFamily="34" charset="0"/>
              </a:rPr>
              <a:t>глюкометра</a:t>
            </a:r>
            <a:r>
              <a:rPr lang="ru-RU" sz="1400" dirty="0">
                <a:solidFill>
                  <a:srgbClr val="FF0000"/>
                </a:solidFill>
                <a:cs typeface="Arial" pitchFamily="34" charset="0"/>
              </a:rPr>
              <a:t> заключение ЦПМПК / ТПМПК – не нужно. Достаточно справки от лечащего врача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698500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ОСОБЫЕ УСЛОВИЯ </a:t>
              </a:r>
              <a:r>
                <a:rPr lang="ru-RU" sz="2600" b="1" cap="all" spc="50" dirty="0" err="1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ПРОВЕДЕНИя</a:t>
              </a: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 ЭКЗАМЕНА </a:t>
              </a:r>
            </a:p>
            <a:p>
              <a:pPr marL="228600" lvl="1" indent="-228600"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В ППЭ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0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767" y="2232823"/>
            <a:ext cx="8066817" cy="4393311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письменные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задания могут выполнятся на компьютере 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(без доступа к сети «Интернет»)</a:t>
            </a:r>
            <a:endParaRPr lang="ru-RU" sz="175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r>
              <a:rPr lang="ru-RU" sz="17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перенос ответов участника ГИА в стандартные бланки ответов осуществляется ассистентом или организатором в присутствии общественного наблюдателя (если он есть) и члена ГЭК</a:t>
            </a:r>
          </a:p>
          <a:p>
            <a:r>
              <a:rPr lang="ru-RU" alt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для </a:t>
            </a:r>
            <a:r>
              <a:rPr lang="ru-RU" altLang="ru-RU" sz="175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участников с нарушением функций опорно-двигательного аппарата аудитория должна располагаться на 1 </a:t>
            </a:r>
            <a:r>
              <a:rPr lang="ru-RU" altLang="ru-RU" sz="175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этаже</a:t>
            </a:r>
            <a:endParaRPr lang="ru-RU" altLang="ru-RU" sz="175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615" y="1729491"/>
            <a:ext cx="8074628" cy="612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Для участников экзамена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нарушениями опорно-двигательного аппарата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9949" y="4684529"/>
            <a:ext cx="1996723" cy="262483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5011" y="1040339"/>
            <a:ext cx="8229600" cy="526605"/>
          </a:xfrm>
        </p:spPr>
        <p:txBody>
          <a:bodyPr>
            <a:noAutofit/>
          </a:bodyPr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особенности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организации ППЭ и аудиторий  для участников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ОВЗ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360" y="964731"/>
            <a:ext cx="8229600" cy="792088"/>
          </a:xfrm>
        </p:spPr>
        <p:txBody>
          <a:bodyPr/>
          <a:lstStyle/>
          <a:p>
            <a:r>
              <a:rPr lang="ru-RU" altLang="ru-RU" sz="2000" b="1" cap="all" dirty="0" smtClean="0">
                <a:solidFill>
                  <a:srgbClr val="C00000"/>
                </a:solidFill>
              </a:rPr>
              <a:t/>
            </a:r>
            <a:br>
              <a:rPr lang="ru-RU" altLang="ru-RU" sz="2000" b="1" cap="all" dirty="0" smtClean="0">
                <a:solidFill>
                  <a:srgbClr val="C00000"/>
                </a:solidFill>
              </a:rPr>
            </a:br>
            <a:r>
              <a:rPr lang="ru-RU" altLang="ru-RU" sz="2000" b="1" cap="all" dirty="0" smtClean="0">
                <a:solidFill>
                  <a:srgbClr val="C00000"/>
                </a:solidFill>
              </a:rPr>
              <a:t>ОСОБЕННОСТИ </a:t>
            </a:r>
            <a:r>
              <a:rPr lang="ru-RU" altLang="ru-RU" sz="2000" b="1" cap="all" dirty="0">
                <a:solidFill>
                  <a:srgbClr val="C00000"/>
                </a:solidFill>
              </a:rPr>
              <a:t>Проведения</a:t>
            </a:r>
            <a:r>
              <a:rPr lang="ru-RU" altLang="ru-RU" b="1" cap="all" dirty="0">
                <a:solidFill>
                  <a:srgbClr val="C00000"/>
                </a:solidFill>
              </a:rPr>
              <a:t/>
            </a:r>
            <a:br>
              <a:rPr lang="ru-RU" altLang="ru-RU" b="1" cap="all" dirty="0">
                <a:solidFill>
                  <a:srgbClr val="C00000"/>
                </a:solidFill>
              </a:rPr>
            </a:br>
            <a:r>
              <a:rPr lang="ru-RU" altLang="ru-RU" sz="2000" b="1" cap="all" dirty="0" smtClean="0">
                <a:solidFill>
                  <a:srgbClr val="C00000"/>
                </a:solidFill>
              </a:rPr>
              <a:t>экзамена </a:t>
            </a:r>
            <a:r>
              <a:rPr lang="ru-RU" altLang="ru-RU" sz="2000" b="1" cap="all" dirty="0">
                <a:solidFill>
                  <a:srgbClr val="C00000"/>
                </a:solidFill>
              </a:rPr>
              <a:t>с использованием компьютера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67006"/>
            <a:ext cx="2133600" cy="365125"/>
          </a:xfrm>
        </p:spPr>
        <p:txBody>
          <a:bodyPr/>
          <a:lstStyle/>
          <a:p>
            <a:pPr>
              <a:defRPr/>
            </a:pPr>
            <a:fld id="{824736FA-0619-4BDF-95A7-953C11D0D8D0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5897"/>
            <a:ext cx="89644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В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случае выполнения письменной экзаменационной работы на </a:t>
            </a:r>
            <a:r>
              <a:rPr lang="en-US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en-US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	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компьютере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руководителю ППЭ совместно с техническим 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		специалистом рекомендуется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произвести контроль готовности 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	рабочего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места, 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оборудованного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компьютером</a:t>
            </a:r>
          </a:p>
          <a:p>
            <a:pPr marL="179705" algn="just">
              <a:spcAft>
                <a:spcPts val="0"/>
              </a:spcAft>
            </a:pPr>
            <a:r>
              <a:rPr lang="en-US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</a:t>
            </a:r>
          </a:p>
          <a:p>
            <a:pPr marL="179705" algn="just">
              <a:spcAft>
                <a:spcPts val="0"/>
              </a:spcAft>
            </a:pP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</a:t>
            </a:r>
          </a:p>
          <a:p>
            <a:pPr marL="179705" algn="just">
              <a:spcAft>
                <a:spcPts val="0"/>
              </a:spcAft>
            </a:pP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Компьютерная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мышь (ножная мышь, роллер, джойстик, </a:t>
            </a:r>
            <a:endParaRPr lang="ru-RU" sz="1750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marL="179705" algn="just">
              <a:spcAft>
                <a:spcPts val="0"/>
              </a:spcAft>
            </a:pP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головная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мышь и др.), диагональ монитора не менее </a:t>
            </a:r>
            <a:endParaRPr lang="ru-RU" sz="1750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marL="179705" algn="just">
              <a:spcAft>
                <a:spcPts val="0"/>
              </a:spcAft>
            </a:pP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19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дюймов, клавиатура с увеличенным размером 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клавиш</a:t>
            </a:r>
          </a:p>
          <a:p>
            <a:pPr marL="179705" algn="just">
              <a:spcAft>
                <a:spcPts val="0"/>
              </a:spcAft>
            </a:pP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или виртуальная клавиатура, с возможностью </a:t>
            </a:r>
            <a:endParaRPr lang="ru-RU" sz="1750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marL="179705" algn="just">
              <a:spcAft>
                <a:spcPts val="0"/>
              </a:spcAft>
            </a:pP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подключения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специальных настроек: увеличение курсора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,</a:t>
            </a:r>
            <a:endParaRPr lang="en-US" sz="1750" dirty="0" smtClean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  <a:p>
            <a:pPr marL="179705" algn="just">
              <a:spcAft>
                <a:spcPts val="0"/>
              </a:spcAft>
            </a:pP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	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замедление скорости перемещения курсора, включение опции увеличения области просмотра и др.). </a:t>
            </a:r>
          </a:p>
          <a:p>
            <a:pPr marL="179705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ru-RU" sz="175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32" name="Picture 8" descr="https://avatars.mds.yandex.net/i?id=b657caebd8e4b57993a610caed39455d-405505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6" y="1892339"/>
            <a:ext cx="1368152" cy="148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219a6105b250143cfe8e6625fc57c20176b4cbbb-849745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40968"/>
            <a:ext cx="1536105" cy="14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74" y="1016732"/>
            <a:ext cx="8229600" cy="792088"/>
          </a:xfrm>
        </p:spPr>
        <p:txBody>
          <a:bodyPr/>
          <a:lstStyle/>
          <a:p>
            <a:r>
              <a:rPr lang="ru-RU" altLang="ru-RU" sz="2000" b="1" cap="all" dirty="0" smtClean="0">
                <a:solidFill>
                  <a:srgbClr val="C00000"/>
                </a:solidFill>
              </a:rPr>
              <a:t/>
            </a:r>
            <a:br>
              <a:rPr lang="ru-RU" altLang="ru-RU" sz="2000" b="1" cap="all" dirty="0" smtClean="0">
                <a:solidFill>
                  <a:srgbClr val="C00000"/>
                </a:solidFill>
              </a:rPr>
            </a:br>
            <a:r>
              <a:rPr lang="ru-RU" altLang="ru-RU" sz="2000" b="1" cap="all" dirty="0" smtClean="0">
                <a:solidFill>
                  <a:srgbClr val="C00000"/>
                </a:solidFill>
              </a:rPr>
              <a:t>ОСОБЕННОСТИ </a:t>
            </a:r>
            <a:r>
              <a:rPr lang="ru-RU" altLang="ru-RU" sz="2000" b="1" cap="all" dirty="0">
                <a:solidFill>
                  <a:srgbClr val="C00000"/>
                </a:solidFill>
              </a:rPr>
              <a:t>Проведения</a:t>
            </a:r>
            <a:r>
              <a:rPr lang="ru-RU" altLang="ru-RU" b="1" cap="all" dirty="0">
                <a:solidFill>
                  <a:srgbClr val="C00000"/>
                </a:solidFill>
              </a:rPr>
              <a:t/>
            </a:r>
            <a:br>
              <a:rPr lang="ru-RU" altLang="ru-RU" b="1" cap="all" dirty="0">
                <a:solidFill>
                  <a:srgbClr val="C00000"/>
                </a:solidFill>
              </a:rPr>
            </a:br>
            <a:r>
              <a:rPr lang="ru-RU" altLang="ru-RU" sz="2000" b="1" cap="all" dirty="0" smtClean="0">
                <a:solidFill>
                  <a:srgbClr val="C00000"/>
                </a:solidFill>
              </a:rPr>
              <a:t>экзамена </a:t>
            </a:r>
            <a:r>
              <a:rPr lang="ru-RU" altLang="ru-RU" sz="2000" b="1" cap="all" dirty="0">
                <a:solidFill>
                  <a:srgbClr val="C00000"/>
                </a:solidFill>
              </a:rPr>
              <a:t>с использованием компьютера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267006"/>
            <a:ext cx="2133600" cy="365125"/>
          </a:xfrm>
        </p:spPr>
        <p:txBody>
          <a:bodyPr/>
          <a:lstStyle/>
          <a:p>
            <a:pPr>
              <a:defRPr/>
            </a:pPr>
            <a:fld id="{824736FA-0619-4BDF-95A7-953C11D0D8D0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09745"/>
            <a:ext cx="8964488" cy="365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</a:p>
          <a:p>
            <a:pPr marL="179705" algn="just">
              <a:spcAft>
                <a:spcPts val="0"/>
              </a:spcAft>
            </a:pPr>
            <a:endParaRPr lang="ru-RU" sz="175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705" algn="just">
              <a:spcAft>
                <a:spcPts val="0"/>
              </a:spcAft>
            </a:pP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ru-RU" sz="175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Без 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выхода в сеть «Интернет» и не содержащий информации по сдаваемому учебному предмету. </a:t>
            </a:r>
          </a:p>
          <a:p>
            <a:pPr marL="179705" algn="just"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9705" algn="just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9705" algn="just">
              <a:spcAft>
                <a:spcPts val="0"/>
              </a:spcAft>
            </a:pPr>
            <a:endParaRPr lang="ru-RU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9705" algn="just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9705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ru-RU" sz="175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Допускается использование компьютера без выхода в сеть «Интернет» (со средством индивидуального прослушивания (наушниками), оснащенного специализированным программным обеспечением (например, экранной лупой). </a:t>
            </a:r>
          </a:p>
          <a:p>
            <a:pPr marL="179705" algn="just"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9705" algn="just"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endParaRPr lang="ru-RU" sz="175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8" name="Picture 4" descr="https://avatars.mds.yandex.net/i?id=004b88c9481f2d331220441c98cb2991-466803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810544" cy="13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d2c8a2f2c1526ebfb906e703011d2aa105fbf92e-452263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37489"/>
            <a:ext cx="1456345" cy="113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988002" cy="504056"/>
          </a:xfrm>
        </p:spPr>
        <p:txBody>
          <a:bodyPr/>
          <a:lstStyle/>
          <a:p>
            <a:r>
              <a:rPr lang="ru-RU" sz="2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/>
            </a:r>
            <a:br>
              <a:rPr lang="ru-RU" sz="2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</a:br>
            <a:r>
              <a:rPr lang="ru-RU" sz="22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/>
            </a:r>
            <a:br>
              <a:rPr lang="ru-RU" sz="22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</a:br>
            <a:r>
              <a:rPr lang="ru-RU" sz="2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/>
            </a:r>
            <a:br>
              <a:rPr lang="ru-RU" sz="22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  <a:t>Наполняемость аудиторий для лиц с ОВЗ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sz="2000" b="1" cap="all" dirty="0">
              <a:solidFill>
                <a:srgbClr val="C00000"/>
              </a:solidFill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68301"/>
            <a:ext cx="8229600" cy="4588049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В отдельной аудитории могут находиться участники экзамена различных нозологических групп. При этом рекомендуется формировать отдельные аудитории для следующих участников экзамена с ОВЗ, детей-инвалидов и инвалидов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:</a:t>
            </a:r>
          </a:p>
          <a:p>
            <a:pPr marL="0" indent="0" algn="ctr">
              <a:buNone/>
            </a:pPr>
            <a:endParaRPr lang="ru-RU" sz="16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/>
            <a:r>
              <a:rPr lang="ru-RU" sz="155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глухих, позднооглохших;</a:t>
            </a:r>
          </a:p>
          <a:p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слепых, </a:t>
            </a:r>
            <a:r>
              <a:rPr lang="ru-RU" sz="1550" dirty="0" err="1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поздноослепших</a:t>
            </a:r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, слабовидящих</a:t>
            </a:r>
            <a:r>
              <a:rPr lang="ru-RU" sz="155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;</a:t>
            </a:r>
            <a:endParaRPr lang="ru-RU" sz="155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lvl="0"/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слабослышащих;</a:t>
            </a:r>
          </a:p>
          <a:p>
            <a:pPr lvl="0"/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 тяжелыми нарушениями речи;</a:t>
            </a:r>
          </a:p>
          <a:p>
            <a:pPr lvl="0"/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 нарушениями опорно-двигательного аппарата;</a:t>
            </a:r>
          </a:p>
          <a:p>
            <a:pPr lvl="0"/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 задержкой психического развития;</a:t>
            </a:r>
          </a:p>
          <a:p>
            <a:pPr lvl="0"/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с расстройствами аутистического спектра;</a:t>
            </a:r>
          </a:p>
          <a:p>
            <a:pPr lvl="0"/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иных категорий участников экзамена, которым требуется создание специальных условий.</a:t>
            </a:r>
          </a:p>
          <a:p>
            <a:r>
              <a:rPr lang="ru-RU" sz="155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В одной аудитории могут находиться слабослышащие участники экзамена и участники экзамена с тяжелыми нарушениями речи.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611320"/>
              </p:ext>
            </p:extLst>
          </p:nvPr>
        </p:nvGraphicFramePr>
        <p:xfrm>
          <a:off x="438919" y="1417638"/>
          <a:ext cx="8229600" cy="4617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175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b="1" dirty="0"/>
                    </a:p>
                  </a:txBody>
                  <a:tcPr anchor="ctr" anchorCtr="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Слепые, </a:t>
                      </a:r>
                      <a:r>
                        <a:rPr lang="ru-RU" sz="1800" kern="1200" dirty="0" err="1" smtClean="0">
                          <a:effectLst/>
                        </a:rPr>
                        <a:t>поздноослепшие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не более 8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Слабовидящие 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не более  12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effectLst/>
                        </a:rPr>
                        <a:t>Глухие, позднооглохшие 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effectLst/>
                        </a:rPr>
                        <a:t>не более  6 чел.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Слабослышащие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 более  10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effectLst/>
                        </a:rPr>
                        <a:t>С тяжелыми нарушениями речи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 более  12 чел.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 нарушениями опорно-двигательного аппарата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 более  10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78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 задержкой психического развития, обучающиеся по адаптированным основным общеобразовательным программам 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не более 5 чел.</a:t>
                      </a:r>
                      <a:endParaRPr lang="ru-RU" sz="1800" b="0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17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С расстройствами аутистического спектра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 более 5 чел.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108520" y="908720"/>
            <a:ext cx="91440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ea typeface="+mn-ea"/>
                <a:cs typeface="Arial" charset="0"/>
              </a:rPr>
              <a:t>Наполняемость аудиторий для лиц с </a:t>
            </a:r>
            <a:r>
              <a:rPr lang="ru-RU" sz="24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ea typeface="+mn-ea"/>
                <a:cs typeface="Arial" charset="0"/>
              </a:rPr>
              <a:t>ОВЗ</a:t>
            </a:r>
            <a:endParaRPr lang="ru-RU" sz="24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ea typeface="+mn-ea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2714625"/>
            <a:ext cx="77724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grpSp>
        <p:nvGrpSpPr>
          <p:cNvPr id="73730" name="Группа 9"/>
          <p:cNvGrpSpPr>
            <a:grpSpLocks/>
          </p:cNvGrpSpPr>
          <p:nvPr/>
        </p:nvGrpSpPr>
        <p:grpSpPr bwMode="auto">
          <a:xfrm>
            <a:off x="928688" y="2714625"/>
            <a:ext cx="7788275" cy="1428750"/>
            <a:chOff x="512664" y="-1140205"/>
            <a:chExt cx="7788374" cy="818064"/>
          </a:xfrm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5400000">
              <a:off x="3997820" y="-4625360"/>
              <a:ext cx="818064" cy="7788374"/>
            </a:xfrm>
            <a:prstGeom prst="round2Same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512664" y="-935689"/>
              <a:ext cx="7768374" cy="369709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8" tIns="15240" rIns="15240" bIns="15240" spcCol="1270" anchor="ctr"/>
            <a:lstStyle/>
            <a:p>
              <a:pPr marL="228600" lvl="1" indent="-228600" algn="ctr" defTabSz="1066800" fontAlgn="auto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defRPr/>
              </a:pPr>
              <a:r>
                <a:rPr lang="ru-RU" sz="2600" b="1" cap="all" spc="50" dirty="0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ПОДГОТОВКА документов для участников с </a:t>
              </a:r>
              <a:r>
                <a:rPr lang="ru-RU" sz="2600" b="1" cap="all" spc="50" dirty="0" err="1" smtClean="0">
                  <a:ln w="11430"/>
                  <a:solidFill>
                    <a:srgbClr val="F79646">
                      <a:lumMod val="50000"/>
                    </a:srgb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Cambria" pitchFamily="18" charset="0"/>
                  <a:ea typeface="+mj-ea"/>
                  <a:cs typeface="+mj-cs"/>
                </a:rPr>
                <a:t>овз</a:t>
              </a:r>
              <a:endParaRPr lang="ru-RU" sz="26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endParaRPr>
            </a:p>
          </p:txBody>
        </p:sp>
      </p:grpSp>
      <p:sp>
        <p:nvSpPr>
          <p:cNvPr id="7373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279403-9797-423F-B2C8-5D08B9589C87}" type="slidenum">
              <a:rPr lang="ru-RU" altLang="ru-RU" smtClean="0">
                <a:cs typeface="Arial" charset="0"/>
              </a:rPr>
              <a:pPr/>
              <a:t>25</a:t>
            </a:fld>
            <a:endParaRPr lang="ru-RU" altLang="ru-RU"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5698976" cy="36004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</a:rPr>
              <a:t>Участник с ОВЗ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1466728"/>
            <a:ext cx="8624572" cy="5072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Записывается в ЦПМПК / ТПМПК или проходит комиссию МСЭ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(при необходимости)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Получает необходимые документы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Предоставляет заключение ЦПМПК/ТПМПК (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на текущий учебный год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) или МСЭ в свое образовательное учреждение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Заполняет 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подписывает заявление по форме с ОВЗ в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своем образовательном учреждении, с учетом всех необходимых дополнительных условий, согласно Порядку проведения ГИА для участников с ОВЗ, Заключения ЦПМПК/ТПМПК или справки МСЭ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8668-3972-4A9F-A7AB-FE46831E99A7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2050" name="Picture 2" descr="Пациент имеет право на бесплатное получение копий медицинских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0" y="3831018"/>
            <a:ext cx="4320480" cy="24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137643"/>
            <a:ext cx="5698976" cy="36004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</a:rPr>
              <a:t>Образовательное учреждение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497683"/>
            <a:ext cx="8856984" cy="50746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Принимает у участника заключение ЦПМПК / ТПМПК или справку МСЭ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Принимает заполненное и подписанное заявление по форме с ОВЗ у участника экзамена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Проверяет правильность заполнения заявления по форме с ОВЗ в соответствии с прописанными условиями заключения ЦПМПК/ТПМПК, справки МСЭ и Порядка проведения ГИА для участников с ОВЗ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Передает полученные документы районному администратору/координатору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8668-3972-4A9F-A7AB-FE46831E99A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3074" name="Picture 2" descr="подача и получение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70908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328" y="1070441"/>
            <a:ext cx="6048672" cy="36004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</a:rPr>
              <a:t>Районный администратор/координатор</a:t>
            </a:r>
            <a:endParaRPr lang="ru-RU" sz="2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7172" y="1477219"/>
            <a:ext cx="8856984" cy="50746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Принимает у образовательного учреждения заключения ЦПМПК / ТПМПК или справки МСЭ на участников экзамена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Принимает у образовательного учреждения заполненные и подписанные заявления по форме с ОВЗ на участников экзамена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Проверяет правильность заполнения заявлений по форме с ОВЗ в соответствии с прописанными условиями заключения ЦПМПК/ТПМПК, справки МСЭ и Порядка проведения ГИА для участников с ОВЗ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Вносит необходимые сведения в систему АИС, в соответствии с прописанными условиями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Передает полученные документы в РЦОК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8668-3972-4A9F-A7AB-FE46831E99A7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4098" name="Picture 2" descr="polucheniye-dokument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953085" cy="14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29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14428" r="2485" b="16401"/>
          <a:stretch/>
        </p:blipFill>
        <p:spPr>
          <a:xfrm>
            <a:off x="755576" y="908720"/>
            <a:ext cx="4948407" cy="53288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0D642-B6C5-4B37-9C52-F8076CB2BAD8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8147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</a:rPr>
              <a:t>ГИА-11</a:t>
            </a:r>
          </a:p>
          <a:p>
            <a:pPr marL="0" indent="0" algn="ctr">
              <a:buNone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ПОРЯДОК проведения государственной итоговой аттестации по образовательным программам среднего общего образования. </a:t>
            </a:r>
          </a:p>
          <a:p>
            <a:pPr marL="0" indent="0" algn="ctr">
              <a:buNone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Утвержден приказом Министерства просвещения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№233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, </a:t>
            </a:r>
          </a:p>
          <a:p>
            <a:pPr marL="0" indent="0" algn="ctr">
              <a:buNone/>
            </a:pPr>
            <a:r>
              <a:rPr lang="ru-RU" sz="20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Рособрнадзора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№552 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от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04.</a:t>
            </a:r>
            <a:r>
              <a:rPr lang="en-US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0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4.2023</a:t>
            </a:r>
            <a:endPara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  <a:p>
            <a:pPr marL="0" indent="0" algn="ctr">
              <a:buNone/>
            </a:pP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</a:rPr>
              <a:t>ГИА-9</a:t>
            </a:r>
          </a:p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ПОРЯДОК проведения государственной итоговой аттестации по образовательным программам среднего общего образования. </a:t>
            </a:r>
          </a:p>
          <a:p>
            <a:pPr algn="ctr"/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Утвержден приказом Министерства просвещения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№232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, </a:t>
            </a:r>
          </a:p>
          <a:p>
            <a:pPr algn="ctr"/>
            <a:r>
              <a:rPr lang="ru-RU" sz="20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Рособрнадзора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№551 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от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04.</a:t>
            </a:r>
            <a:r>
              <a:rPr lang="en-US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0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</a:rPr>
              <a:t>4.2023</a:t>
            </a: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0223" y="2900305"/>
            <a:ext cx="1743431" cy="1357443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Выбор участника ГВЭ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465050" y="3031840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475890" y="3810491"/>
            <a:ext cx="845563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18925" y="1011787"/>
            <a:ext cx="1692400" cy="893464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изложение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 творческим заданием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(для ГИА-9)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3691" y="3201201"/>
            <a:ext cx="1702005" cy="847696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сочинение (для ГИА-11)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2268154"/>
            <a:ext cx="2029079" cy="3197431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Каждая форма сдачи экзамена должна проходить </a:t>
            </a:r>
            <a:b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593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отдельной аудитории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739195" y="3031840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39195" y="3817103"/>
            <a:ext cx="867244" cy="547186"/>
          </a:xfrm>
          <a:prstGeom prst="rightArrow">
            <a:avLst/>
          </a:prstGeom>
          <a:solidFill>
            <a:srgbClr val="B1B3B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endParaRPr lang="ru-RU" sz="967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81786" y="4286629"/>
            <a:ext cx="1718583" cy="976685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диктант 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только для обучающихся с расстройствами аутистического спектра</a:t>
            </a: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-62012" y="1300634"/>
            <a:ext cx="3600400" cy="315770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Выбор формы </a:t>
            </a:r>
            <a:r>
              <a:rPr lang="en-US" sz="2200" b="1" cap="all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22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200" b="1" cap="all" dirty="0" smtClean="0">
                <a:solidFill>
                  <a:srgbClr val="C00000"/>
                </a:solidFill>
                <a:latin typeface="Cambria" pitchFamily="18" charset="0"/>
              </a:rPr>
              <a:t>при подаче заявления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42273" y="2120534"/>
            <a:ext cx="1700257" cy="842935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осложненное списывание (для ГИА-9)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31372" y="5465585"/>
            <a:ext cx="1699854" cy="905548"/>
          </a:xfrm>
          <a:prstGeom prst="rect">
            <a:avLst/>
          </a:prstGeom>
          <a:solidFill>
            <a:srgbClr val="D9DADB"/>
          </a:solidFill>
          <a:ln w="19050"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275" tIns="45137" rIns="90275" bIns="45137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устная форма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– 90 минут </a:t>
            </a:r>
            <a:r>
              <a:rPr lang="ru-RU" sz="13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подготовку к ответу</a:t>
            </a:r>
            <a:endParaRPr lang="ru-RU" sz="13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18135104"/>
              </p:ext>
            </p:extLst>
          </p:nvPr>
        </p:nvGraphicFramePr>
        <p:xfrm>
          <a:off x="359532" y="1591655"/>
          <a:ext cx="8424936" cy="304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31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486" y="891691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Специфика ЭМ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ГВЭ-11 по 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русскому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языку в письменной форме </a:t>
            </a:r>
          </a:p>
          <a:p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с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20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608901"/>
              </p:ext>
            </p:extLst>
          </p:nvPr>
        </p:nvGraphicFramePr>
        <p:xfrm>
          <a:off x="335546" y="4734229"/>
          <a:ext cx="8424936" cy="15240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Номера вариантов ЭМ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ГВЭ по русскому языку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100-ые,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200-ые, 300-ые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сочинение</a:t>
                      </a:r>
                      <a:endParaRPr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3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400-ые</a:t>
                      </a:r>
                      <a:endParaRPr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диктант </a:t>
                      </a:r>
                      <a:endParaRPr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38">
                <a:tc gridSpan="2">
                  <a:txBody>
                    <a:bodyPr/>
                    <a:lstStyle/>
                    <a:p>
                      <a:r>
                        <a:rPr lang="ru-RU" sz="2200" b="1" kern="1200" cap="all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Изложения нет; отсутствует ЗПР</a:t>
                      </a:r>
                      <a:r>
                        <a:rPr lang="en-US" sz="2200" b="1" kern="1200" cap="all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800" b="1" kern="1200" cap="all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И</a:t>
                      </a:r>
                      <a:r>
                        <a:rPr lang="ru-RU" sz="2200" b="1" kern="1200" cap="all" baseline="0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2200" b="1" kern="1200" cap="all" baseline="0" dirty="0" err="1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тнр</a:t>
                      </a:r>
                      <a:endParaRPr lang="ru-RU" sz="2200" b="1" kern="1200" cap="all" dirty="0">
                        <a:solidFill>
                          <a:srgbClr val="C00000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9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554940"/>
              </p:ext>
            </p:extLst>
          </p:nvPr>
        </p:nvGraphicFramePr>
        <p:xfrm>
          <a:off x="53753" y="1601212"/>
          <a:ext cx="9036494" cy="3494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3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 номера вариантов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300-ые номера вариантов 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400-ые и 500-ые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600-ые номера вариантов 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71">
                <a:tc>
                  <a:txBody>
                    <a:bodyPr/>
                    <a:lstStyle/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участники ГВЭ без ОВЗ</a:t>
                      </a:r>
                    </a:p>
                    <a:p>
                      <a:pPr lvl="0" algn="ctr"/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участники осваивающие образовательные программы в учреждениях закрытого типа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исполняющие наказание в виде лишения свободы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нарушениями опорно-двигательного аппарата ( по программе 6.1 ФАОП ООО)</a:t>
                      </a:r>
                    </a:p>
                    <a:p>
                      <a:pPr marL="171450" lvl="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иные категории участников ГВЭ (диабет, онкология, астма, порок сердца, </a:t>
                      </a:r>
                      <a:r>
                        <a:rPr lang="ru-RU" sz="1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энурез</a:t>
                      </a: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язва и т.д.)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Слепые, слабовидящие и </a:t>
                      </a:r>
                      <a:r>
                        <a:rPr lang="ru-RU" sz="10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поздноослепшие</a:t>
                      </a: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обучающиеся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(ЭМ могу быть переведены на шрифт Брайля (при необходимости)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глухие, слабослышащие, позднооглохшие, кохлеарно имплантируемые обучающиеся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тяжелые нарушения речи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нарушениями опорно-двигательного аппарата ( по программе 6.2 ФАОП ООО)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для лиц с задержкой психического развития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обучающиеся с расстройствами аутистического спектра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32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01248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Специфика ЭМ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ГВЭ 9 по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русскому языку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в письменной форме</a:t>
            </a:r>
          </a:p>
          <a:p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с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1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745909"/>
              </p:ext>
            </p:extLst>
          </p:nvPr>
        </p:nvGraphicFramePr>
        <p:xfrm>
          <a:off x="314490" y="5096103"/>
          <a:ext cx="8372310" cy="1402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8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Номера вариантов ЭМ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 ГВЭ по русскому языку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2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200-ые, 300-ые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сжатое изложение</a:t>
                      </a:r>
                      <a:r>
                        <a:rPr lang="ru-RU" sz="1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 творческим заданием</a:t>
                      </a:r>
                      <a:endParaRPr lang="ru-RU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2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500-ые 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осложнённое списывание</a:t>
                      </a:r>
                      <a:endParaRPr lang="ru-RU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2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600-ые</a:t>
                      </a:r>
                      <a:endParaRPr lang="ru-RU" sz="1200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диктант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587">
                <a:tc gridSpan="2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СОЧИНЕНИЯ НЕТ 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2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7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869810"/>
              </p:ext>
            </p:extLst>
          </p:nvPr>
        </p:nvGraphicFramePr>
        <p:xfrm>
          <a:off x="1547664" y="1584808"/>
          <a:ext cx="5472608" cy="32604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416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участники ГВЭ без ОВЗ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глухие, слабослышащие, позднооглохшие, кохлеарно имплантируемые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нарушением опорно-двигательного аппарата 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расстройствами аутистического спектра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иные категории участников ГВЭ (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диабет,онкология,астма,порок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сердца,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энурез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язва и т.д.)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слепые, слабовидящие  и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поздноослепшие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обучающиеся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(ЭМ могу быть переведены на шрифт Брайля (при необходимости)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33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02141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Специфика ЭМ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ГВЭ 11 по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математике в письменной форме</a:t>
            </a:r>
            <a:endParaRPr lang="ru-RU" sz="1800" b="1" cap="all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с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1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958358"/>
              </p:ext>
            </p:extLst>
          </p:nvPr>
        </p:nvGraphicFramePr>
        <p:xfrm>
          <a:off x="323528" y="4959719"/>
          <a:ext cx="8291266" cy="11364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4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Номера вариантов ЭМ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 ГВЭ по математике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 и 200-ые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заданий с кратким ответом базового уровня сложности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72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cap="all" dirty="0" smtClean="0">
                          <a:solidFill>
                            <a:srgbClr val="C00000"/>
                          </a:solidFill>
                          <a:latin typeface="Cambria" pitchFamily="18" charset="0"/>
                          <a:ea typeface="+mj-ea"/>
                          <a:cs typeface="+mj-cs"/>
                        </a:rPr>
                        <a:t>Отсутствует ЗПР и ТНР</a:t>
                      </a:r>
                      <a:endParaRPr lang="ru-RU" sz="2000" b="1" kern="1200" cap="all" dirty="0">
                        <a:solidFill>
                          <a:srgbClr val="C00000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52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26885"/>
              </p:ext>
            </p:extLst>
          </p:nvPr>
        </p:nvGraphicFramePr>
        <p:xfrm>
          <a:off x="256691" y="1604049"/>
          <a:ext cx="8568951" cy="3282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200-ые номера вариантов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300-ые номера вариантов </a:t>
                      </a:r>
                    </a:p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9416">
                <a:tc>
                  <a:txBody>
                    <a:bodyPr/>
                    <a:lstStyle/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участники ГВЭ без ОВЗ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глухие, слабослышащие, позднооглохшие, кохлеарно имплантируемые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тяжелыми нарушениями речи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нарушением опорно-двигательного аппарата (осваивающих вариант 6.1 ФАОП ООО)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 расстройствами аутистического спектра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иные категории участников ГВЭ (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диабет,онкология,астма,порок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сердца,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энурез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язва и т.д.)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слепые, </a:t>
                      </a:r>
                      <a:r>
                        <a:rPr lang="ru-RU" sz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поздноослепшие</a:t>
                      </a: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обучающиеся слабовидящие и обучающиеся  (ЭМ могу быть переведены на шрифт Брайля (при необходимости)</a:t>
                      </a:r>
                    </a:p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для участников с задержкой психического здоровья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для участников с нарушениями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опорно-двигательного аппарата, осваивающих вариант 6.2 ФАОП ООО</a:t>
                      </a:r>
                      <a:endParaRPr lang="ru-RU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34</a:t>
            </a:fld>
            <a:endParaRPr lang="ru-RU" alt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904085"/>
            <a:ext cx="9144000" cy="69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Специфика ЭМ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ГВЭ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9 по математике в письменной форме</a:t>
            </a:r>
            <a:endParaRPr lang="ru-RU" sz="1800" b="1" cap="all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для 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разных категорий участников с 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ОВЗ</a:t>
            </a:r>
            <a:endParaRPr lang="ru-RU" sz="18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748012"/>
              </p:ext>
            </p:extLst>
          </p:nvPr>
        </p:nvGraphicFramePr>
        <p:xfrm>
          <a:off x="395533" y="4893310"/>
          <a:ext cx="8291266" cy="1463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45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Номера вариантов ЭМ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Форма ГВЭ по математике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заданий базового уровня сложности и 1 задание повышенного уровня сложности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0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заданий базового уровня сложности и 1 задание повышенного уровня сложности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6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300-ые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 заданий базового уровня сложности с кратким ответом</a:t>
                      </a:r>
                      <a:endParaRPr lang="ru-RU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isciplinedagileconsortium.org/resources/Pictures/Ideas%20clipart/Class%20room%20-%20canstockphoto201318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7" y="3910404"/>
            <a:ext cx="194463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171" y="948955"/>
            <a:ext cx="8821191" cy="787820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Проведение экзамена: особенности проведения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ГВЭ-9 </a:t>
            </a:r>
            <a:b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ru-RU" sz="1800" b="1" cap="all" dirty="0" smtClean="0">
                <a:solidFill>
                  <a:srgbClr val="C00000"/>
                </a:solidFill>
                <a:latin typeface="Cambria" pitchFamily="18" charset="0"/>
              </a:rPr>
              <a:t>сжатое изложение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3842" y="1816565"/>
            <a:ext cx="4116389" cy="2038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6217" algn="ctr" hangingPunct="0">
              <a:tabLst>
                <a:tab pos="433654" algn="l"/>
              </a:tabLst>
            </a:pPr>
            <a:endParaRPr lang="ru-RU" sz="2049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56217" algn="ctr" hangingPunct="0">
              <a:tabLst>
                <a:tab pos="433654" algn="l"/>
              </a:tabLs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Сжатое изложение с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творческим заданием содержит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56217" algn="ctr" hangingPunct="0">
              <a:tabLst>
                <a:tab pos="433654" algn="l"/>
              </a:tabLst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25241" indent="-325241" algn="just" hangingPunct="0">
              <a:spcAft>
                <a:spcPts val="569"/>
              </a:spcAft>
              <a:buFont typeface="Wingdings" panose="05000000000000000000" pitchFamily="2" charset="2"/>
              <a:buChar char="v"/>
              <a:tabLst>
                <a:tab pos="433654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текст</a:t>
            </a:r>
          </a:p>
          <a:p>
            <a:pPr marL="325241" indent="-325241" algn="just" hangingPunct="0">
              <a:spcAft>
                <a:spcPts val="569"/>
              </a:spcAft>
              <a:buFont typeface="Wingdings" panose="05000000000000000000" pitchFamily="2" charset="2"/>
              <a:buChar char="v"/>
              <a:tabLst>
                <a:tab pos="433654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творческое задание</a:t>
            </a:r>
          </a:p>
          <a:p>
            <a:pPr marL="325241" indent="-325241" algn="just" hangingPunct="0">
              <a:spcAft>
                <a:spcPts val="569"/>
              </a:spcAft>
              <a:buFont typeface="Wingdings" panose="05000000000000000000" pitchFamily="2" charset="2"/>
              <a:buChar char="v"/>
              <a:tabLst>
                <a:tab pos="433654" algn="l"/>
              </a:tabLst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инструкцию для обучающегося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4472" y="1556792"/>
            <a:ext cx="50405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E2001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i="1" dirty="0">
              <a:solidFill>
                <a:srgbClr val="E2001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61" y="875273"/>
            <a:ext cx="8229600" cy="576064"/>
          </a:xfrm>
        </p:spPr>
        <p:txBody>
          <a:bodyPr/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Проведение экзамена: особенности проведения ГВЭ-9 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(</a:t>
            </a:r>
            <a:r>
              <a:rPr lang="ru-RU" sz="1800" b="1" cap="all" dirty="0">
                <a:solidFill>
                  <a:srgbClr val="C00000"/>
                </a:solidFill>
                <a:latin typeface="Cambria" pitchFamily="18" charset="0"/>
              </a:rPr>
              <a:t>сжатое изложение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)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568498"/>
              </p:ext>
            </p:extLst>
          </p:nvPr>
        </p:nvGraphicFramePr>
        <p:xfrm>
          <a:off x="433251" y="1570109"/>
          <a:ext cx="8229600" cy="485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4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2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Тип заболевания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 ЭМ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Особенности проведения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ТНР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ОДА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 осваивающие вариант 6.2 ФАОП ООО)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ЗПР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Предложенный для изложения текст выдаётся </a:t>
                      </a:r>
                    </a:p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на 40 минут, вместе с тем читается организатором </a:t>
                      </a:r>
                    </a:p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в аудитории </a:t>
                      </a:r>
                      <a:r>
                        <a:rPr lang="ru-RU" sz="1400" i="1" u="sng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дважды</a:t>
                      </a:r>
                    </a:p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 с интервалом между прочтениями – 10 минут 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ГВЭ без ОВЗ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ОДА (осваивающих вариант 6.1 ФАОП ООО)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Слепые, слабовидящие и </a:t>
                      </a: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поздноослепшие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200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Предложенный для изложения текст читается организатором </a:t>
                      </a:r>
                    </a:p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в аудитории </a:t>
                      </a:r>
                      <a:r>
                        <a:rPr lang="ru-RU" sz="1400" i="1" u="sng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дважды</a:t>
                      </a:r>
                    </a:p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 с интервалом между прочтениями – 10 минут 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Глухие, слабослышащие, позднооглохшие, кохлеарно имплантируемые 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Предложенный для изложения текст выдаётся </a:t>
                      </a:r>
                    </a:p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на 40 минут, при этом указанный текст организатором </a:t>
                      </a:r>
                    </a:p>
                    <a:p>
                      <a:pPr algn="ctr"/>
                      <a:r>
                        <a:rPr lang="ru-RU" sz="1400" i="1" dirty="0" smtClean="0">
                          <a:solidFill>
                            <a:srgbClr val="C00000"/>
                          </a:solidFill>
                          <a:ea typeface="Cambria" panose="02040503050406030204" pitchFamily="18" charset="0"/>
                        </a:rPr>
                        <a:t>в аудитории НЕ ЧИТАЕТСЯ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600" b="1" baseline="0" dirty="0" smtClean="0">
                          <a:solidFill>
                            <a:srgbClr val="C00000"/>
                          </a:solidFill>
                        </a:rPr>
                        <a:t>КАЖДЫЙ ВИД ИЗЛОЖЕНИЯ – В ОТДЕЛЬНОЙ АУДИТОРИИ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C561-C523-495E-AD04-A6C1C0E0E093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75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65077" y="1700808"/>
            <a:ext cx="7452320" cy="860511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Проведение экзамена: особенности экзаменационных работ в устной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форме для ГВЭ</a:t>
            </a:r>
            <a:endParaRPr lang="ru-RU" sz="20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9343"/>
            <a:ext cx="1457573" cy="1553811"/>
          </a:xfrm>
          <a:prstGeom prst="rect">
            <a:avLst/>
          </a:prstGeom>
        </p:spPr>
      </p:pic>
      <p:pic>
        <p:nvPicPr>
          <p:cNvPr id="10" name="Picture 2" descr="https://fightingforsurvivalblog.files.wordpress.com/2015/01/id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44" y="3964996"/>
            <a:ext cx="1849633" cy="13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1218" y="4171232"/>
            <a:ext cx="6912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Участникам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экзамена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предоставляется возможность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выбора экзаменационного билета (текст и задания экзаменационных билетов не должны быть известны участнику экзамена в момент выбора экзаменационного билета из предложенных).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576" y="576023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одновременное протоколирование 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НЕ ВЕДЁТСЯ</a:t>
            </a:r>
            <a:endParaRPr lang="ru-RU" sz="1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323528" y="2276872"/>
            <a:ext cx="86423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ОРГАНИЗАЦИЯ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</a:rPr>
              <a:t>ПРОВЕДЕНИЕ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ЭКЗАМЕНА 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ДОМУ/НА БАЗЕ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МЕДИЦИНСКОГО УЧРЕЖДЕНИЯ</a:t>
            </a:r>
            <a:endParaRPr lang="ru-RU" sz="2800" b="1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16C01-97FF-48E3-A687-5400229C65D4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39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3990624" y="1084615"/>
            <a:ext cx="5013073" cy="527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385598" y="1620603"/>
            <a:ext cx="4716016" cy="738254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АКТ ГОТОВНОСТИ ППЭ</a:t>
            </a:r>
            <a:r>
              <a:rPr lang="en-US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n-US" altLang="ru-RU" sz="24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endParaRPr lang="ru-RU" altLang="ru-RU" sz="24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921" y="2927301"/>
            <a:ext cx="2958746" cy="51312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Руководитель ППЭ</a:t>
            </a:r>
            <a:endParaRPr lang="en-US" sz="2000" b="1" dirty="0" smtClean="0">
              <a:solidFill>
                <a:srgbClr val="8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Нашивка 5"/>
          <p:cNvSpPr/>
          <p:nvPr/>
        </p:nvSpPr>
        <p:spPr>
          <a:xfrm>
            <a:off x="3301220" y="3820204"/>
            <a:ext cx="648072" cy="1944652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6633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107711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0000"/>
                </a:solidFill>
              </a:rPr>
              <a:t>за 1 день до проведения экзамена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921" y="4077072"/>
            <a:ext cx="2703614" cy="132947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50791" tIns="75396" rIns="150791" bIns="753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 dirty="0" smtClean="0">
              <a:solidFill>
                <a:srgbClr val="496DA7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>
              <a:solidFill>
                <a:srgbClr val="496DA7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 smtClean="0">
              <a:solidFill>
                <a:srgbClr val="496DA7"/>
              </a:solidFill>
              <a:latin typeface="Century Gothic" panose="020B0502020202020204" pitchFamily="34" charset="0"/>
            </a:endParaRPr>
          </a:p>
          <a:p>
            <a:pPr algn="ctr"/>
            <a:endParaRPr lang="ru-RU" sz="2000" b="1" dirty="0">
              <a:solidFill>
                <a:srgbClr val="496DA7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496DA7"/>
                </a:solidFill>
                <a:latin typeface="Century Gothic" panose="020B0502020202020204" pitchFamily="34" charset="0"/>
              </a:rPr>
              <a:t>АКТ</a:t>
            </a:r>
            <a:r>
              <a:rPr lang="ru-RU" sz="2000" b="1" dirty="0">
                <a:solidFill>
                  <a:srgbClr val="496DA7"/>
                </a:solidFill>
                <a:latin typeface="Century Gothic" panose="020B0502020202020204" pitchFamily="34" charset="0"/>
              </a:rPr>
              <a:t/>
            </a:r>
            <a:br>
              <a:rPr lang="ru-RU" sz="2000" b="1" dirty="0">
                <a:solidFill>
                  <a:srgbClr val="496DA7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496DA7"/>
                </a:solidFill>
                <a:latin typeface="Century Gothic" panose="020B0502020202020204" pitchFamily="34" charset="0"/>
              </a:rPr>
              <a:t>готовности</a:t>
            </a:r>
            <a:br>
              <a:rPr lang="ru-RU" sz="2000" b="1" dirty="0">
                <a:solidFill>
                  <a:srgbClr val="496DA7"/>
                </a:solidFill>
                <a:latin typeface="Century Gothic" panose="020B0502020202020204" pitchFamily="34" charset="0"/>
              </a:rPr>
            </a:br>
            <a:r>
              <a:rPr lang="ru-RU" sz="2000" b="1" dirty="0">
                <a:solidFill>
                  <a:srgbClr val="496DA7"/>
                </a:solidFill>
                <a:latin typeface="Century Gothic" panose="020B0502020202020204" pitchFamily="34" charset="0"/>
              </a:rPr>
              <a:t>ППЭ</a:t>
            </a:r>
          </a:p>
          <a:p>
            <a:pPr algn="ctr"/>
            <a:r>
              <a:rPr lang="ru-RU" sz="3958" b="1" dirty="0">
                <a:solidFill>
                  <a:srgbClr val="496DA7"/>
                </a:solidFill>
                <a:latin typeface="Cambria" panose="02040503050406030204" pitchFamily="18" charset="0"/>
              </a:rPr>
              <a:t/>
            </a:r>
            <a:br>
              <a:rPr lang="ru-RU" sz="3958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endParaRPr lang="ru-RU" sz="3958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2000" b="1" kern="10" dirty="0" smtClean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cs typeface="Arial" charset="0"/>
            </a:endParaRPr>
          </a:p>
          <a:p>
            <a:pPr marL="0" indent="0" algn="ctr">
              <a:buNone/>
            </a:pP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cs typeface="Arial" charset="0"/>
            </a:endParaRPr>
          </a:p>
          <a:p>
            <a:pPr marL="0" indent="0" algn="ctr"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УЧАСТНИКИ подают 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заявление об участии в ГИА до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1 февраля (ГИА 11) </a:t>
            </a:r>
          </a:p>
          <a:p>
            <a:pPr marL="0" indent="0" algn="ctr">
              <a:buNone/>
            </a:pP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и до 1 </a:t>
            </a: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марта 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(ГИА-9) включительно.</a:t>
            </a:r>
          </a:p>
          <a:p>
            <a:pPr marL="0" indent="0" algn="ctr">
              <a:buNone/>
            </a:pP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cs typeface="Arial" charset="0"/>
            </a:endParaRPr>
          </a:p>
          <a:p>
            <a:pPr marL="0" indent="0" algn="ctr">
              <a:buNone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Указывают в заявлении выбранные учебные предметы, форму ГИА (для лиц с ОВЗ), сроки участия в ГИА</a:t>
            </a:r>
            <a:r>
              <a:rPr lang="ru-RU" sz="20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.</a:t>
            </a:r>
          </a:p>
          <a:p>
            <a:pPr marL="0" indent="0" algn="ctr">
              <a:buNone/>
            </a:pPr>
            <a:endParaRPr lang="ru-RU" sz="20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cs typeface="Arial" charset="0"/>
            </a:endParaRPr>
          </a:p>
          <a:p>
            <a:pPr marL="0" indent="0" algn="ctr">
              <a:buNone/>
            </a:pPr>
            <a:r>
              <a:rPr lang="ru-RU" sz="20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Cambria"/>
                <a:cs typeface="Arial" charset="0"/>
              </a:rPr>
              <a:t>Могут внести изменения при наличии уважительных причин, подав заявление в ГЭК не позднее, чем за 2 недели до соответствующего экзамена.</a:t>
            </a:r>
            <a:endParaRPr lang="en-US" sz="2000" b="1" kern="10" dirty="0">
              <a:ln w="9525">
                <a:noFill/>
                <a:round/>
                <a:headEnd/>
                <a:tailEnd/>
              </a:ln>
              <a:solidFill>
                <a:schemeClr val="accent2">
                  <a:lumMod val="75000"/>
                </a:schemeClr>
              </a:solidFill>
              <a:latin typeface="Cambri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333" y="972319"/>
            <a:ext cx="7183688" cy="857310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ОСОБЕННОСТИ ОРГАНИЗАЦИИ ППЭ 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И АУДИТОРИЙ ДЛЯ УЧАСТНИКОВ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ГИА  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С ОВЗ 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НА ДОМУ/НА БАЗЕ МЕДИЦИНСКОГО УЧРЕЖДЕНИЯ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0"/>
            <a:ext cx="8208912" cy="3456384"/>
          </a:xfrm>
        </p:spPr>
        <p:txBody>
          <a:bodyPr>
            <a:normAutofit fontScale="77500" lnSpcReduction="20000"/>
          </a:bodyPr>
          <a:lstStyle/>
          <a:p>
            <a:endParaRPr lang="ru-RU" sz="135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Организуется по месту жительства /нахождения медицинского учреждения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ЕГЭ: Применяется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бумажная технология/допускается использование печати ЭМ в ППЭ</a:t>
            </a:r>
          </a:p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ГИА 11: Обеспечивается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видеонаблюдение в режиме «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off line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» (с записью звука)</a:t>
            </a:r>
          </a:p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ЭМ должны находиться в ППЭ только под видеонаблюдением</a:t>
            </a:r>
          </a:p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При проведении ЕГЭ по иностранному языку  с разделом «Говорение» организуется только одна аудитория</a:t>
            </a:r>
          </a:p>
          <a:p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В качестве канала доступа к сети «Интернет» рекомендуется использовать USB-модем </a:t>
            </a:r>
          </a:p>
          <a:p>
            <a:endParaRPr lang="ru-RU" sz="1273" b="1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0979" y="2004937"/>
            <a:ext cx="6056396" cy="45916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273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Предъявляются минимальные требования </a:t>
            </a:r>
            <a:br>
              <a:rPr lang="ru-RU" sz="1273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sz="1273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к процедуре и технологии проведения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60720" y="885910"/>
            <a:ext cx="8047822" cy="286867"/>
          </a:xfrm>
          <a:prstGeom prst="rect">
            <a:avLst/>
          </a:prstGeom>
        </p:spPr>
        <p:txBody>
          <a:bodyPr vert="horz" lIns="41590" tIns="20795" rIns="41590" bIns="20795" rtlCol="0" anchor="ctr">
            <a:normAutofit/>
          </a:bodyPr>
          <a:lstStyle>
            <a:lvl1pPr algn="r" defTabSz="15077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637" dirty="0"/>
              <a:t>Особенности организации ППЭ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745" y="1164992"/>
            <a:ext cx="7776864" cy="857310"/>
          </a:xfrm>
        </p:spPr>
        <p:txBody>
          <a:bodyPr>
            <a:no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ОСОБЕННОСТИ ОРГАНИЗАЦИИ ППЭ 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И АУДИТОРИЙ ДЛЯ УЧАСТНИКОВ </a:t>
            </a:r>
            <a:r>
              <a:rPr lang="ru-RU" sz="2000" b="1" cap="all" dirty="0" smtClean="0">
                <a:solidFill>
                  <a:srgbClr val="C00000"/>
                </a:solidFill>
                <a:latin typeface="Cambria" pitchFamily="18" charset="0"/>
              </a:rPr>
              <a:t>ГИА  </a:t>
            </a: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С ОВЗ </a:t>
            </a:r>
            <a:b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b="1" cap="all" dirty="0">
                <a:solidFill>
                  <a:srgbClr val="C00000"/>
                </a:solidFill>
                <a:latin typeface="Cambria" pitchFamily="18" charset="0"/>
              </a:rPr>
              <a:t>НА ДОМУ/НА БАЗЕ МЕДИЦИНСКОГО УЧРЕЖДЕНИЯ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117896"/>
            <a:ext cx="7776864" cy="2978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Присутствуют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: член ГЭК, руководитель ППЭ,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организатор, ассистент (п.66 Порядка ГИА11, п. 56 Порядка ГИА9)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Указанные сотрудники могут осуществлять также обязанности технического специалиста, экзаменатора-собеседника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При проведении экзамена на дому сотрудники ППЭ приступают к своим обязанностям не ранее 9.00.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1749" y="2301384"/>
            <a:ext cx="6056396" cy="45916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 </a:t>
            </a:r>
            <a:r>
              <a:rPr lang="ru-RU" sz="1273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Предъявляются минимальные требования </a:t>
            </a:r>
            <a:br>
              <a:rPr lang="ru-RU" sz="1273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sz="1273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к процедуре и технологии проведения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60720" y="885910"/>
            <a:ext cx="8047822" cy="286867"/>
          </a:xfrm>
          <a:prstGeom prst="rect">
            <a:avLst/>
          </a:prstGeom>
        </p:spPr>
        <p:txBody>
          <a:bodyPr vert="horz" lIns="41590" tIns="20795" rIns="41590" bIns="20795" rtlCol="0" anchor="ctr">
            <a:normAutofit/>
          </a:bodyPr>
          <a:lstStyle>
            <a:lvl1pPr algn="r" defTabSz="15077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99" b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ru-RU" sz="1637" dirty="0"/>
              <a:t>Особенности организации ППЭ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168871"/>
            <a:ext cx="2808312" cy="2029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52" y="4723912"/>
            <a:ext cx="3048623" cy="15112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78605"/>
            <a:ext cx="5572125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kern="1200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Формы ГИА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13288" y="1863036"/>
            <a:ext cx="1279823" cy="7485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Cambria" panose="02040503050406030204" pitchFamily="18" charset="0"/>
              </a:rPr>
              <a:t>ГВЭ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667" y="2412355"/>
            <a:ext cx="1468625" cy="71351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Cambria" panose="02040503050406030204" pitchFamily="18" charset="0"/>
              </a:rPr>
              <a:t>ЕГЭ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68305" y="3777192"/>
            <a:ext cx="2830361" cy="363976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CC"/>
                </a:solidFill>
                <a:latin typeface="Cambria" panose="02040503050406030204" pitchFamily="18" charset="0"/>
              </a:rPr>
              <a:t>СПО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88640" y="4245970"/>
            <a:ext cx="2810026" cy="37314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CC"/>
                </a:solidFill>
                <a:latin typeface="Cambria" panose="02040503050406030204" pitchFamily="18" charset="0"/>
              </a:rPr>
              <a:t>ОВЗ, инвалиды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8473" y="2715218"/>
            <a:ext cx="2810024" cy="94081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3333CC"/>
                </a:solidFill>
                <a:latin typeface="Cambria" panose="02040503050406030204" pitchFamily="18" charset="0"/>
              </a:rPr>
              <a:t>Специальные учебно-воспитательные учреждения</a:t>
            </a:r>
          </a:p>
        </p:txBody>
      </p:sp>
      <p:sp>
        <p:nvSpPr>
          <p:cNvPr id="4711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B75E26-2152-4C3B-A047-71272350880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1127" y="3315586"/>
            <a:ext cx="1468624" cy="8017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Cambria" panose="02040503050406030204" pitchFamily="18" charset="0"/>
              </a:rPr>
              <a:t>О</a:t>
            </a:r>
            <a:r>
              <a:rPr lang="ru-RU" dirty="0" smtClean="0">
                <a:latin typeface="Cambria" panose="02040503050406030204" pitchFamily="18" charset="0"/>
              </a:rPr>
              <a:t>ГЭ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2479" y="4467917"/>
            <a:ext cx="2520280" cy="12784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Проводится с использованием КИМ, представляющих собой комплексы заданий стандартизированной формы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7529" y="4933517"/>
            <a:ext cx="2232248" cy="10539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Проводится с использованием текстов, тем, заданий и билетов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7" y="1054907"/>
            <a:ext cx="5572125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b="1" kern="1200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+mn-cs"/>
              </a:rPr>
              <a:t>Формы ГИА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8519" y="1978568"/>
            <a:ext cx="17145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Cambria" panose="02040503050406030204" pitchFamily="18" charset="0"/>
              </a:rPr>
              <a:t>ГВЭ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12431" y="2542177"/>
            <a:ext cx="3502720" cy="440273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CC"/>
                </a:solidFill>
                <a:latin typeface="Cambria" panose="02040503050406030204" pitchFamily="18" charset="0"/>
              </a:rPr>
              <a:t>в устной форме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82483" y="1917156"/>
            <a:ext cx="3502720" cy="438119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CC"/>
                </a:solidFill>
                <a:latin typeface="Cambria" panose="02040503050406030204" pitchFamily="18" charset="0"/>
              </a:rPr>
              <a:t>в письменной форме</a:t>
            </a:r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0800000">
            <a:off x="2918869" y="2129832"/>
            <a:ext cx="747713" cy="588962"/>
          </a:xfrm>
          <a:prstGeom prst="leftUpArrow">
            <a:avLst>
              <a:gd name="adj1" fmla="val 25000"/>
              <a:gd name="adj2" fmla="val 23371"/>
              <a:gd name="adj3" fmla="val 25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81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E439E7-D214-48E7-B37E-DE5D661648B1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1336" y="3607471"/>
            <a:ext cx="1785937" cy="8296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Cambria" panose="02040503050406030204" pitchFamily="18" charset="0"/>
              </a:rPr>
              <a:t>ЕГЭ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336" y="4869160"/>
            <a:ext cx="1785937" cy="814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Cambria" panose="02040503050406030204" pitchFamily="18" charset="0"/>
              </a:rPr>
              <a:t>О</a:t>
            </a:r>
            <a:r>
              <a:rPr lang="ru-RU" dirty="0" smtClean="0">
                <a:latin typeface="Cambria" panose="02040503050406030204" pitchFamily="18" charset="0"/>
              </a:rPr>
              <a:t>ГЭ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8868" y="3684567"/>
            <a:ext cx="3214688" cy="7143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CC"/>
                </a:solidFill>
                <a:latin typeface="Cambria" panose="02040503050406030204" pitchFamily="18" charset="0"/>
              </a:rPr>
              <a:t>в письменной форме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18868" y="4950708"/>
            <a:ext cx="3214688" cy="7143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CC"/>
                </a:solidFill>
                <a:latin typeface="Cambria" panose="02040503050406030204" pitchFamily="18" charset="0"/>
              </a:rPr>
              <a:t>в письменной форме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5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32823" y="985769"/>
            <a:ext cx="9144000" cy="39078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УЧАСТНИКИ с ОВЗ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702873"/>
              </p:ext>
            </p:extLst>
          </p:nvPr>
        </p:nvGraphicFramePr>
        <p:xfrm>
          <a:off x="107504" y="1473535"/>
          <a:ext cx="8712970" cy="4842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/>
                        <a:t>ОВЗ</a:t>
                      </a:r>
                      <a:endParaRPr lang="ru-RU" sz="2200" b="1" kern="1200" cap="al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kern="1200" cap="all" dirty="0"/>
                        <a:t>Инвалиды</a:t>
                      </a:r>
                      <a:endParaRPr lang="ru-RU" sz="2200" b="1" kern="1200" cap="all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Заключение </a:t>
                      </a:r>
                      <a:r>
                        <a:rPr lang="ru-RU" sz="2000" kern="1200" dirty="0" smtClean="0"/>
                        <a:t>ЦПМПК (ТПМПК)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Справка, подтверждающая инвалидность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(для ГИА-9) ГИА только по обязательным учебным предметам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6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(для ГИА-9) +30 минут для итогового собеседования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6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(для</a:t>
                      </a:r>
                      <a:r>
                        <a:rPr lang="ru-RU" sz="20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ГИА 11) +1,5 часа </a:t>
                      </a:r>
                      <a:r>
                        <a:rPr lang="ru-RU" sz="2000" kern="1200" dirty="0" smtClean="0"/>
                        <a:t>к продолжительности ИС11 и право писать изложение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27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/>
                        <a:t>+30 минут для экзамена</a:t>
                      </a:r>
                      <a:r>
                        <a:rPr lang="ru-RU" sz="2000" kern="1200" baseline="0" dirty="0" smtClean="0"/>
                        <a:t> по иностранным языкам </a:t>
                      </a:r>
                      <a:r>
                        <a:rPr lang="ru-RU" sz="2000" kern="1200" dirty="0" smtClean="0"/>
                        <a:t>к разделу «Говорение»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ГИА в форме ГВЭ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6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ГВЭ в устной форме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беспрепятственный доступ </a:t>
                      </a:r>
                      <a:r>
                        <a:rPr lang="ru-RU" sz="2000" kern="1200" dirty="0" smtClean="0"/>
                        <a:t>участников в ППЭ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27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+1,5 часа </a:t>
                      </a:r>
                      <a:r>
                        <a:rPr lang="ru-RU" sz="2000" kern="1200" dirty="0" smtClean="0"/>
                        <a:t>к продолжительности экзаменов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84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/>
                        <a:t>организация </a:t>
                      </a:r>
                      <a:r>
                        <a:rPr lang="ru-RU" sz="2000" kern="1200" dirty="0" smtClean="0"/>
                        <a:t>условий для питания </a:t>
                      </a:r>
                      <a:r>
                        <a:rPr lang="ru-RU" sz="2000" kern="1200" dirty="0"/>
                        <a:t>и перерывов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417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1924" marR="6192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1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5157191"/>
          <a:ext cx="5496272" cy="504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8</a:t>
            </a:fld>
            <a:endParaRPr lang="ru-RU" alt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02818622"/>
              </p:ext>
            </p:extLst>
          </p:nvPr>
        </p:nvGraphicFramePr>
        <p:xfrm>
          <a:off x="261864" y="98072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52" y="2780928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1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780928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5883" y="2780928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2б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80528" y="913501"/>
            <a:ext cx="9144000" cy="468960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itchFamily="18" charset="0"/>
              </a:rPr>
              <a:t>ТОЛЬКО НА ОСНОВАНИИ ЗАКЛЮЧЕНИЯ ЦПМПК (ТПМПК)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899141"/>
              </p:ext>
            </p:extLst>
          </p:nvPr>
        </p:nvGraphicFramePr>
        <p:xfrm>
          <a:off x="370399" y="1314583"/>
          <a:ext cx="8351425" cy="497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cap="all" dirty="0"/>
                        <a:t>ОВЗ</a:t>
                      </a:r>
                      <a:endParaRPr lang="ru-RU" sz="21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cap="all" dirty="0"/>
                        <a:t>Инвалиды</a:t>
                      </a:r>
                      <a:endParaRPr lang="ru-RU" sz="21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cap="all" dirty="0" smtClean="0"/>
                        <a:t>Обучающиеся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100" kern="1200" cap="all" dirty="0" smtClean="0"/>
                        <a:t>на дому</a:t>
                      </a:r>
                      <a:endParaRPr lang="ru-RU" sz="2100" b="1" kern="1200" cap="all" dirty="0">
                        <a:solidFill>
                          <a:schemeClr val="bg1"/>
                        </a:solidFill>
                        <a:latin typeface="Cambria" pitchFamily="18" charset="0"/>
                        <a:ea typeface="+mj-ea"/>
                        <a:cs typeface="+mj-cs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Организация ППЭ на дому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7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Присутствие ассистентов…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5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/>
                        <a:t>Использование на ГИА </a:t>
                      </a:r>
                      <a:r>
                        <a:rPr lang="ru-RU" sz="1800" kern="1200" dirty="0" smtClean="0"/>
                        <a:t>технических средств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kern="1200" dirty="0" smtClean="0"/>
                        <a:t>для </a:t>
                      </a:r>
                      <a:r>
                        <a:rPr lang="ru-RU" sz="1800" kern="1200" dirty="0"/>
                        <a:t>выполнения </a:t>
                      </a:r>
                      <a:r>
                        <a:rPr lang="ru-RU" sz="1800" kern="1200" dirty="0" smtClean="0"/>
                        <a:t>заданий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7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Оборудование аудитории для проведения экзамена звукоусиливающей </a:t>
                      </a:r>
                      <a:r>
                        <a:rPr lang="ru-RU" sz="1800" kern="1200" dirty="0" smtClean="0"/>
                        <a:t>аппаратурой (как</a:t>
                      </a:r>
                      <a:r>
                        <a:rPr lang="ru-RU" sz="1800" kern="1200" baseline="0" dirty="0" smtClean="0"/>
                        <a:t> коллективного, так и индивидуального пользования)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61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Привлечение при необходимости </a:t>
                      </a:r>
                      <a:r>
                        <a:rPr lang="ru-RU" sz="1800" kern="1200" dirty="0" smtClean="0"/>
                        <a:t>ассистента-</a:t>
                      </a:r>
                      <a:r>
                        <a:rPr lang="ru-RU" sz="1800" kern="1200" dirty="0" err="1" smtClean="0"/>
                        <a:t>сурдопереводчика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78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Оформление экзаменационных материалов рельефно-точечным шрифтом Брайля или в виде электронного </a:t>
                      </a:r>
                      <a:r>
                        <a:rPr lang="ru-RU" sz="1800" kern="1200" dirty="0" smtClean="0"/>
                        <a:t>документа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44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mtClean="0"/>
                        <a:t>Предоставление ЭМ в увеличенном размере 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3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/>
                        <a:t>Выполнение письменной экзаменационной работы на </a:t>
                      </a:r>
                      <a:r>
                        <a:rPr lang="ru-RU" sz="1800" kern="1200" dirty="0" smtClean="0"/>
                        <a:t>компьютере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13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Выполнение задания КИМ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ИС9 в письменной форме, ИС11 – в устной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294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Изменение в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оценивании ИС9 и ИС11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1924" marR="6192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254327"/>
            <a:ext cx="2133600" cy="365125"/>
          </a:xfrm>
        </p:spPr>
        <p:txBody>
          <a:bodyPr/>
          <a:lstStyle/>
          <a:p>
            <a:fld id="{A03B1464-63DD-4907-BDE2-C60FC1B951EF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-32823" y="6453336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55809</TotalTime>
  <Words>2261</Words>
  <Application>Microsoft Office PowerPoint</Application>
  <PresentationFormat>Экран (4:3)</PresentationFormat>
  <Paragraphs>469</Paragraphs>
  <Slides>41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</vt:lpstr>
      <vt:lpstr>Century Gothic</vt:lpstr>
      <vt:lpstr>Times New Roman</vt:lpstr>
      <vt:lpstr>Wingdings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Формы ГИА</vt:lpstr>
      <vt:lpstr>Формы ГИА</vt:lpstr>
      <vt:lpstr>УЧАСТНИКИ с ОВЗ</vt:lpstr>
      <vt:lpstr>Презентация PowerPoint</vt:lpstr>
      <vt:lpstr>ТОЛЬКО НА ОСНОВАНИИ ЗАКЛЮЧЕНИЯ ЦПМПК (ТПМПК)</vt:lpstr>
      <vt:lpstr>Презентация PowerPoint</vt:lpstr>
      <vt:lpstr>Ассистенты</vt:lpstr>
      <vt:lpstr>Ассистенты</vt:lpstr>
      <vt:lpstr>Функциональные обязанности ассистентов</vt:lpstr>
      <vt:lpstr>Проведение ГИА для участников с ОВЗ</vt:lpstr>
      <vt:lpstr>На рабочем столе участника </vt:lpstr>
      <vt:lpstr>особенности организации ППЭ и аудиторий  для участников с ОВЗ</vt:lpstr>
      <vt:lpstr>особенности организации ППЭ и аудиторий  для участников ГИА  с ОВЗ</vt:lpstr>
      <vt:lpstr>особенности организации ППЭ и аудиторий  для участников с ОВЗ</vt:lpstr>
      <vt:lpstr>особенности организации ППЭ и аудиторий  для участников с ОВЗ</vt:lpstr>
      <vt:lpstr>особенности организации ППЭ и аудиторий  для участников с ОВЗ</vt:lpstr>
      <vt:lpstr> ОСОБЕННОСТИ Проведения экзамена с использованием компьютера </vt:lpstr>
      <vt:lpstr> ОСОБЕННОСТИ Проведения экзамена с использованием компьютера </vt:lpstr>
      <vt:lpstr>   Наполняемость аудиторий для лиц с ОВЗ </vt:lpstr>
      <vt:lpstr>Презентация PowerPoint</vt:lpstr>
      <vt:lpstr> </vt:lpstr>
      <vt:lpstr>Участник с ОВЗ</vt:lpstr>
      <vt:lpstr>Образовательное учреждение</vt:lpstr>
      <vt:lpstr>Районный администратор/координатор</vt:lpstr>
      <vt:lpstr>Презентация PowerPoint</vt:lpstr>
      <vt:lpstr>Выбор формы  при подаче заявления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экзамена: особенности проведения ГВЭ-9  (сжатое изложение)</vt:lpstr>
      <vt:lpstr>Проведение экзамена: особенности проведения ГВЭ-9  (сжатое изложение)</vt:lpstr>
      <vt:lpstr>Проведение экзамена: особенности экзаменационных работ в устной форме для ГВЭ</vt:lpstr>
      <vt:lpstr>Презентация PowerPoint</vt:lpstr>
      <vt:lpstr>АКТ ГОТОВНОСТИ ППЭ </vt:lpstr>
      <vt:lpstr>ОСОБЕННОСТИ ОРГАНИЗАЦИИ ППЭ  И АУДИТОРИЙ ДЛЯ УЧАСТНИКОВ ГИА  С ОВЗ  НА ДОМУ/НА БАЗЕ МЕДИЦИНСКОГО УЧРЕЖДЕНИЯ</vt:lpstr>
      <vt:lpstr>ОСОБЕННОСТИ ОРГАНИЗАЦИИ ППЭ  И АУДИТОРИЙ ДЛЯ УЧАСТНИКОВ ГИА  С ОВЗ  НА ДОМУ/НА БАЗЕ МЕДИЦИНСКОГО УЧРЕЖДЕНИЯ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СОТРУДНИКОВ  ПУНКТОВ ПРОВЕДЕНИЯ ЭКЗАМЕНОВ  ДЛЯ ВЫПУСКНИКОВ IX КЛАССОВ</dc:title>
  <dc:creator>lovygina.ui</dc:creator>
  <cp:lastModifiedBy>Бублик Надежда Ивановна</cp:lastModifiedBy>
  <cp:revision>1137</cp:revision>
  <cp:lastPrinted>2024-01-19T10:50:52Z</cp:lastPrinted>
  <dcterms:created xsi:type="dcterms:W3CDTF">2009-04-24T07:03:57Z</dcterms:created>
  <dcterms:modified xsi:type="dcterms:W3CDTF">2024-03-11T14:36:01Z</dcterms:modified>
</cp:coreProperties>
</file>