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644" r:id="rId1"/>
  </p:sldMasterIdLst>
  <p:notesMasterIdLst>
    <p:notesMasterId r:id="rId42"/>
  </p:notesMasterIdLst>
  <p:handoutMasterIdLst>
    <p:handoutMasterId r:id="rId43"/>
  </p:handoutMasterIdLst>
  <p:sldIdLst>
    <p:sldId id="557" r:id="rId2"/>
    <p:sldId id="878" r:id="rId3"/>
    <p:sldId id="329" r:id="rId4"/>
    <p:sldId id="899" r:id="rId5"/>
    <p:sldId id="898" r:id="rId6"/>
    <p:sldId id="879" r:id="rId7"/>
    <p:sldId id="896" r:id="rId8"/>
    <p:sldId id="903" r:id="rId9"/>
    <p:sldId id="880" r:id="rId10"/>
    <p:sldId id="881" r:id="rId11"/>
    <p:sldId id="882" r:id="rId12"/>
    <p:sldId id="883" r:id="rId13"/>
    <p:sldId id="885" r:id="rId14"/>
    <p:sldId id="332" r:id="rId15"/>
    <p:sldId id="870" r:id="rId16"/>
    <p:sldId id="884" r:id="rId17"/>
    <p:sldId id="886" r:id="rId18"/>
    <p:sldId id="891" r:id="rId19"/>
    <p:sldId id="849" r:id="rId20"/>
    <p:sldId id="330" r:id="rId21"/>
    <p:sldId id="897" r:id="rId22"/>
    <p:sldId id="847" r:id="rId23"/>
    <p:sldId id="846" r:id="rId24"/>
    <p:sldId id="895" r:id="rId25"/>
    <p:sldId id="894" r:id="rId26"/>
    <p:sldId id="890" r:id="rId27"/>
    <p:sldId id="901" r:id="rId28"/>
    <p:sldId id="270" r:id="rId29"/>
    <p:sldId id="281" r:id="rId30"/>
    <p:sldId id="902" r:id="rId31"/>
    <p:sldId id="285" r:id="rId32"/>
    <p:sldId id="888" r:id="rId33"/>
    <p:sldId id="889" r:id="rId34"/>
    <p:sldId id="861" r:id="rId35"/>
    <p:sldId id="892" r:id="rId36"/>
    <p:sldId id="290" r:id="rId37"/>
    <p:sldId id="893" r:id="rId38"/>
    <p:sldId id="845" r:id="rId39"/>
    <p:sldId id="900" r:id="rId40"/>
    <p:sldId id="848" r:id="rId41"/>
  </p:sldIdLst>
  <p:sldSz cx="12192000" cy="6858000"/>
  <p:notesSz cx="6738938" cy="9869488"/>
  <p:embeddedFontLst>
    <p:embeddedFont>
      <p:font typeface="Philosopher" panose="020B0604020202020204" charset="-52"/>
      <p:regular r:id="rId44"/>
      <p:bold r:id="rId45"/>
      <p:italic r:id="rId46"/>
      <p:boldItalic r:id="rId47"/>
    </p:embeddedFont>
    <p:embeddedFont>
      <p:font typeface="Candara" panose="020E0502030303020204" pitchFamily="34" charset="0"/>
      <p:regular r:id="rId48"/>
      <p:bold r:id="rId49"/>
      <p:italic r:id="rId50"/>
      <p:boldItalic r:id="rId51"/>
    </p:embeddedFont>
    <p:embeddedFont>
      <p:font typeface="Century Gothic" panose="020B0502020202020204" pitchFamily="34" charset="0"/>
      <p:regular r:id="rId52"/>
      <p:bold r:id="rId53"/>
      <p:italic r:id="rId54"/>
      <p:boldItalic r:id="rId55"/>
    </p:embeddedFont>
    <p:embeddedFont>
      <p:font typeface="Cambria" panose="02040503050406030204" pitchFamily="18" charset="0"/>
      <p:regular r:id="rId56"/>
      <p:bold r:id="rId57"/>
      <p:italic r:id="rId58"/>
      <p:boldItalic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va" initials="k" lastIdx="0" clrIdx="0">
    <p:extLst>
      <p:ext uri="{19B8F6BF-5375-455C-9EA6-DF929625EA0E}">
        <p15:presenceInfo xmlns:p15="http://schemas.microsoft.com/office/powerpoint/2012/main" userId="ki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2727"/>
    <a:srgbClr val="005E9E"/>
    <a:srgbClr val="282828"/>
    <a:srgbClr val="166824"/>
    <a:srgbClr val="323232"/>
    <a:srgbClr val="606060"/>
    <a:srgbClr val="496DA7"/>
    <a:srgbClr val="700000"/>
    <a:srgbClr val="088DCF"/>
    <a:srgbClr val="356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6433" autoAdjust="0"/>
  </p:normalViewPr>
  <p:slideViewPr>
    <p:cSldViewPr>
      <p:cViewPr varScale="1">
        <p:scale>
          <a:sx n="116" d="100"/>
          <a:sy n="116" d="100"/>
        </p:scale>
        <p:origin x="10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109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font" Target="fonts/font20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C45EAA-D2E8-4940-8307-25A4711C7EA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08698B3-E362-4CF7-86B7-BE52BCC6E8BA}">
      <dgm:prSet phldrT="[Текст]"/>
      <dgm:spPr/>
      <dgm:t>
        <a:bodyPr/>
        <a:lstStyle/>
        <a:p>
          <a:r>
            <a:rPr lang="ru-RU" dirty="0">
              <a:latin typeface="Philosopher" panose="00000500000000000000" pitchFamily="2" charset="-52"/>
            </a:rPr>
            <a:t>Скачивание</a:t>
          </a:r>
          <a:br>
            <a:rPr lang="ru-RU" dirty="0">
              <a:latin typeface="Philosopher" panose="00000500000000000000" pitchFamily="2" charset="-52"/>
            </a:rPr>
          </a:br>
          <a:r>
            <a:rPr lang="ru-RU" dirty="0">
              <a:latin typeface="Philosopher" panose="00000500000000000000" pitchFamily="2" charset="-52"/>
            </a:rPr>
            <a:t>интернет-пакета</a:t>
          </a:r>
        </a:p>
      </dgm:t>
    </dgm:pt>
    <dgm:pt modelId="{34F204A0-246A-4B2A-8BAD-2621C2291C13}" type="parTrans" cxnId="{35B3D4CB-A59C-4E4D-8739-15BBBD53E15F}">
      <dgm:prSet/>
      <dgm:spPr/>
      <dgm:t>
        <a:bodyPr/>
        <a:lstStyle/>
        <a:p>
          <a:endParaRPr lang="ru-RU">
            <a:latin typeface="Philosopher" panose="00000500000000000000" pitchFamily="2" charset="-52"/>
          </a:endParaRPr>
        </a:p>
      </dgm:t>
    </dgm:pt>
    <dgm:pt modelId="{7BDFC235-40CA-4893-8D25-7BC32E4B4542}" type="sibTrans" cxnId="{35B3D4CB-A59C-4E4D-8739-15BBBD53E15F}">
      <dgm:prSet/>
      <dgm:spPr/>
      <dgm:t>
        <a:bodyPr/>
        <a:lstStyle/>
        <a:p>
          <a:endParaRPr lang="ru-RU">
            <a:latin typeface="Philosopher" panose="00000500000000000000" pitchFamily="2" charset="-52"/>
          </a:endParaRPr>
        </a:p>
      </dgm:t>
    </dgm:pt>
    <dgm:pt modelId="{84588C4B-D753-49C0-B4B2-A35F955FE7C0}">
      <dgm:prSet phldrT="[Текст]"/>
      <dgm:spPr/>
      <dgm:t>
        <a:bodyPr/>
        <a:lstStyle/>
        <a:p>
          <a:r>
            <a:rPr lang="ru-RU" dirty="0">
              <a:latin typeface="Philosopher" panose="00000500000000000000" pitchFamily="2" charset="-52"/>
            </a:rPr>
            <a:t>Сохранение на основном и резервном </a:t>
          </a:r>
        </a:p>
        <a:p>
          <a:r>
            <a:rPr lang="ru-RU" dirty="0" err="1">
              <a:latin typeface="Philosopher" panose="00000500000000000000" pitchFamily="2" charset="-52"/>
            </a:rPr>
            <a:t>флеш</a:t>
          </a:r>
          <a:r>
            <a:rPr lang="ru-RU" dirty="0">
              <a:latin typeface="Philosopher" panose="00000500000000000000" pitchFamily="2" charset="-52"/>
            </a:rPr>
            <a:t>-накопителе и на станции, имеющей доступ к ЛК</a:t>
          </a:r>
        </a:p>
      </dgm:t>
    </dgm:pt>
    <dgm:pt modelId="{1AE5DE44-9340-4585-8A35-62B88C03FE5D}" type="parTrans" cxnId="{F2D1D755-8568-4ABC-BD4B-AEB211DB95D8}">
      <dgm:prSet/>
      <dgm:spPr/>
      <dgm:t>
        <a:bodyPr/>
        <a:lstStyle/>
        <a:p>
          <a:endParaRPr lang="ru-RU">
            <a:latin typeface="Philosopher" panose="00000500000000000000" pitchFamily="2" charset="-52"/>
          </a:endParaRPr>
        </a:p>
      </dgm:t>
    </dgm:pt>
    <dgm:pt modelId="{FC34379A-D01C-4B62-BBE5-5B082FDDCA0C}" type="sibTrans" cxnId="{F2D1D755-8568-4ABC-BD4B-AEB211DB95D8}">
      <dgm:prSet/>
      <dgm:spPr/>
      <dgm:t>
        <a:bodyPr/>
        <a:lstStyle/>
        <a:p>
          <a:endParaRPr lang="ru-RU">
            <a:latin typeface="Philosopher" panose="00000500000000000000" pitchFamily="2" charset="-52"/>
          </a:endParaRPr>
        </a:p>
      </dgm:t>
    </dgm:pt>
    <dgm:pt modelId="{915A6A23-0B63-48F9-AC1F-3D52D2FABB08}">
      <dgm:prSet phldrT="[Текст]"/>
      <dgm:spPr/>
      <dgm:t>
        <a:bodyPr/>
        <a:lstStyle/>
        <a:p>
          <a:r>
            <a:rPr lang="ru-RU" dirty="0">
              <a:latin typeface="Philosopher" panose="00000500000000000000" pitchFamily="2" charset="-52"/>
            </a:rPr>
            <a:t>Хранение в сейфе</a:t>
          </a:r>
        </a:p>
      </dgm:t>
    </dgm:pt>
    <dgm:pt modelId="{DCA883EF-BDA7-4453-8DFC-1FB781267F54}" type="parTrans" cxnId="{C274B4CE-601F-4B85-B822-8D433B49BAB0}">
      <dgm:prSet/>
      <dgm:spPr/>
      <dgm:t>
        <a:bodyPr/>
        <a:lstStyle/>
        <a:p>
          <a:endParaRPr lang="ru-RU">
            <a:latin typeface="Philosopher" panose="00000500000000000000" pitchFamily="2" charset="-52"/>
          </a:endParaRPr>
        </a:p>
      </dgm:t>
    </dgm:pt>
    <dgm:pt modelId="{FF0B2EAD-32AA-4764-BCEA-74341C2C6BFD}" type="sibTrans" cxnId="{C274B4CE-601F-4B85-B822-8D433B49BAB0}">
      <dgm:prSet/>
      <dgm:spPr/>
      <dgm:t>
        <a:bodyPr/>
        <a:lstStyle/>
        <a:p>
          <a:endParaRPr lang="ru-RU">
            <a:latin typeface="Philosopher" panose="00000500000000000000" pitchFamily="2" charset="-52"/>
          </a:endParaRPr>
        </a:p>
      </dgm:t>
    </dgm:pt>
    <dgm:pt modelId="{E726FE9D-CBD7-4252-9AEF-2F078E6087CF}" type="pres">
      <dgm:prSet presAssocID="{A9C45EAA-D2E8-4940-8307-25A4711C7EAF}" presName="Name0" presStyleCnt="0">
        <dgm:presLayoutVars>
          <dgm:dir/>
          <dgm:resizeHandles val="exact"/>
        </dgm:presLayoutVars>
      </dgm:prSet>
      <dgm:spPr/>
    </dgm:pt>
    <dgm:pt modelId="{5AB01737-31F7-42A1-8B37-118AABFD0F7B}" type="pres">
      <dgm:prSet presAssocID="{B08698B3-E362-4CF7-86B7-BE52BCC6E8BA}" presName="node" presStyleLbl="node1" presStyleIdx="0" presStyleCnt="3" custScaleX="90283" custScaleY="129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33AC6-78C9-42E6-A0A5-A5011E3FC0E9}" type="pres">
      <dgm:prSet presAssocID="{7BDFC235-40CA-4893-8D25-7BC32E4B454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5841A71-A4A9-4504-937B-FBC2B2D5D258}" type="pres">
      <dgm:prSet presAssocID="{7BDFC235-40CA-4893-8D25-7BC32E4B4542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8BF35FF-6E26-43E2-AF92-4103593BEC19}" type="pres">
      <dgm:prSet presAssocID="{84588C4B-D753-49C0-B4B2-A35F955FE7C0}" presName="node" presStyleLbl="node1" presStyleIdx="1" presStyleCnt="3" custScaleY="129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E30F8-79C2-4266-9E59-7F69422BFB7A}" type="pres">
      <dgm:prSet presAssocID="{FC34379A-D01C-4B62-BBE5-5B082FDDCA0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BF272517-88D2-4E3F-ADD0-3FE17BDA8F5A}" type="pres">
      <dgm:prSet presAssocID="{FC34379A-D01C-4B62-BBE5-5B082FDDCA0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500C214-96D7-477C-932E-05CFA82C390F}" type="pres">
      <dgm:prSet presAssocID="{915A6A23-0B63-48F9-AC1F-3D52D2FABB08}" presName="node" presStyleLbl="node1" presStyleIdx="2" presStyleCnt="3" custScaleX="50643" custScaleY="129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84EBAD-0378-41E6-B81D-AA18D4DF0F54}" type="presOf" srcId="{84588C4B-D753-49C0-B4B2-A35F955FE7C0}" destId="{C8BF35FF-6E26-43E2-AF92-4103593BEC19}" srcOrd="0" destOrd="0" presId="urn:microsoft.com/office/officeart/2005/8/layout/process1"/>
    <dgm:cxn modelId="{5D0D74E1-1990-424F-9939-D34B3515F246}" type="presOf" srcId="{A9C45EAA-D2E8-4940-8307-25A4711C7EAF}" destId="{E726FE9D-CBD7-4252-9AEF-2F078E6087CF}" srcOrd="0" destOrd="0" presId="urn:microsoft.com/office/officeart/2005/8/layout/process1"/>
    <dgm:cxn modelId="{35B3D4CB-A59C-4E4D-8739-15BBBD53E15F}" srcId="{A9C45EAA-D2E8-4940-8307-25A4711C7EAF}" destId="{B08698B3-E362-4CF7-86B7-BE52BCC6E8BA}" srcOrd="0" destOrd="0" parTransId="{34F204A0-246A-4B2A-8BAD-2621C2291C13}" sibTransId="{7BDFC235-40CA-4893-8D25-7BC32E4B4542}"/>
    <dgm:cxn modelId="{F0C41117-AD2C-4C93-888F-1C3836DE6C55}" type="presOf" srcId="{7BDFC235-40CA-4893-8D25-7BC32E4B4542}" destId="{53833AC6-78C9-42E6-A0A5-A5011E3FC0E9}" srcOrd="0" destOrd="0" presId="urn:microsoft.com/office/officeart/2005/8/layout/process1"/>
    <dgm:cxn modelId="{CFE71885-1FC9-4504-822A-2F87E0DF3213}" type="presOf" srcId="{FC34379A-D01C-4B62-BBE5-5B082FDDCA0C}" destId="{6E6E30F8-79C2-4266-9E59-7F69422BFB7A}" srcOrd="0" destOrd="0" presId="urn:microsoft.com/office/officeart/2005/8/layout/process1"/>
    <dgm:cxn modelId="{19DD487A-C605-4BC9-B89C-38F0A3AC7057}" type="presOf" srcId="{FC34379A-D01C-4B62-BBE5-5B082FDDCA0C}" destId="{BF272517-88D2-4E3F-ADD0-3FE17BDA8F5A}" srcOrd="1" destOrd="0" presId="urn:microsoft.com/office/officeart/2005/8/layout/process1"/>
    <dgm:cxn modelId="{C274B4CE-601F-4B85-B822-8D433B49BAB0}" srcId="{A9C45EAA-D2E8-4940-8307-25A4711C7EAF}" destId="{915A6A23-0B63-48F9-AC1F-3D52D2FABB08}" srcOrd="2" destOrd="0" parTransId="{DCA883EF-BDA7-4453-8DFC-1FB781267F54}" sibTransId="{FF0B2EAD-32AA-4764-BCEA-74341C2C6BFD}"/>
    <dgm:cxn modelId="{8427F7C5-FA0F-4EC4-B4D5-A39C71BA2E58}" type="presOf" srcId="{915A6A23-0B63-48F9-AC1F-3D52D2FABB08}" destId="{A500C214-96D7-477C-932E-05CFA82C390F}" srcOrd="0" destOrd="0" presId="urn:microsoft.com/office/officeart/2005/8/layout/process1"/>
    <dgm:cxn modelId="{50F615B6-FA62-4E63-9E6A-99E225A409F0}" type="presOf" srcId="{B08698B3-E362-4CF7-86B7-BE52BCC6E8BA}" destId="{5AB01737-31F7-42A1-8B37-118AABFD0F7B}" srcOrd="0" destOrd="0" presId="urn:microsoft.com/office/officeart/2005/8/layout/process1"/>
    <dgm:cxn modelId="{F2D1D755-8568-4ABC-BD4B-AEB211DB95D8}" srcId="{A9C45EAA-D2E8-4940-8307-25A4711C7EAF}" destId="{84588C4B-D753-49C0-B4B2-A35F955FE7C0}" srcOrd="1" destOrd="0" parTransId="{1AE5DE44-9340-4585-8A35-62B88C03FE5D}" sibTransId="{FC34379A-D01C-4B62-BBE5-5B082FDDCA0C}"/>
    <dgm:cxn modelId="{43DBC9FA-F35B-4543-ABFB-18DB28570B7C}" type="presOf" srcId="{7BDFC235-40CA-4893-8D25-7BC32E4B4542}" destId="{75841A71-A4A9-4504-937B-FBC2B2D5D258}" srcOrd="1" destOrd="0" presId="urn:microsoft.com/office/officeart/2005/8/layout/process1"/>
    <dgm:cxn modelId="{BF7CFA58-A8F2-4CCF-8AD1-F04D83F916A0}" type="presParOf" srcId="{E726FE9D-CBD7-4252-9AEF-2F078E6087CF}" destId="{5AB01737-31F7-42A1-8B37-118AABFD0F7B}" srcOrd="0" destOrd="0" presId="urn:microsoft.com/office/officeart/2005/8/layout/process1"/>
    <dgm:cxn modelId="{8C3E9699-0BAD-46E0-8CD2-8C3A18AE8EE3}" type="presParOf" srcId="{E726FE9D-CBD7-4252-9AEF-2F078E6087CF}" destId="{53833AC6-78C9-42E6-A0A5-A5011E3FC0E9}" srcOrd="1" destOrd="0" presId="urn:microsoft.com/office/officeart/2005/8/layout/process1"/>
    <dgm:cxn modelId="{58B2A2C1-C462-4290-A819-793C3351484B}" type="presParOf" srcId="{53833AC6-78C9-42E6-A0A5-A5011E3FC0E9}" destId="{75841A71-A4A9-4504-937B-FBC2B2D5D258}" srcOrd="0" destOrd="0" presId="urn:microsoft.com/office/officeart/2005/8/layout/process1"/>
    <dgm:cxn modelId="{6D893F2E-86AB-4951-AA38-30C4E78CA45D}" type="presParOf" srcId="{E726FE9D-CBD7-4252-9AEF-2F078E6087CF}" destId="{C8BF35FF-6E26-43E2-AF92-4103593BEC19}" srcOrd="2" destOrd="0" presId="urn:microsoft.com/office/officeart/2005/8/layout/process1"/>
    <dgm:cxn modelId="{161857FB-D240-49C1-81C8-6782195A7241}" type="presParOf" srcId="{E726FE9D-CBD7-4252-9AEF-2F078E6087CF}" destId="{6E6E30F8-79C2-4266-9E59-7F69422BFB7A}" srcOrd="3" destOrd="0" presId="urn:microsoft.com/office/officeart/2005/8/layout/process1"/>
    <dgm:cxn modelId="{E62F6FF8-92BE-4FF8-882A-CEAF83583151}" type="presParOf" srcId="{6E6E30F8-79C2-4266-9E59-7F69422BFB7A}" destId="{BF272517-88D2-4E3F-ADD0-3FE17BDA8F5A}" srcOrd="0" destOrd="0" presId="urn:microsoft.com/office/officeart/2005/8/layout/process1"/>
    <dgm:cxn modelId="{D73ED428-9C15-41DB-9292-8145DB94EB51}" type="presParOf" srcId="{E726FE9D-CBD7-4252-9AEF-2F078E6087CF}" destId="{A500C214-96D7-477C-932E-05CFA82C390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01737-31F7-42A1-8B37-118AABFD0F7B}">
      <dsp:nvSpPr>
        <dsp:cNvPr id="0" name=""/>
        <dsp:cNvSpPr/>
      </dsp:nvSpPr>
      <dsp:spPr>
        <a:xfrm>
          <a:off x="1055" y="447595"/>
          <a:ext cx="2470798" cy="2129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latin typeface="Philosopher" panose="00000500000000000000" pitchFamily="2" charset="-52"/>
            </a:rPr>
            <a:t>Скачивание</a:t>
          </a:r>
          <a:br>
            <a:rPr lang="ru-RU" sz="1900" kern="1200" dirty="0">
              <a:latin typeface="Philosopher" panose="00000500000000000000" pitchFamily="2" charset="-52"/>
            </a:rPr>
          </a:br>
          <a:r>
            <a:rPr lang="ru-RU" sz="1900" kern="1200" dirty="0">
              <a:latin typeface="Philosopher" panose="00000500000000000000" pitchFamily="2" charset="-52"/>
            </a:rPr>
            <a:t>интернет-пакета</a:t>
          </a:r>
        </a:p>
      </dsp:txBody>
      <dsp:txXfrm>
        <a:off x="63416" y="509956"/>
        <a:ext cx="2346076" cy="2004423"/>
      </dsp:txXfrm>
    </dsp:sp>
    <dsp:sp modelId="{53833AC6-78C9-42E6-A0A5-A5011E3FC0E9}">
      <dsp:nvSpPr>
        <dsp:cNvPr id="0" name=""/>
        <dsp:cNvSpPr/>
      </dsp:nvSpPr>
      <dsp:spPr>
        <a:xfrm>
          <a:off x="2745526" y="1172813"/>
          <a:ext cx="580185" cy="678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latin typeface="Philosopher" panose="00000500000000000000" pitchFamily="2" charset="-52"/>
          </a:endParaRPr>
        </a:p>
      </dsp:txBody>
      <dsp:txXfrm>
        <a:off x="2745526" y="1308555"/>
        <a:ext cx="406130" cy="407224"/>
      </dsp:txXfrm>
    </dsp:sp>
    <dsp:sp modelId="{C8BF35FF-6E26-43E2-AF92-4103593BEC19}">
      <dsp:nvSpPr>
        <dsp:cNvPr id="0" name=""/>
        <dsp:cNvSpPr/>
      </dsp:nvSpPr>
      <dsp:spPr>
        <a:xfrm>
          <a:off x="3566544" y="447595"/>
          <a:ext cx="2736725" cy="2129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latin typeface="Philosopher" panose="00000500000000000000" pitchFamily="2" charset="-52"/>
            </a:rPr>
            <a:t>Сохранение на основном и резервном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>
              <a:latin typeface="Philosopher" panose="00000500000000000000" pitchFamily="2" charset="-52"/>
            </a:rPr>
            <a:t>флеш</a:t>
          </a:r>
          <a:r>
            <a:rPr lang="ru-RU" sz="1900" kern="1200" dirty="0">
              <a:latin typeface="Philosopher" panose="00000500000000000000" pitchFamily="2" charset="-52"/>
            </a:rPr>
            <a:t>-накопителе и на станции, имеющей доступ к ЛК</a:t>
          </a:r>
        </a:p>
      </dsp:txBody>
      <dsp:txXfrm>
        <a:off x="3628905" y="509956"/>
        <a:ext cx="2612003" cy="2004423"/>
      </dsp:txXfrm>
    </dsp:sp>
    <dsp:sp modelId="{6E6E30F8-79C2-4266-9E59-7F69422BFB7A}">
      <dsp:nvSpPr>
        <dsp:cNvPr id="0" name=""/>
        <dsp:cNvSpPr/>
      </dsp:nvSpPr>
      <dsp:spPr>
        <a:xfrm>
          <a:off x="6576942" y="1172813"/>
          <a:ext cx="580185" cy="678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latin typeface="Philosopher" panose="00000500000000000000" pitchFamily="2" charset="-52"/>
          </a:endParaRPr>
        </a:p>
      </dsp:txBody>
      <dsp:txXfrm>
        <a:off x="6576942" y="1308555"/>
        <a:ext cx="406130" cy="407224"/>
      </dsp:txXfrm>
    </dsp:sp>
    <dsp:sp modelId="{A500C214-96D7-477C-932E-05CFA82C390F}">
      <dsp:nvSpPr>
        <dsp:cNvPr id="0" name=""/>
        <dsp:cNvSpPr/>
      </dsp:nvSpPr>
      <dsp:spPr>
        <a:xfrm>
          <a:off x="7397960" y="447595"/>
          <a:ext cx="1385960" cy="2129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latin typeface="Philosopher" panose="00000500000000000000" pitchFamily="2" charset="-52"/>
            </a:rPr>
            <a:t>Хранение в сейфе</a:t>
          </a:r>
        </a:p>
      </dsp:txBody>
      <dsp:txXfrm>
        <a:off x="7438553" y="488188"/>
        <a:ext cx="1304774" cy="2047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7172" y="0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585BA9F-68DE-4DFA-B94D-DC197090B3D1}" type="datetimeFigureOut">
              <a:rPr lang="ru-RU"/>
              <a:pPr>
                <a:defRPr/>
              </a:pPr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7172" y="9374301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76EF4D2-3094-48E7-929B-ADF6C7DFC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34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7172" y="0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963B96-27B3-4774-ABDD-6D5A73BAA805}" type="datetimeFigureOut">
              <a:rPr lang="ru-RU"/>
              <a:pPr>
                <a:defRPr/>
              </a:pPr>
              <a:t>14.02.2024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894" y="4688007"/>
            <a:ext cx="539115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7172" y="9374301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05AC9E-3451-4415-A084-28BE318C9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491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6175-2933-4EA2-86C0-9DA4A2C4BD37}" type="datetime1">
              <a:rPr lang="ru-RU" smtClean="0"/>
              <a:pPr>
                <a:defRPr/>
              </a:pPr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16C01-97FF-48E3-A687-5400229C6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C1D12-6CD2-47E8-A2D3-6AD660689D92}" type="datetime1">
              <a:rPr lang="ru-RU" smtClean="0"/>
              <a:pPr>
                <a:defRPr/>
              </a:pPr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CB673-D7CA-4E0B-B305-CB217F432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BBAE-4C2A-42CD-9FDA-2D266FE73406}" type="datetime1">
              <a:rPr lang="ru-RU" smtClean="0"/>
              <a:pPr>
                <a:defRPr/>
              </a:pPr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A20F0-0CFC-42C1-8DA3-24EC36FE2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13E80-5219-4391-8991-0176D7E6CDD5}" type="datetime1">
              <a:rPr lang="ru-RU" smtClean="0"/>
              <a:pPr>
                <a:defRPr/>
              </a:pPr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8FB4B-5FD3-40BB-8874-80F076A16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8E55-3CFC-4E48-BBFE-4B5DD182E6FE}" type="datetime1">
              <a:rPr lang="ru-RU" smtClean="0"/>
              <a:pPr>
                <a:defRPr/>
              </a:pPr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88668-3972-4A9F-A7AB-FE46831E9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3B556-5971-4071-B576-EA57510B68B8}" type="datetime1">
              <a:rPr lang="ru-RU" smtClean="0"/>
              <a:pPr>
                <a:defRPr/>
              </a:pPr>
              <a:t>14.02.2024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78024-DCA9-4C2D-A734-3E0A6E83C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31489-F9F6-45A3-8E18-6895A1902A35}" type="datetime1">
              <a:rPr lang="ru-RU" smtClean="0"/>
              <a:pPr>
                <a:defRPr/>
              </a:pPr>
              <a:t>14.02.2024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0735-7DEA-43F4-BF53-E385B03E5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46E1C-2511-470A-AC27-5A134673F8C0}" type="datetime1">
              <a:rPr lang="ru-RU" smtClean="0"/>
              <a:pPr>
                <a:defRPr/>
              </a:pPr>
              <a:t>14.02.2024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1EB39-ED32-4BFA-90E3-C7784769D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6753E-9B83-4A2D-80D7-6907521121A9}" type="datetime1">
              <a:rPr lang="ru-RU" smtClean="0"/>
              <a:pPr>
                <a:defRPr/>
              </a:pPr>
              <a:t>14.02.2024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0F5E-53D3-4EAC-80AC-43FC2BCE4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F467E-4D6B-441B-8779-1F2D5D4C441B}" type="datetime1">
              <a:rPr lang="ru-RU" smtClean="0"/>
              <a:pPr>
                <a:defRPr/>
              </a:pPr>
              <a:t>14.02.2024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66AC-0F80-43C0-A231-D3029899B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CBA2-D7BF-4528-9712-7B7EAABD3AAA}" type="datetime1">
              <a:rPr lang="ru-RU" smtClean="0"/>
              <a:pPr>
                <a:defRPr/>
              </a:pPr>
              <a:t>14.02.2024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2CD1-ABD1-496D-B192-BBA9364C1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DC0F96A-6A91-4E8A-A543-786CDA72CAD8}" type="datetime1">
              <a:rPr lang="ru-RU" smtClean="0"/>
              <a:pPr>
                <a:defRPr/>
              </a:pPr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31FAD40-1A3E-4484-8C8B-1B64D15C7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55" r:id="rId2"/>
    <p:sldLayoutId id="2147484654" r:id="rId3"/>
    <p:sldLayoutId id="2147484653" r:id="rId4"/>
    <p:sldLayoutId id="2147484652" r:id="rId5"/>
    <p:sldLayoutId id="2147484651" r:id="rId6"/>
    <p:sldLayoutId id="2147484650" r:id="rId7"/>
    <p:sldLayoutId id="2147484649" r:id="rId8"/>
    <p:sldLayoutId id="2147484648" r:id="rId9"/>
    <p:sldLayoutId id="2147484647" r:id="rId10"/>
    <p:sldLayoutId id="214748464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048544" y="2564904"/>
            <a:ext cx="100949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A42727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Philosopher" panose="00000500000000000000" pitchFamily="2" charset="-52"/>
              </a:rPr>
              <a:t>ПОДГОТОВКА ППЭ К ПРОВЕДЕНИЮ</a:t>
            </a:r>
          </a:p>
          <a:p>
            <a:pPr algn="ctr"/>
            <a:r>
              <a:rPr lang="ru-RU" sz="2800" b="1" dirty="0">
                <a:solidFill>
                  <a:srgbClr val="A42727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Philosopher" panose="00000500000000000000" pitchFamily="2" charset="-52"/>
              </a:rPr>
              <a:t>ЕДИНОГО ГОСУДАРСТВЕННОГО ЭКЗАМЕНА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="" xmlns:a16="http://schemas.microsoft.com/office/drawing/2014/main" id="{6A2DC0F1-F38A-4B7D-BEC5-67122BBC9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3717032"/>
            <a:ext cx="86423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A42727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Philosopher" panose="00000500000000000000" pitchFamily="2" charset="-52"/>
              </a:rPr>
              <a:t>с использованием технологии печати</a:t>
            </a:r>
            <a:br>
              <a:rPr lang="ru-RU" sz="2000" b="1" dirty="0">
                <a:solidFill>
                  <a:srgbClr val="A42727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Philosopher" panose="00000500000000000000" pitchFamily="2" charset="-52"/>
              </a:rPr>
            </a:br>
            <a:r>
              <a:rPr lang="ru-RU" sz="2000" b="1" dirty="0">
                <a:solidFill>
                  <a:srgbClr val="A42727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Philosopher" panose="00000500000000000000" pitchFamily="2" charset="-52"/>
              </a:rPr>
              <a:t>полного комплекта ЭМ в ППЭ</a:t>
            </a:r>
            <a:br>
              <a:rPr lang="ru-RU" sz="2000" b="1" dirty="0">
                <a:solidFill>
                  <a:srgbClr val="A42727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Philosopher" panose="00000500000000000000" pitchFamily="2" charset="-52"/>
              </a:rPr>
            </a:br>
            <a:r>
              <a:rPr lang="ru-RU" sz="2000" b="1" dirty="0">
                <a:solidFill>
                  <a:srgbClr val="A42727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Philosopher" panose="00000500000000000000" pitchFamily="2" charset="-52"/>
              </a:rPr>
              <a:t>и сканирования бланков ответов в аудиториях ППЭ</a:t>
            </a:r>
            <a:br>
              <a:rPr lang="ru-RU" sz="2000" b="1" dirty="0">
                <a:solidFill>
                  <a:srgbClr val="A42727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Philosopher" panose="00000500000000000000" pitchFamily="2" charset="-52"/>
              </a:rPr>
            </a:br>
            <a:r>
              <a:rPr lang="ru-RU" sz="2000" b="1" dirty="0">
                <a:solidFill>
                  <a:srgbClr val="A42727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Philosopher" panose="00000500000000000000" pitchFamily="2" charset="-52"/>
              </a:rPr>
              <a:t>для руководящих работников</a:t>
            </a:r>
            <a:br>
              <a:rPr lang="ru-RU" sz="2000" b="1" dirty="0">
                <a:solidFill>
                  <a:srgbClr val="A42727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Philosopher" panose="00000500000000000000" pitchFamily="2" charset="-52"/>
              </a:rPr>
            </a:br>
            <a:r>
              <a:rPr lang="ru-RU" sz="2000" b="1" dirty="0">
                <a:solidFill>
                  <a:srgbClr val="A42727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Philosopher" panose="00000500000000000000" pitchFamily="2" charset="-52"/>
              </a:rPr>
              <a:t>пунктов проведения экзаменов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 bwMode="auto">
          <a:xfrm>
            <a:off x="263352" y="1556792"/>
            <a:ext cx="11665296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42900" indent="-342900" algn="just">
              <a:buBlip>
                <a:blip r:embed="rId2"/>
              </a:buBlip>
              <a:defRPr sz="220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defRPr>
            </a:lvl1pPr>
            <a:lvl3pPr marL="800100" lvl="2" indent="-342900" algn="just">
              <a:buBlip>
                <a:blip r:embed="rId2"/>
              </a:buBlip>
              <a:defRPr sz="200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defRPr>
            </a:lvl3pPr>
          </a:lstStyle>
          <a:p>
            <a:pPr marL="0" indent="0">
              <a:buNone/>
            </a:pPr>
            <a:r>
              <a:rPr lang="ru-RU" sz="1900" b="1" dirty="0">
                <a:solidFill>
                  <a:srgbClr val="282828"/>
                </a:solidFill>
              </a:rPr>
              <a:t>В штабе ППЭ необходимо предусмотреть:</a:t>
            </a:r>
          </a:p>
          <a:p>
            <a:pPr marL="0" indent="0">
              <a:buNone/>
            </a:pPr>
            <a:endParaRPr lang="ru-RU" sz="1900" dirty="0">
              <a:solidFill>
                <a:srgbClr val="282828"/>
              </a:solidFill>
            </a:endParaRPr>
          </a:p>
          <a:p>
            <a:r>
              <a:rPr lang="ru-RU" sz="1900" dirty="0">
                <a:solidFill>
                  <a:srgbClr val="282828"/>
                </a:solidFill>
              </a:rPr>
              <a:t>Место для руководителя ППЭ.</a:t>
            </a:r>
          </a:p>
          <a:p>
            <a:endParaRPr lang="ru-RU" sz="1900" dirty="0">
              <a:solidFill>
                <a:srgbClr val="282828"/>
              </a:solidFill>
            </a:endParaRPr>
          </a:p>
          <a:p>
            <a:r>
              <a:rPr lang="ru-RU" sz="1900" dirty="0">
                <a:solidFill>
                  <a:srgbClr val="282828"/>
                </a:solidFill>
              </a:rPr>
              <a:t>Места для членов ГЭК.</a:t>
            </a:r>
            <a:endParaRPr lang="ru-RU" sz="1900" dirty="0"/>
          </a:p>
          <a:p>
            <a:endParaRPr lang="ru-RU" sz="1900" dirty="0"/>
          </a:p>
          <a:p>
            <a:r>
              <a:rPr lang="ru-RU" sz="1900" dirty="0">
                <a:solidFill>
                  <a:srgbClr val="282828"/>
                </a:solidFill>
              </a:rPr>
              <a:t>Место для руководителя ОО, в помещениях которой организован ППЭ, или уполномоченного им лица.</a:t>
            </a:r>
          </a:p>
          <a:p>
            <a:endParaRPr lang="ru-RU" sz="1900" dirty="0">
              <a:solidFill>
                <a:srgbClr val="282828"/>
              </a:solidFill>
            </a:endParaRPr>
          </a:p>
          <a:p>
            <a:r>
              <a:rPr lang="ru-RU" sz="1900" dirty="0">
                <a:solidFill>
                  <a:srgbClr val="282828"/>
                </a:solidFill>
              </a:rPr>
              <a:t>Место для АРМ видеонаблюдения (видеосервера ППЭ).</a:t>
            </a:r>
          </a:p>
          <a:p>
            <a:endParaRPr lang="ru-RU" sz="1900" dirty="0">
              <a:solidFill>
                <a:srgbClr val="282828"/>
              </a:solidFill>
            </a:endParaRPr>
          </a:p>
          <a:p>
            <a:r>
              <a:rPr lang="ru-RU" sz="1900" dirty="0">
                <a:solidFill>
                  <a:srgbClr val="282828"/>
                </a:solidFill>
              </a:rPr>
              <a:t>Места для хранения личных вещей:</a:t>
            </a:r>
          </a:p>
          <a:p>
            <a:pPr marL="685800" lvl="2"/>
            <a:r>
              <a:rPr lang="ru-RU" sz="1800" i="1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членов ГЭК, руководителя ППЭ, технических специалистов;</a:t>
            </a:r>
          </a:p>
          <a:p>
            <a:pPr marL="685800" lvl="2"/>
            <a:r>
              <a:rPr lang="ru-RU" sz="1800" i="1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руководителя ОО, в помещениях которой организован ППЭ, или уполномоченного им лица;</a:t>
            </a:r>
          </a:p>
          <a:p>
            <a:pPr marL="685800" lvl="2"/>
            <a:r>
              <a:rPr lang="ru-RU" sz="1800" i="1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общественных наблюдателей;</a:t>
            </a:r>
          </a:p>
          <a:p>
            <a:pPr marL="685800" lvl="2"/>
            <a:r>
              <a:rPr lang="ru-RU" sz="1800" i="1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должностных лиц Рособрнадзора, а также иных лиц, определенных Рособрнадзором;</a:t>
            </a:r>
          </a:p>
          <a:p>
            <a:pPr marL="685800" lvl="2"/>
            <a:r>
              <a:rPr lang="ru-RU" sz="1800" i="1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должностных лиц органа исполнительной власти субъекта Российской Федерации, осуществляющего переданные полномочия Российской Федерации в сфере образования.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4694677-E101-4F71-A677-A6A80B3336BD}"/>
              </a:ext>
            </a:extLst>
          </p:cNvPr>
          <p:cNvSpPr txBox="1"/>
          <p:nvPr/>
        </p:nvSpPr>
        <p:spPr>
          <a:xfrm>
            <a:off x="1271464" y="908778"/>
            <a:ext cx="37497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Подготовка штаба ППЭ</a:t>
            </a:r>
          </a:p>
        </p:txBody>
      </p:sp>
    </p:spTree>
    <p:extLst>
      <p:ext uri="{BB962C8B-B14F-4D97-AF65-F5344CB8AC3E}">
        <p14:creationId xmlns:p14="http://schemas.microsoft.com/office/powerpoint/2010/main" val="3059349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BD5BB7C-3DDB-4DA8-9A47-F1E7CD5F75E7}"/>
              </a:ext>
            </a:extLst>
          </p:cNvPr>
          <p:cNvSpPr txBox="1"/>
          <p:nvPr/>
        </p:nvSpPr>
        <p:spPr>
          <a:xfrm>
            <a:off x="1271464" y="908778"/>
            <a:ext cx="4455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Подготовка аудиторий ППЭ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="" xmlns:a16="http://schemas.microsoft.com/office/drawing/2014/main" id="{5BA0D68A-E40E-450E-A182-AF26DCEBB4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7361" y="1480400"/>
            <a:ext cx="7917278" cy="49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D9D726CC-FBFA-4735-9E7F-C2EAA2270678}"/>
              </a:ext>
            </a:extLst>
          </p:cNvPr>
          <p:cNvSpPr txBox="1">
            <a:spLocks/>
          </p:cNvSpPr>
          <p:nvPr/>
        </p:nvSpPr>
        <p:spPr bwMode="auto">
          <a:xfrm rot="10800000" flipV="1">
            <a:off x="4727846" y="6075820"/>
            <a:ext cx="5122913" cy="30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cap="all" dirty="0">
                <a:solidFill>
                  <a:srgbClr val="C00000"/>
                </a:solidFill>
                <a:latin typeface="Philosopher" panose="00000500000000000000" pitchFamily="2" charset="-52"/>
              </a:rPr>
              <a:t>Максимум 25 участников</a:t>
            </a:r>
          </a:p>
        </p:txBody>
      </p:sp>
      <p:sp>
        <p:nvSpPr>
          <p:cNvPr id="2" name="Выноска: стрелка влево 1">
            <a:extLst>
              <a:ext uri="{FF2B5EF4-FFF2-40B4-BE49-F238E27FC236}">
                <a16:creationId xmlns="" xmlns:a16="http://schemas.microsoft.com/office/drawing/2014/main" id="{E0FA47CF-DD18-4AC9-844B-74AE103B7C2E}"/>
              </a:ext>
            </a:extLst>
          </p:cNvPr>
          <p:cNvSpPr/>
          <p:nvPr/>
        </p:nvSpPr>
        <p:spPr>
          <a:xfrm>
            <a:off x="8328248" y="3789040"/>
            <a:ext cx="2041885" cy="600164"/>
          </a:xfrm>
          <a:prstGeom prst="leftArrowCallout">
            <a:avLst>
              <a:gd name="adj1" fmla="val 19103"/>
              <a:gd name="adj2" fmla="val 17137"/>
              <a:gd name="adj3" fmla="val 72900"/>
              <a:gd name="adj4" fmla="val 72794"/>
            </a:avLst>
          </a:prstGeom>
          <a:solidFill>
            <a:schemeClr val="bg1"/>
          </a:solidFill>
          <a:ln>
            <a:solidFill>
              <a:srgbClr val="005E9E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  <a:cs typeface="Arial" charset="0"/>
              </a:rPr>
              <a:t>Место для общественного наблюдателя</a:t>
            </a:r>
          </a:p>
        </p:txBody>
      </p:sp>
    </p:spTree>
    <p:extLst>
      <p:ext uri="{BB962C8B-B14F-4D97-AF65-F5344CB8AC3E}">
        <p14:creationId xmlns:p14="http://schemas.microsoft.com/office/powerpoint/2010/main" val="2182907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BD5BB7C-3DDB-4DA8-9A47-F1E7CD5F75E7}"/>
              </a:ext>
            </a:extLst>
          </p:cNvPr>
          <p:cNvSpPr txBox="1"/>
          <p:nvPr/>
        </p:nvSpPr>
        <p:spPr>
          <a:xfrm>
            <a:off x="1271464" y="908778"/>
            <a:ext cx="4455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Подготовка аудиторий ППЭ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470CEF3-95A3-4060-8D0E-33AE9D440CAF}"/>
              </a:ext>
            </a:extLst>
          </p:cNvPr>
          <p:cNvSpPr/>
          <p:nvPr/>
        </p:nvSpPr>
        <p:spPr>
          <a:xfrm>
            <a:off x="1693862" y="1709861"/>
            <a:ext cx="4149725" cy="17443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Philosopher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8" name="Объект 4">
            <a:extLst>
              <a:ext uri="{FF2B5EF4-FFF2-40B4-BE49-F238E27FC236}">
                <a16:creationId xmlns="" xmlns:a16="http://schemas.microsoft.com/office/drawing/2014/main" id="{AD973177-E690-4D7F-A43B-F0B53C783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7" y="1754187"/>
            <a:ext cx="1912938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5">
            <a:extLst>
              <a:ext uri="{FF2B5EF4-FFF2-40B4-BE49-F238E27FC236}">
                <a16:creationId xmlns="" xmlns:a16="http://schemas.microsoft.com/office/drawing/2014/main" id="{8DB00013-F527-453C-91BB-D699FC823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1754187"/>
            <a:ext cx="1582737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5DD72E1-080C-4407-81D4-6DDD8DD84A07}"/>
              </a:ext>
            </a:extLst>
          </p:cNvPr>
          <p:cNvSpPr/>
          <p:nvPr/>
        </p:nvSpPr>
        <p:spPr>
          <a:xfrm>
            <a:off x="1763712" y="2982912"/>
            <a:ext cx="41497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hilosopher" panose="00000500000000000000" pitchFamily="2" charset="-52"/>
                <a:cs typeface="Arial" panose="020B0604020202020204" pitchFamily="34" charset="0"/>
              </a:rPr>
              <a:t>Убрать(закрыть) стенды, плакаты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="" xmlns:a16="http://schemas.microsoft.com/office/drawing/2014/main" id="{50378D16-3636-4A2D-A9EF-0E843F1F0D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962150"/>
            <a:ext cx="12350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8">
            <a:extLst>
              <a:ext uri="{FF2B5EF4-FFF2-40B4-BE49-F238E27FC236}">
                <a16:creationId xmlns="" xmlns:a16="http://schemas.microsoft.com/office/drawing/2014/main" id="{6BCCA2B6-C8B7-428C-A9C0-9511D7225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901825"/>
            <a:ext cx="1230312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9">
            <a:extLst>
              <a:ext uri="{FF2B5EF4-FFF2-40B4-BE49-F238E27FC236}">
                <a16:creationId xmlns="" xmlns:a16="http://schemas.microsoft.com/office/drawing/2014/main" id="{64C09168-0BFC-4014-AE00-E2515559FC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754187"/>
            <a:ext cx="1973262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F5C2677-0BEC-4528-A137-F897A6329D08}"/>
              </a:ext>
            </a:extLst>
          </p:cNvPr>
          <p:cNvSpPr/>
          <p:nvPr/>
        </p:nvSpPr>
        <p:spPr>
          <a:xfrm>
            <a:off x="6060380" y="1636712"/>
            <a:ext cx="4068762" cy="969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Philosopher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15" name="Рисунок 12">
            <a:extLst>
              <a:ext uri="{FF2B5EF4-FFF2-40B4-BE49-F238E27FC236}">
                <a16:creationId xmlns="" xmlns:a16="http://schemas.microsoft.com/office/drawing/2014/main" id="{861BA141-4C9E-401A-A1BF-6570D5816B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837" y="1741487"/>
            <a:ext cx="92233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223AB0C9-B87D-4CE4-A1DC-982D1A07A234}"/>
              </a:ext>
            </a:extLst>
          </p:cNvPr>
          <p:cNvSpPr/>
          <p:nvPr/>
        </p:nvSpPr>
        <p:spPr>
          <a:xfrm>
            <a:off x="6084887" y="1636712"/>
            <a:ext cx="289877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hilosopher" panose="00000500000000000000" pitchFamily="2" charset="-52"/>
                <a:cs typeface="Arial" panose="020B0604020202020204" pitchFamily="34" charset="0"/>
              </a:rPr>
              <a:t>Отдельное  рабочее место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hilosopher" panose="00000500000000000000" pitchFamily="2" charset="-52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hilosopher" panose="00000500000000000000" pitchFamily="2" charset="-52"/>
                <a:cs typeface="Arial" panose="020B0604020202020204" pitchFamily="34" charset="0"/>
              </a:rPr>
              <a:t>с номером, черновики из расчета по 2 листа на каждого участника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7041F2F-B1FE-4848-938E-84D356F61C16}"/>
              </a:ext>
            </a:extLst>
          </p:cNvPr>
          <p:cNvSpPr/>
          <p:nvPr/>
        </p:nvSpPr>
        <p:spPr>
          <a:xfrm>
            <a:off x="6060380" y="3432175"/>
            <a:ext cx="4068762" cy="908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Philosopher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18" name="Рисунок 15">
            <a:extLst>
              <a:ext uri="{FF2B5EF4-FFF2-40B4-BE49-F238E27FC236}">
                <a16:creationId xmlns="" xmlns:a16="http://schemas.microsoft.com/office/drawing/2014/main" id="{5BF40DE9-0CC6-4327-8A66-BDFB2DE5C3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9"/>
          <a:stretch>
            <a:fillRect/>
          </a:stretch>
        </p:blipFill>
        <p:spPr bwMode="auto">
          <a:xfrm>
            <a:off x="6096000" y="3429000"/>
            <a:ext cx="7461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03EB3871-E6B2-41BE-AC05-C45A4A359373}"/>
              </a:ext>
            </a:extLst>
          </p:cNvPr>
          <p:cNvSpPr/>
          <p:nvPr/>
        </p:nvSpPr>
        <p:spPr>
          <a:xfrm>
            <a:off x="7483475" y="3436937"/>
            <a:ext cx="23241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hilosopher" panose="00000500000000000000" pitchFamily="2" charset="-52"/>
                <a:cs typeface="Arial" panose="020B0604020202020204" pitchFamily="34" charset="0"/>
              </a:rPr>
              <a:t>Часы, находящиеся в поле зрения участников ГИА, и черные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hilosopher" panose="00000500000000000000" pitchFamily="2" charset="-52"/>
                <a:cs typeface="Arial" panose="020B0604020202020204" pitchFamily="34" charset="0"/>
              </a:rPr>
              <a:t>гелевые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hilosopher" panose="00000500000000000000" pitchFamily="2" charset="-52"/>
                <a:cs typeface="Arial" panose="020B0604020202020204" pitchFamily="34" charset="0"/>
              </a:rPr>
              <a:t> ручки</a:t>
            </a:r>
          </a:p>
        </p:txBody>
      </p:sp>
      <p:pic>
        <p:nvPicPr>
          <p:cNvPr id="20" name="Рисунок 17">
            <a:extLst>
              <a:ext uri="{FF2B5EF4-FFF2-40B4-BE49-F238E27FC236}">
                <a16:creationId xmlns="" xmlns:a16="http://schemas.microsoft.com/office/drawing/2014/main" id="{075B3341-6FE6-4B21-9F9A-7DBA19E407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3878262"/>
            <a:ext cx="80486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7AECBCAD-40D3-45DB-AD54-95EC87F67543}"/>
              </a:ext>
            </a:extLst>
          </p:cNvPr>
          <p:cNvSpPr/>
          <p:nvPr/>
        </p:nvSpPr>
        <p:spPr>
          <a:xfrm>
            <a:off x="6057900" y="5108575"/>
            <a:ext cx="4067175" cy="12100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Philosopher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D37261E1-A2B9-4EF8-9C07-0C01306DC9D3}"/>
              </a:ext>
            </a:extLst>
          </p:cNvPr>
          <p:cNvSpPr/>
          <p:nvPr/>
        </p:nvSpPr>
        <p:spPr>
          <a:xfrm>
            <a:off x="6083906" y="5195887"/>
            <a:ext cx="2760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hilosopher" panose="00000500000000000000" pitchFamily="2" charset="-52"/>
                <a:cs typeface="Arial" panose="020B0604020202020204" pitchFamily="34" charset="0"/>
              </a:rPr>
              <a:t>Аудитории, </a:t>
            </a: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hilosopher" panose="00000500000000000000" pitchFamily="2" charset="-52"/>
                <a:cs typeface="Arial" panose="020B0604020202020204" pitchFamily="34" charset="0"/>
              </a:rPr>
              <a:t>не задействованные для проведения ГИА, необходимо закрыть, опечатать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AA9187BB-A41B-4111-803D-1C7B32CE46A4}"/>
              </a:ext>
            </a:extLst>
          </p:cNvPr>
          <p:cNvSpPr/>
          <p:nvPr/>
        </p:nvSpPr>
        <p:spPr>
          <a:xfrm>
            <a:off x="1693862" y="3890963"/>
            <a:ext cx="4149725" cy="24276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Philosopher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53A720A-8A8B-40E8-A1D3-D630D0D47C6D}"/>
              </a:ext>
            </a:extLst>
          </p:cNvPr>
          <p:cNvSpPr/>
          <p:nvPr/>
        </p:nvSpPr>
        <p:spPr>
          <a:xfrm>
            <a:off x="1704975" y="5507334"/>
            <a:ext cx="41275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hilosopher" panose="00000500000000000000" pitchFamily="2" charset="-52"/>
                <a:cs typeface="Arial" panose="020B0604020202020204" pitchFamily="34" charset="0"/>
              </a:rPr>
              <a:t>Разместить предупреждения о ведении видеонаблюдения, запрете использования средств связи</a:t>
            </a:r>
          </a:p>
        </p:txBody>
      </p:sp>
      <p:pic>
        <p:nvPicPr>
          <p:cNvPr id="25" name="Рисунок 10">
            <a:extLst>
              <a:ext uri="{FF2B5EF4-FFF2-40B4-BE49-F238E27FC236}">
                <a16:creationId xmlns="" xmlns:a16="http://schemas.microsoft.com/office/drawing/2014/main" id="{09C767B9-5DC8-48D1-A139-644F34714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7" y="1662112"/>
            <a:ext cx="1982788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A959DFF4-DC09-459E-9003-33E28172047A}"/>
              </a:ext>
            </a:extLst>
          </p:cNvPr>
          <p:cNvSpPr/>
          <p:nvPr/>
        </p:nvSpPr>
        <p:spPr>
          <a:xfrm>
            <a:off x="1694763" y="3463180"/>
            <a:ext cx="4155621" cy="442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Philosopher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FCE68AE4-4E2F-437E-921F-193572BFC2B6}"/>
              </a:ext>
            </a:extLst>
          </p:cNvPr>
          <p:cNvSpPr/>
          <p:nvPr/>
        </p:nvSpPr>
        <p:spPr>
          <a:xfrm>
            <a:off x="1824484" y="3436937"/>
            <a:ext cx="41275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hilosopher" panose="00000500000000000000" pitchFamily="2" charset="-52"/>
                <a:cs typeface="Arial" panose="020B0604020202020204" pitchFamily="34" charset="0"/>
              </a:rPr>
              <a:t>Подготовить бумагу для печати ЭМ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5CCF16E6-F199-4F00-90C1-2FF663A22680}"/>
              </a:ext>
            </a:extLst>
          </p:cNvPr>
          <p:cNvSpPr/>
          <p:nvPr/>
        </p:nvSpPr>
        <p:spPr>
          <a:xfrm>
            <a:off x="6061967" y="2573337"/>
            <a:ext cx="4067175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hilosopher" panose="00000500000000000000" pitchFamily="2" charset="-52"/>
                <a:cs typeface="Arial" panose="020B0604020202020204" pitchFamily="34" charset="0"/>
              </a:rPr>
              <a:t>Стол (находящийся в зоне видимости камер видеонаблюдения ) для раскладки и упаковки ЭМ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3043DA9A-EAEE-4175-9603-350B34CF8157}"/>
              </a:ext>
            </a:extLst>
          </p:cNvPr>
          <p:cNvSpPr/>
          <p:nvPr/>
        </p:nvSpPr>
        <p:spPr>
          <a:xfrm>
            <a:off x="6060379" y="4340225"/>
            <a:ext cx="4068763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hilosopher" panose="00000500000000000000" pitchFamily="2" charset="-52"/>
                <a:cs typeface="Arial" panose="020B0604020202020204" pitchFamily="34" charset="0"/>
              </a:rPr>
              <a:t>Специализированный программно-аппаратный комплекс для проведения печати и сканирования ЭМ</a:t>
            </a:r>
          </a:p>
        </p:txBody>
      </p:sp>
      <p:pic>
        <p:nvPicPr>
          <p:cNvPr id="30" name="Рисунок 7">
            <a:extLst>
              <a:ext uri="{FF2B5EF4-FFF2-40B4-BE49-F238E27FC236}">
                <a16:creationId xmlns="" xmlns:a16="http://schemas.microsoft.com/office/drawing/2014/main" id="{CEDC39C6-0468-40A6-9071-4ACCBB775CA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2" y="4013001"/>
            <a:ext cx="692547" cy="79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10">
            <a:extLst>
              <a:ext uri="{FF2B5EF4-FFF2-40B4-BE49-F238E27FC236}">
                <a16:creationId xmlns="" xmlns:a16="http://schemas.microsoft.com/office/drawing/2014/main" id="{6A8E497B-C04A-455C-AA31-7082DD59197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582" y="4732117"/>
            <a:ext cx="714375" cy="138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47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048544" y="3198167"/>
            <a:ext cx="10094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A42727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Philosopher" panose="00000500000000000000" pitchFamily="2" charset="-52"/>
              </a:rPr>
              <a:t>ПОДГОТОВКА МАТЕРИАЛОВ</a:t>
            </a:r>
            <a:br>
              <a:rPr lang="ru-RU" sz="2400" b="1" dirty="0">
                <a:solidFill>
                  <a:srgbClr val="A42727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Philosopher" panose="00000500000000000000" pitchFamily="2" charset="-52"/>
              </a:rPr>
            </a:br>
            <a:r>
              <a:rPr lang="ru-RU" sz="2400" b="1" dirty="0">
                <a:solidFill>
                  <a:srgbClr val="A42727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Philosopher" panose="00000500000000000000" pitchFamily="2" charset="-52"/>
              </a:rPr>
              <a:t>К ПРОВЕДЕНИЮ ЕГЭ В ППЭ</a:t>
            </a:r>
          </a:p>
        </p:txBody>
      </p:sp>
    </p:spTree>
    <p:extLst>
      <p:ext uri="{BB962C8B-B14F-4D97-AF65-F5344CB8AC3E}">
        <p14:creationId xmlns:p14="http://schemas.microsoft.com/office/powerpoint/2010/main" val="2411552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 bwMode="auto">
          <a:xfrm>
            <a:off x="1271464" y="1772816"/>
            <a:ext cx="98650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42900" indent="-342900" algn="just">
              <a:buBlip>
                <a:blip r:embed="rId2"/>
              </a:buBlip>
              <a:defRPr sz="220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defRPr>
            </a:lvl1pPr>
            <a:lvl3pPr marL="800100" lvl="2" indent="-342900" algn="just">
              <a:buBlip>
                <a:blip r:embed="rId2"/>
              </a:buBlip>
              <a:defRPr sz="200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defRPr>
            </a:lvl3pPr>
          </a:lstStyle>
          <a:p>
            <a:r>
              <a:rPr lang="ru-RU" sz="2000" dirty="0">
                <a:solidFill>
                  <a:srgbClr val="282828"/>
                </a:solidFill>
              </a:rPr>
              <a:t>Электронный пакет руководителя выкладывается на защищенное облако (папка ГИА/Материалы для проведения экзамена/дата экзамена) за 1 календарный день до экзамена.</a:t>
            </a:r>
          </a:p>
          <a:p>
            <a:pPr marL="0" indent="0">
              <a:buNone/>
            </a:pPr>
            <a:endParaRPr lang="ru-RU" sz="2000" dirty="0">
              <a:solidFill>
                <a:srgbClr val="282828"/>
              </a:solidFill>
            </a:endParaRPr>
          </a:p>
          <a:p>
            <a:r>
              <a:rPr lang="ru-RU" sz="2000" dirty="0">
                <a:solidFill>
                  <a:srgbClr val="282828"/>
                </a:solidFill>
              </a:rPr>
              <a:t>Электронный пакет руководителя доступен под учетной записью ОО, на базе которой организован ППЭ, а также районному администратору ГИА.</a:t>
            </a:r>
          </a:p>
          <a:p>
            <a:pPr marL="0" indent="0">
              <a:buNone/>
            </a:pPr>
            <a:endParaRPr lang="ru-RU" sz="2000" dirty="0">
              <a:solidFill>
                <a:srgbClr val="282828"/>
              </a:solidFill>
            </a:endParaRPr>
          </a:p>
          <a:p>
            <a:r>
              <a:rPr lang="ru-RU" sz="2000" dirty="0">
                <a:solidFill>
                  <a:srgbClr val="282828"/>
                </a:solidFill>
              </a:rPr>
              <a:t>Электронный пакет руководителя предоставляется в виде</a:t>
            </a:r>
            <a:r>
              <a:rPr lang="en-US" sz="2000" dirty="0">
                <a:solidFill>
                  <a:srgbClr val="282828"/>
                </a:solidFill>
              </a:rPr>
              <a:t> </a:t>
            </a:r>
            <a:r>
              <a:rPr lang="ru-RU" sz="2000" dirty="0">
                <a:solidFill>
                  <a:srgbClr val="282828"/>
                </a:solidFill>
              </a:rPr>
              <a:t>зашифрованного архива в формате 7</a:t>
            </a:r>
            <a:r>
              <a:rPr lang="en-US" sz="2000" dirty="0">
                <a:solidFill>
                  <a:srgbClr val="282828"/>
                </a:solidFill>
              </a:rPr>
              <a:t>zip</a:t>
            </a:r>
            <a:r>
              <a:rPr lang="ru-RU" sz="2000" dirty="0">
                <a:solidFill>
                  <a:srgbClr val="282828"/>
                </a:solidFill>
              </a:rPr>
              <a:t> из двух частей:</a:t>
            </a:r>
            <a:r>
              <a:rPr lang="en-US" sz="2000" dirty="0">
                <a:solidFill>
                  <a:srgbClr val="282828"/>
                </a:solidFill>
              </a:rPr>
              <a:t> </a:t>
            </a:r>
            <a:r>
              <a:rPr lang="ru-RU" sz="2000" dirty="0">
                <a:solidFill>
                  <a:srgbClr val="282828"/>
                </a:solidFill>
              </a:rPr>
              <a:t>1. файл </a:t>
            </a:r>
            <a:r>
              <a:rPr lang="en-US" sz="2000" dirty="0">
                <a:solidFill>
                  <a:srgbClr val="282828"/>
                </a:solidFill>
              </a:rPr>
              <a:t>pdf</a:t>
            </a:r>
            <a:r>
              <a:rPr lang="ru-RU" sz="2000" dirty="0">
                <a:solidFill>
                  <a:srgbClr val="282828"/>
                </a:solidFill>
              </a:rPr>
              <a:t> с персональными данными и 2. файл </a:t>
            </a:r>
            <a:r>
              <a:rPr lang="en-US" sz="2000" dirty="0">
                <a:solidFill>
                  <a:srgbClr val="282828"/>
                </a:solidFill>
              </a:rPr>
              <a:t>pdf </a:t>
            </a:r>
            <a:r>
              <a:rPr lang="ru-RU" sz="2000" dirty="0">
                <a:solidFill>
                  <a:srgbClr val="282828"/>
                </a:solidFill>
              </a:rPr>
              <a:t>с формами, не содержащими заполненных персональных данных.</a:t>
            </a:r>
          </a:p>
          <a:p>
            <a:pPr marL="0" indent="0">
              <a:buNone/>
            </a:pPr>
            <a:endParaRPr lang="ru-RU" sz="2000" dirty="0">
              <a:solidFill>
                <a:srgbClr val="282828"/>
              </a:solidFill>
            </a:endParaRPr>
          </a:p>
          <a:p>
            <a:r>
              <a:rPr lang="ru-RU" sz="2000" dirty="0">
                <a:solidFill>
                  <a:srgbClr val="282828"/>
                </a:solidFill>
              </a:rPr>
              <a:t>Акт ППЭ-01 и формы без персональных данных </a:t>
            </a:r>
            <a:r>
              <a:rPr lang="ru-RU" sz="2000" dirty="0" smtClean="0">
                <a:solidFill>
                  <a:srgbClr val="282828"/>
                </a:solidFill>
              </a:rPr>
              <a:t>распечатываются заранее</a:t>
            </a:r>
            <a:r>
              <a:rPr lang="ru-RU" sz="2000" dirty="0">
                <a:solidFill>
                  <a:srgbClr val="282828"/>
                </a:solidFill>
              </a:rPr>
              <a:t>.</a:t>
            </a:r>
          </a:p>
          <a:p>
            <a:endParaRPr lang="ru-RU" sz="2000" dirty="0">
              <a:solidFill>
                <a:srgbClr val="282828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4694677-E101-4F71-A677-A6A80B3336BD}"/>
              </a:ext>
            </a:extLst>
          </p:cNvPr>
          <p:cNvSpPr txBox="1"/>
          <p:nvPr/>
        </p:nvSpPr>
        <p:spPr>
          <a:xfrm>
            <a:off x="1271464" y="908778"/>
            <a:ext cx="57518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Передача пакета руководителя ППЭ</a:t>
            </a:r>
          </a:p>
        </p:txBody>
      </p:sp>
    </p:spTree>
    <p:extLst>
      <p:ext uri="{BB962C8B-B14F-4D97-AF65-F5344CB8AC3E}">
        <p14:creationId xmlns:p14="http://schemas.microsoft.com/office/powerpoint/2010/main" val="4162104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 bwMode="auto">
          <a:xfrm>
            <a:off x="1163452" y="2348880"/>
            <a:ext cx="98650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42900" indent="-342900" algn="just">
              <a:buBlip>
                <a:blip r:embed="rId2"/>
              </a:buBlip>
              <a:defRPr sz="220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defRPr>
            </a:lvl1pPr>
            <a:lvl3pPr marL="800100" lvl="2" indent="-342900" algn="just">
              <a:buBlip>
                <a:blip r:embed="rId2"/>
              </a:buBlip>
              <a:defRPr sz="200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defRPr>
            </a:lvl3pPr>
          </a:lstStyle>
          <a:p>
            <a:pPr marL="0" indent="0">
              <a:buNone/>
            </a:pPr>
            <a:endParaRPr lang="ru-RU" sz="2000" dirty="0">
              <a:solidFill>
                <a:srgbClr val="282828"/>
              </a:solidFill>
            </a:endParaRPr>
          </a:p>
          <a:p>
            <a:r>
              <a:rPr lang="ru-RU" sz="2000" dirty="0">
                <a:solidFill>
                  <a:srgbClr val="282828"/>
                </a:solidFill>
              </a:rPr>
              <a:t>Пароль от архива высылается в 7:30 в день экзамена районному координатору.</a:t>
            </a:r>
          </a:p>
          <a:p>
            <a:endParaRPr lang="ru-RU" sz="2000" dirty="0">
              <a:solidFill>
                <a:srgbClr val="282828"/>
              </a:solidFill>
            </a:endParaRPr>
          </a:p>
          <a:p>
            <a:r>
              <a:rPr lang="en-US" sz="2000" dirty="0" err="1"/>
              <a:t>Работа</a:t>
            </a:r>
            <a:r>
              <a:rPr lang="en-US" sz="2000" dirty="0"/>
              <a:t> с </a:t>
            </a:r>
            <a:r>
              <a:rPr lang="en-US" sz="2000" dirty="0" err="1"/>
              <a:t>электронным</a:t>
            </a:r>
            <a:r>
              <a:rPr lang="en-US" sz="2000" dirty="0"/>
              <a:t> </a:t>
            </a:r>
            <a:r>
              <a:rPr lang="en-US" sz="2000" dirty="0" err="1"/>
              <a:t>пакетом</a:t>
            </a:r>
            <a:r>
              <a:rPr lang="en-US" sz="2000" dirty="0"/>
              <a:t> </a:t>
            </a:r>
            <a:r>
              <a:rPr lang="en-US" sz="2000" dirty="0" err="1"/>
              <a:t>руководителя</a:t>
            </a:r>
            <a:r>
              <a:rPr lang="en-US" sz="2000" dirty="0"/>
              <a:t> </a:t>
            </a:r>
            <a:r>
              <a:rPr lang="ru-RU" sz="2000" dirty="0"/>
              <a:t>должна осуществляться с соблюдением принципов и правил, предусмотренных Федеральным законом</a:t>
            </a:r>
            <a:r>
              <a:rPr lang="en-US" sz="2000" dirty="0"/>
              <a:t> </a:t>
            </a:r>
            <a:r>
              <a:rPr lang="ru-RU" sz="2000" dirty="0"/>
              <a:t>№152-ФЗ «О персональных данных».</a:t>
            </a:r>
          </a:p>
          <a:p>
            <a:pPr marL="0" indent="0">
              <a:buNone/>
            </a:pPr>
            <a:endParaRPr lang="ru-RU" sz="2000" dirty="0"/>
          </a:p>
          <a:p>
            <a:r>
              <a:rPr lang="ru-RU" sz="2000" dirty="0">
                <a:solidFill>
                  <a:srgbClr val="282828"/>
                </a:solidFill>
              </a:rPr>
              <a:t>Рекомендуется установка в штабе ППЭ АРМ с доступом к защищенному облаку.</a:t>
            </a:r>
          </a:p>
          <a:p>
            <a:pPr marL="0" indent="0">
              <a:buNone/>
            </a:pPr>
            <a:endParaRPr lang="ru-RU" sz="2000" dirty="0">
              <a:solidFill>
                <a:srgbClr val="282828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282828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4694677-E101-4F71-A677-A6A80B3336BD}"/>
              </a:ext>
            </a:extLst>
          </p:cNvPr>
          <p:cNvSpPr txBox="1"/>
          <p:nvPr/>
        </p:nvSpPr>
        <p:spPr>
          <a:xfrm>
            <a:off x="1271464" y="908778"/>
            <a:ext cx="57518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Передача пакета руководителя ППЭ</a:t>
            </a:r>
          </a:p>
        </p:txBody>
      </p:sp>
    </p:spTree>
    <p:extLst>
      <p:ext uri="{BB962C8B-B14F-4D97-AF65-F5344CB8AC3E}">
        <p14:creationId xmlns:p14="http://schemas.microsoft.com/office/powerpoint/2010/main" val="2868036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BE394B8-6CD2-47F0-A6E2-6163AF9633E8}"/>
              </a:ext>
            </a:extLst>
          </p:cNvPr>
          <p:cNvSpPr/>
          <p:nvPr/>
        </p:nvSpPr>
        <p:spPr>
          <a:xfrm>
            <a:off x="1639631" y="99223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Philosopher" panose="00000500000000000000" pitchFamily="2" charset="-52"/>
              </a:rPr>
              <a:t>Предварительная подготовка материалов</a:t>
            </a:r>
            <a:endParaRPr lang="ru-RU" sz="2200" b="1" cap="all" dirty="0">
              <a:solidFill>
                <a:srgbClr val="C00000"/>
              </a:solidFill>
              <a:latin typeface="Philosopher" panose="00000500000000000000" pitchFamily="2" charset="-52"/>
              <a:ea typeface="+mj-ea"/>
              <a:cs typeface="+mj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3C5F8CF-5E12-4593-ADF5-E373E886C8B9}"/>
              </a:ext>
            </a:extLst>
          </p:cNvPr>
          <p:cNvSpPr/>
          <p:nvPr/>
        </p:nvSpPr>
        <p:spPr>
          <a:xfrm>
            <a:off x="1639631" y="1273198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b="1" cap="all" dirty="0">
              <a:solidFill>
                <a:srgbClr val="C00000"/>
              </a:solidFill>
              <a:effectLst/>
              <a:latin typeface="Philosopher" panose="00000500000000000000" pitchFamily="2" charset="-52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BED1422-14E2-46B0-BA8F-FC78D1FC86DF}"/>
              </a:ext>
            </a:extLst>
          </p:cNvPr>
          <p:cNvSpPr/>
          <p:nvPr/>
        </p:nvSpPr>
        <p:spPr>
          <a:xfrm>
            <a:off x="2342465" y="1512568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Philosopher" panose="00000500000000000000" pitchFamily="2" charset="-52"/>
              </a:rPr>
              <a:t>Черновики со штампом ОО-ППЭ и конверты для их упаковки после экзамена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63AB94A-81CB-4744-B949-3DFB2FDB3596}"/>
              </a:ext>
            </a:extLst>
          </p:cNvPr>
          <p:cNvSpPr/>
          <p:nvPr/>
        </p:nvSpPr>
        <p:spPr>
          <a:xfrm>
            <a:off x="1802469" y="1512568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Philosopher" panose="00000500000000000000" pitchFamily="2" charset="-52"/>
              </a:rPr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FF312E5-064C-48A8-A6E9-B81D2BB84C50}"/>
              </a:ext>
            </a:extLst>
          </p:cNvPr>
          <p:cNvSpPr/>
          <p:nvPr/>
        </p:nvSpPr>
        <p:spPr>
          <a:xfrm>
            <a:off x="8875921" y="1512567"/>
            <a:ext cx="1719075" cy="540001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Philosopher" panose="00000500000000000000" pitchFamily="2" charset="-52"/>
              </a:rPr>
              <a:t>2 на участника/1 на ауд</a:t>
            </a:r>
            <a:r>
              <a:rPr lang="ru-RU" sz="1500" b="1" dirty="0">
                <a:solidFill>
                  <a:schemeClr val="bg1"/>
                </a:solidFill>
                <a:latin typeface="Philosopher" panose="00000500000000000000" pitchFamily="2" charset="-52"/>
              </a:rPr>
              <a:t>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74B56296-DC30-42F5-A3A9-19C2AD7AD0C0}"/>
              </a:ext>
            </a:extLst>
          </p:cNvPr>
          <p:cNvSpPr/>
          <p:nvPr/>
        </p:nvSpPr>
        <p:spPr>
          <a:xfrm>
            <a:off x="1675127" y="2606025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Philosopher" panose="00000500000000000000" pitchFamily="2" charset="-52"/>
              </a:rPr>
              <a:t>Печать из файла на день экзамена</a:t>
            </a:r>
            <a:endParaRPr lang="ru-RU" sz="2200" b="1" cap="all" dirty="0">
              <a:solidFill>
                <a:srgbClr val="C00000"/>
              </a:solidFill>
              <a:latin typeface="Philosopher" panose="00000500000000000000" pitchFamily="2" charset="-52"/>
              <a:ea typeface="+mj-ea"/>
              <a:cs typeface="+mj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922B43B-3177-43C6-969B-CF140BCEC7DB}"/>
              </a:ext>
            </a:extLst>
          </p:cNvPr>
          <p:cNvSpPr/>
          <p:nvPr/>
        </p:nvSpPr>
        <p:spPr>
          <a:xfrm>
            <a:off x="2348520" y="2103761"/>
            <a:ext cx="6533461" cy="400173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Philosopher" panose="00000500000000000000" pitchFamily="2" charset="-52"/>
              </a:rPr>
              <a:t>Печать ДБО №2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3C4ED858-BCFD-427E-A488-B67FA999B9C2}"/>
              </a:ext>
            </a:extLst>
          </p:cNvPr>
          <p:cNvSpPr/>
          <p:nvPr/>
        </p:nvSpPr>
        <p:spPr>
          <a:xfrm>
            <a:off x="1808523" y="2103761"/>
            <a:ext cx="540000" cy="400173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Philosopher" panose="00000500000000000000" pitchFamily="2" charset="-52"/>
              </a:rPr>
              <a:t>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7A55DE4-9ABC-410E-9240-F63904FF72FD}"/>
              </a:ext>
            </a:extLst>
          </p:cNvPr>
          <p:cNvSpPr/>
          <p:nvPr/>
        </p:nvSpPr>
        <p:spPr>
          <a:xfrm>
            <a:off x="8881981" y="2101969"/>
            <a:ext cx="1719074" cy="401501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500" b="1" dirty="0">
              <a:solidFill>
                <a:schemeClr val="bg1"/>
              </a:solidFill>
              <a:latin typeface="Philosopher" panose="00000500000000000000" pitchFamily="2" charset="-52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B17BEFB-B94A-4297-A900-FFD050D5C1AE}"/>
              </a:ext>
            </a:extLst>
          </p:cNvPr>
          <p:cNvSpPr/>
          <p:nvPr/>
        </p:nvSpPr>
        <p:spPr>
          <a:xfrm>
            <a:off x="2342465" y="3039865"/>
            <a:ext cx="6533461" cy="29802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Philosopher" panose="00000500000000000000" pitchFamily="2" charset="-52"/>
              </a:rPr>
              <a:t>Акт готовности ППЭ (</a:t>
            </a:r>
            <a:r>
              <a:rPr lang="ru-RU" sz="1500" b="1" dirty="0">
                <a:solidFill>
                  <a:srgbClr val="C00000"/>
                </a:solidFill>
                <a:latin typeface="Philosopher" panose="00000500000000000000" pitchFamily="2" charset="-52"/>
              </a:rPr>
              <a:t>ППЭ-01</a:t>
            </a:r>
            <a:r>
              <a:rPr lang="ru-RU" sz="1500" b="1" dirty="0">
                <a:solidFill>
                  <a:srgbClr val="496DA7"/>
                </a:solidFill>
                <a:latin typeface="Philosopher" panose="00000500000000000000" pitchFamily="2" charset="-52"/>
              </a:rPr>
              <a:t>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60FAA57-5CE8-4E99-BFC0-F7AB9E597717}"/>
              </a:ext>
            </a:extLst>
          </p:cNvPr>
          <p:cNvSpPr/>
          <p:nvPr/>
        </p:nvSpPr>
        <p:spPr>
          <a:xfrm>
            <a:off x="1802468" y="3039865"/>
            <a:ext cx="540000" cy="298028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Philosopher" panose="00000500000000000000" pitchFamily="2" charset="-52"/>
              </a:rPr>
              <a:t>1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C6DE76E-3879-420B-8601-CDA980A2B1CE}"/>
              </a:ext>
            </a:extLst>
          </p:cNvPr>
          <p:cNvSpPr/>
          <p:nvPr/>
        </p:nvSpPr>
        <p:spPr>
          <a:xfrm>
            <a:off x="8875926" y="3038073"/>
            <a:ext cx="1719074" cy="299017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Philosopher" panose="00000500000000000000" pitchFamily="2" charset="-52"/>
              </a:rPr>
              <a:t>1 на ППЭ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B9DDF5F-8174-4189-9EDB-B01FCA1DC8F9}"/>
              </a:ext>
            </a:extLst>
          </p:cNvPr>
          <p:cNvSpPr/>
          <p:nvPr/>
        </p:nvSpPr>
        <p:spPr>
          <a:xfrm>
            <a:off x="2342465" y="3399905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Philosopher" panose="00000500000000000000" pitchFamily="2" charset="-52"/>
              </a:rPr>
              <a:t>Апелляция о нарушении установленного порядка проведения ГИА (</a:t>
            </a:r>
            <a:r>
              <a:rPr lang="ru-RU" sz="1500" b="1" dirty="0">
                <a:solidFill>
                  <a:srgbClr val="C00000"/>
                </a:solidFill>
                <a:latin typeface="Philosopher" panose="00000500000000000000" pitchFamily="2" charset="-52"/>
              </a:rPr>
              <a:t>ППЭ-02</a:t>
            </a:r>
            <a:r>
              <a:rPr lang="ru-RU" sz="1500" b="1" dirty="0">
                <a:solidFill>
                  <a:srgbClr val="496DA7"/>
                </a:solidFill>
                <a:latin typeface="Philosopher" panose="00000500000000000000" pitchFamily="2" charset="-52"/>
              </a:rPr>
              <a:t>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CB481215-562C-4024-AB50-0DE68BA0EFE1}"/>
              </a:ext>
            </a:extLst>
          </p:cNvPr>
          <p:cNvSpPr/>
          <p:nvPr/>
        </p:nvSpPr>
        <p:spPr>
          <a:xfrm>
            <a:off x="1802468" y="3399905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Philosopher" panose="00000500000000000000" pitchFamily="2" charset="-52"/>
              </a:rPr>
              <a:t>2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2AA360E1-2733-458D-A2F4-A2032ACD52AB}"/>
              </a:ext>
            </a:extLst>
          </p:cNvPr>
          <p:cNvSpPr/>
          <p:nvPr/>
        </p:nvSpPr>
        <p:spPr>
          <a:xfrm>
            <a:off x="8875926" y="3398113"/>
            <a:ext cx="1719074" cy="541792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Philosopher" panose="00000500000000000000" pitchFamily="2" charset="-52"/>
              </a:rPr>
              <a:t>2 на ППЭ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9EB09748-0341-45C2-8B26-BD9A42160622}"/>
              </a:ext>
            </a:extLst>
          </p:cNvPr>
          <p:cNvSpPr/>
          <p:nvPr/>
        </p:nvSpPr>
        <p:spPr>
          <a:xfrm>
            <a:off x="2342465" y="4021185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Philosopher" panose="00000500000000000000" pitchFamily="2" charset="-52"/>
              </a:rPr>
              <a:t>Протокол рассмотрения апелляции о нарушении установленного порядка проведения ЕГЭ (</a:t>
            </a:r>
            <a:r>
              <a:rPr lang="ru-RU" sz="1500" b="1" dirty="0">
                <a:solidFill>
                  <a:srgbClr val="C00000"/>
                </a:solidFill>
                <a:latin typeface="Philosopher" panose="00000500000000000000" pitchFamily="2" charset="-52"/>
              </a:rPr>
              <a:t>ППЭ-03</a:t>
            </a:r>
            <a:r>
              <a:rPr lang="ru-RU" sz="1500" b="1" dirty="0">
                <a:solidFill>
                  <a:srgbClr val="496DA7"/>
                </a:solidFill>
                <a:latin typeface="Philosopher" panose="00000500000000000000" pitchFamily="2" charset="-52"/>
              </a:rPr>
              <a:t>)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3EBA4B2A-94BF-4B88-AAC0-56824DECD137}"/>
              </a:ext>
            </a:extLst>
          </p:cNvPr>
          <p:cNvSpPr/>
          <p:nvPr/>
        </p:nvSpPr>
        <p:spPr>
          <a:xfrm>
            <a:off x="1802468" y="4021185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Philosopher" panose="00000500000000000000" pitchFamily="2" charset="-52"/>
              </a:rPr>
              <a:t>3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50A43A26-A7E6-466E-9F69-5DEC257E8700}"/>
              </a:ext>
            </a:extLst>
          </p:cNvPr>
          <p:cNvSpPr/>
          <p:nvPr/>
        </p:nvSpPr>
        <p:spPr>
          <a:xfrm>
            <a:off x="8875926" y="4019393"/>
            <a:ext cx="1719074" cy="541792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>
                <a:solidFill>
                  <a:schemeClr val="bg1"/>
                </a:solidFill>
                <a:latin typeface="Philosopher" panose="00000500000000000000" pitchFamily="2" charset="-52"/>
              </a:rPr>
              <a:t>1 на ППЭ</a:t>
            </a:r>
            <a:endParaRPr lang="ru-RU" sz="1500" b="1" dirty="0">
              <a:solidFill>
                <a:schemeClr val="bg1"/>
              </a:solidFill>
              <a:latin typeface="Philosopher" panose="00000500000000000000" pitchFamily="2" charset="-52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3D39731B-FE26-4028-A171-86DB59A08004}"/>
              </a:ext>
            </a:extLst>
          </p:cNvPr>
          <p:cNvSpPr/>
          <p:nvPr/>
        </p:nvSpPr>
        <p:spPr>
          <a:xfrm>
            <a:off x="2342461" y="4647517"/>
            <a:ext cx="6533465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Philosopher" panose="00000500000000000000" pitchFamily="2" charset="-52"/>
              </a:rPr>
              <a:t>Отчет члена Государственной экзаменационной комиссии в ППЭ (</a:t>
            </a:r>
            <a:r>
              <a:rPr lang="ru-RU" sz="1500" b="1" dirty="0">
                <a:solidFill>
                  <a:srgbClr val="C00000"/>
                </a:solidFill>
                <a:latin typeface="Philosopher" panose="00000500000000000000" pitchFamily="2" charset="-52"/>
              </a:rPr>
              <a:t>ППЭ-10</a:t>
            </a:r>
            <a:r>
              <a:rPr lang="ru-RU" sz="1500" b="1" dirty="0">
                <a:solidFill>
                  <a:srgbClr val="496DA7"/>
                </a:solidFill>
                <a:latin typeface="Philosopher" panose="00000500000000000000" pitchFamily="2" charset="-52"/>
              </a:rPr>
              <a:t>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DA69A24-9903-42C3-87F6-CF7AC5752610}"/>
              </a:ext>
            </a:extLst>
          </p:cNvPr>
          <p:cNvSpPr/>
          <p:nvPr/>
        </p:nvSpPr>
        <p:spPr>
          <a:xfrm>
            <a:off x="1802464" y="4647517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Philosopher" panose="00000500000000000000" pitchFamily="2" charset="-52"/>
              </a:rPr>
              <a:t>4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2F81B333-0F43-4C85-86A9-C930BE601F7F}"/>
              </a:ext>
            </a:extLst>
          </p:cNvPr>
          <p:cNvSpPr/>
          <p:nvPr/>
        </p:nvSpPr>
        <p:spPr>
          <a:xfrm>
            <a:off x="8875927" y="4647517"/>
            <a:ext cx="1719069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Philosopher" panose="00000500000000000000" pitchFamily="2" charset="-52"/>
              </a:rPr>
              <a:t>1 на ППЭ</a:t>
            </a:r>
          </a:p>
        </p:txBody>
      </p:sp>
      <p:pic>
        <p:nvPicPr>
          <p:cNvPr id="28" name="Picture 1">
            <a:extLst>
              <a:ext uri="{FF2B5EF4-FFF2-40B4-BE49-F238E27FC236}">
                <a16:creationId xmlns="" xmlns:a16="http://schemas.microsoft.com/office/drawing/2014/main" id="{28163E35-DAD8-42C9-AF1D-11E12D2A2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9743" y="2580773"/>
            <a:ext cx="712990" cy="71822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4D1020CB-EC70-42E2-9707-028A3D66A8F9}"/>
              </a:ext>
            </a:extLst>
          </p:cNvPr>
          <p:cNvSpPr/>
          <p:nvPr/>
        </p:nvSpPr>
        <p:spPr>
          <a:xfrm>
            <a:off x="2351584" y="5279734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Philosopher" panose="00000500000000000000" pitchFamily="2" charset="-52"/>
              </a:rPr>
              <a:t>Ведомость коррекции персональных данных участников </a:t>
            </a:r>
            <a:r>
              <a:rPr lang="ru-RU" sz="1500" b="1" dirty="0" smtClean="0">
                <a:solidFill>
                  <a:srgbClr val="496DA7"/>
                </a:solidFill>
                <a:latin typeface="Philosopher" panose="00000500000000000000" pitchFamily="2" charset="-52"/>
              </a:rPr>
              <a:t>ГИА в </a:t>
            </a:r>
            <a:r>
              <a:rPr lang="ru-RU" sz="1500" b="1" dirty="0">
                <a:solidFill>
                  <a:srgbClr val="496DA7"/>
                </a:solidFill>
                <a:latin typeface="Philosopher" panose="00000500000000000000" pitchFamily="2" charset="-52"/>
              </a:rPr>
              <a:t>аудитории (</a:t>
            </a:r>
            <a:r>
              <a:rPr lang="ru-RU" sz="1500" b="1" dirty="0">
                <a:solidFill>
                  <a:srgbClr val="C00000"/>
                </a:solidFill>
                <a:latin typeface="Philosopher" panose="00000500000000000000" pitchFamily="2" charset="-52"/>
              </a:rPr>
              <a:t>ППЭ-12-02</a:t>
            </a:r>
            <a:r>
              <a:rPr lang="ru-RU" sz="1500" b="1" dirty="0">
                <a:solidFill>
                  <a:srgbClr val="496DA7"/>
                </a:solidFill>
                <a:latin typeface="Philosopher" panose="00000500000000000000" pitchFamily="2" charset="-52"/>
              </a:rPr>
              <a:t>)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8FEF49D-C6B6-44D3-9109-EF07D1B7BB60}"/>
              </a:ext>
            </a:extLst>
          </p:cNvPr>
          <p:cNvSpPr/>
          <p:nvPr/>
        </p:nvSpPr>
        <p:spPr>
          <a:xfrm>
            <a:off x="1811587" y="5279734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Philosopher" panose="00000500000000000000" pitchFamily="2" charset="-52"/>
              </a:rPr>
              <a:t>5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51DE8FE7-C2C0-4255-92CC-59EE1895DA11}"/>
              </a:ext>
            </a:extLst>
          </p:cNvPr>
          <p:cNvSpPr/>
          <p:nvPr/>
        </p:nvSpPr>
        <p:spPr>
          <a:xfrm>
            <a:off x="8885045" y="5277942"/>
            <a:ext cx="1719074" cy="541792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Philosopher" panose="00000500000000000000" pitchFamily="2" charset="-52"/>
              </a:rPr>
              <a:t>1 на аудиторию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685D736D-677D-4F17-A3F8-90F06804687B}"/>
              </a:ext>
            </a:extLst>
          </p:cNvPr>
          <p:cNvSpPr/>
          <p:nvPr/>
        </p:nvSpPr>
        <p:spPr>
          <a:xfrm>
            <a:off x="2351584" y="5877272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Philosopher" panose="00000500000000000000" pitchFamily="2" charset="-52"/>
              </a:rPr>
              <a:t>Ведомость использования дополнительных бланков ответов №2 (</a:t>
            </a:r>
            <a:r>
              <a:rPr lang="ru-RU" sz="1500" b="1" dirty="0">
                <a:solidFill>
                  <a:srgbClr val="C00000"/>
                </a:solidFill>
                <a:latin typeface="Philosopher" panose="00000500000000000000" pitchFamily="2" charset="-52"/>
              </a:rPr>
              <a:t>ППЭ-12-03</a:t>
            </a:r>
            <a:r>
              <a:rPr lang="ru-RU" sz="1500" b="1" dirty="0">
                <a:solidFill>
                  <a:srgbClr val="496DA7"/>
                </a:solidFill>
                <a:latin typeface="Philosopher" panose="00000500000000000000" pitchFamily="2" charset="-52"/>
              </a:rPr>
              <a:t>)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A092011D-BE82-4465-9BBE-F533DABCE63B}"/>
              </a:ext>
            </a:extLst>
          </p:cNvPr>
          <p:cNvSpPr/>
          <p:nvPr/>
        </p:nvSpPr>
        <p:spPr>
          <a:xfrm>
            <a:off x="1811586" y="5877272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Philosopher" panose="00000500000000000000" pitchFamily="2" charset="-52"/>
              </a:rPr>
              <a:t>6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E87567D6-FD01-4DC9-83A8-C815CE2BEA2A}"/>
              </a:ext>
            </a:extLst>
          </p:cNvPr>
          <p:cNvSpPr/>
          <p:nvPr/>
        </p:nvSpPr>
        <p:spPr>
          <a:xfrm>
            <a:off x="8885044" y="5871653"/>
            <a:ext cx="1719073" cy="536544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Philosopher" panose="00000500000000000000" pitchFamily="2" charset="-52"/>
              </a:rPr>
              <a:t>1 на аудиторию</a:t>
            </a:r>
          </a:p>
        </p:txBody>
      </p:sp>
    </p:spTree>
    <p:extLst>
      <p:ext uri="{BB962C8B-B14F-4D97-AF65-F5344CB8AC3E}">
        <p14:creationId xmlns:p14="http://schemas.microsoft.com/office/powerpoint/2010/main" val="3809154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3E0352E-A9D6-4678-907E-0E00F2A1B2B7}"/>
              </a:ext>
            </a:extLst>
          </p:cNvPr>
          <p:cNvSpPr/>
          <p:nvPr/>
        </p:nvSpPr>
        <p:spPr>
          <a:xfrm>
            <a:off x="2090749" y="2276872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Philosopher" panose="00000500000000000000" pitchFamily="2" charset="-52"/>
              </a:rPr>
              <a:t>Ведомость выдачи и возврата экзаменационных материалов по аудиториям ППЭ (</a:t>
            </a:r>
            <a:r>
              <a:rPr lang="ru-RU" sz="1500" b="1" dirty="0">
                <a:solidFill>
                  <a:srgbClr val="C00000"/>
                </a:solidFill>
                <a:latin typeface="Philosopher" panose="00000500000000000000" pitchFamily="2" charset="-52"/>
              </a:rPr>
              <a:t>ППЭ-14-02</a:t>
            </a:r>
            <a:r>
              <a:rPr lang="ru-RU" sz="1500" b="1" dirty="0">
                <a:solidFill>
                  <a:srgbClr val="496DA7"/>
                </a:solidFill>
                <a:latin typeface="Philosopher" panose="00000500000000000000" pitchFamily="2" charset="-52"/>
              </a:rPr>
              <a:t>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746367B-5BD7-4458-B540-A3611C2AE16C}"/>
              </a:ext>
            </a:extLst>
          </p:cNvPr>
          <p:cNvSpPr/>
          <p:nvPr/>
        </p:nvSpPr>
        <p:spPr>
          <a:xfrm>
            <a:off x="1550750" y="2276872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Philosopher" panose="00000500000000000000" pitchFamily="2" charset="-52"/>
              </a:rPr>
              <a:t>9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FBBF1E3-F51A-440C-86CD-2EEB7A165673}"/>
              </a:ext>
            </a:extLst>
          </p:cNvPr>
          <p:cNvSpPr/>
          <p:nvPr/>
        </p:nvSpPr>
        <p:spPr>
          <a:xfrm>
            <a:off x="8624210" y="2276872"/>
            <a:ext cx="1719072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Philosopher" panose="00000500000000000000" pitchFamily="2" charset="-52"/>
              </a:rPr>
              <a:t>1 на ППЭ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C6F2C46-06A5-42E7-AEBB-72F1CD35B593}"/>
              </a:ext>
            </a:extLst>
          </p:cNvPr>
          <p:cNvSpPr/>
          <p:nvPr/>
        </p:nvSpPr>
        <p:spPr>
          <a:xfrm>
            <a:off x="2090749" y="2889000"/>
            <a:ext cx="6533461" cy="32397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Philosopher" panose="00000500000000000000" pitchFamily="2" charset="-52"/>
              </a:rPr>
              <a:t>Контроль изменения состава работников в день экзамена (</a:t>
            </a:r>
            <a:r>
              <a:rPr lang="ru-RU" sz="1500" b="1" dirty="0">
                <a:solidFill>
                  <a:srgbClr val="C00000"/>
                </a:solidFill>
                <a:latin typeface="Philosopher" panose="00000500000000000000" pitchFamily="2" charset="-52"/>
              </a:rPr>
              <a:t>ППЭ-19</a:t>
            </a:r>
            <a:r>
              <a:rPr lang="ru-RU" sz="1500" b="1" dirty="0">
                <a:solidFill>
                  <a:srgbClr val="496DA7"/>
                </a:solidFill>
                <a:latin typeface="Philosopher" panose="00000500000000000000" pitchFamily="2" charset="-52"/>
              </a:rPr>
              <a:t>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F9C8447-1B04-43E6-8BEB-C3B907E07F2F}"/>
              </a:ext>
            </a:extLst>
          </p:cNvPr>
          <p:cNvSpPr/>
          <p:nvPr/>
        </p:nvSpPr>
        <p:spPr>
          <a:xfrm>
            <a:off x="1550750" y="2889000"/>
            <a:ext cx="540000" cy="323976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Philosopher" panose="00000500000000000000" pitchFamily="2" charset="-52"/>
              </a:rPr>
              <a:t>10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02B6BDF-9DD7-4511-91A8-E8A41D8B38DC}"/>
              </a:ext>
            </a:extLst>
          </p:cNvPr>
          <p:cNvSpPr/>
          <p:nvPr/>
        </p:nvSpPr>
        <p:spPr>
          <a:xfrm>
            <a:off x="8624210" y="2889000"/>
            <a:ext cx="1719072" cy="323976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effectLst/>
                <a:latin typeface="Philosopher" panose="00000500000000000000" pitchFamily="2" charset="-52"/>
              </a:rPr>
              <a:t>1 на ППЭ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8981C99-C689-439A-BBE4-DB52F7386E6D}"/>
              </a:ext>
            </a:extLst>
          </p:cNvPr>
          <p:cNvSpPr/>
          <p:nvPr/>
        </p:nvSpPr>
        <p:spPr>
          <a:xfrm>
            <a:off x="2073541" y="1833333"/>
            <a:ext cx="6533461" cy="37153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Philosopher" panose="00000500000000000000" pitchFamily="2" charset="-52"/>
              </a:rPr>
              <a:t>Протокол проведения ЕГЭ в ППЭ </a:t>
            </a:r>
            <a:r>
              <a:rPr lang="ru-RU" sz="1500" b="1" dirty="0">
                <a:solidFill>
                  <a:srgbClr val="C00000"/>
                </a:solidFill>
                <a:latin typeface="Philosopher" panose="00000500000000000000" pitchFamily="2" charset="-52"/>
              </a:rPr>
              <a:t>(ППЭ-13-01</a:t>
            </a:r>
            <a:r>
              <a:rPr lang="ru-RU" sz="1500" b="1" dirty="0">
                <a:solidFill>
                  <a:srgbClr val="496DA7"/>
                </a:solidFill>
                <a:latin typeface="Philosopher" panose="00000500000000000000" pitchFamily="2" charset="-52"/>
              </a:rPr>
              <a:t>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45C9AD8-36C5-4E5E-B4FD-BAD0BAB43178}"/>
              </a:ext>
            </a:extLst>
          </p:cNvPr>
          <p:cNvSpPr/>
          <p:nvPr/>
        </p:nvSpPr>
        <p:spPr>
          <a:xfrm>
            <a:off x="1545664" y="1833333"/>
            <a:ext cx="540000" cy="371531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Philosopher" panose="00000500000000000000" pitchFamily="2" charset="-52"/>
              </a:rPr>
              <a:t>8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50365EE-41C4-4347-87DD-A33114269F4C}"/>
              </a:ext>
            </a:extLst>
          </p:cNvPr>
          <p:cNvSpPr/>
          <p:nvPr/>
        </p:nvSpPr>
        <p:spPr>
          <a:xfrm>
            <a:off x="8604388" y="1833333"/>
            <a:ext cx="1719072" cy="371531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Philosopher" panose="00000500000000000000" pitchFamily="2" charset="-52"/>
              </a:rPr>
              <a:t>1 на ППЭ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413C17C-0177-40E6-A1D6-4E17FD541BCD}"/>
              </a:ext>
            </a:extLst>
          </p:cNvPr>
          <p:cNvSpPr/>
          <p:nvPr/>
        </p:nvSpPr>
        <p:spPr>
          <a:xfrm>
            <a:off x="2068715" y="1205465"/>
            <a:ext cx="653346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Philosopher" panose="00000500000000000000" pitchFamily="2" charset="-52"/>
              </a:rPr>
              <a:t>Ведомость учета времени отсутствия участников ГИА в аудитории (</a:t>
            </a:r>
            <a:r>
              <a:rPr lang="ru-RU" sz="1500" b="1" dirty="0">
                <a:solidFill>
                  <a:srgbClr val="C00000"/>
                </a:solidFill>
                <a:latin typeface="Philosopher" panose="00000500000000000000" pitchFamily="2" charset="-52"/>
              </a:rPr>
              <a:t>ППЭ-12-04МАШ</a:t>
            </a:r>
            <a:r>
              <a:rPr lang="ru-RU" sz="1500" b="1" dirty="0">
                <a:solidFill>
                  <a:srgbClr val="496DA7"/>
                </a:solidFill>
                <a:latin typeface="Philosopher" panose="00000500000000000000" pitchFamily="2" charset="-52"/>
              </a:rPr>
              <a:t>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E786496-FEBD-4D39-9307-997224D001E7}"/>
              </a:ext>
            </a:extLst>
          </p:cNvPr>
          <p:cNvSpPr/>
          <p:nvPr/>
        </p:nvSpPr>
        <p:spPr>
          <a:xfrm>
            <a:off x="1528716" y="1205465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Philosopher" panose="00000500000000000000" pitchFamily="2" charset="-52"/>
              </a:rPr>
              <a:t>7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3CD68D4F-FA1B-4A86-8673-29E9CD255E3C}"/>
              </a:ext>
            </a:extLst>
          </p:cNvPr>
          <p:cNvSpPr/>
          <p:nvPr/>
        </p:nvSpPr>
        <p:spPr>
          <a:xfrm>
            <a:off x="8602179" y="1205465"/>
            <a:ext cx="1719069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Philosopher" panose="00000500000000000000" pitchFamily="2" charset="-52"/>
              </a:rPr>
              <a:t>Необходимое кол-во  на ППЭ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85165B9-06AC-4167-A1B3-17CD4B6A853A}"/>
              </a:ext>
            </a:extLst>
          </p:cNvPr>
          <p:cNvSpPr/>
          <p:nvPr/>
        </p:nvSpPr>
        <p:spPr>
          <a:xfrm>
            <a:off x="2090744" y="3285104"/>
            <a:ext cx="6533466" cy="368753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Philosopher" panose="00000500000000000000" pitchFamily="2" charset="-52"/>
              </a:rPr>
              <a:t>Акт об идентификации личности участника ГИА (</a:t>
            </a:r>
            <a:r>
              <a:rPr lang="ru-RU" sz="1500" b="1" dirty="0">
                <a:solidFill>
                  <a:srgbClr val="C00000"/>
                </a:solidFill>
                <a:latin typeface="Philosopher" panose="00000500000000000000" pitchFamily="2" charset="-52"/>
              </a:rPr>
              <a:t>ППЭ-20</a:t>
            </a:r>
            <a:r>
              <a:rPr lang="ru-RU" sz="1500" b="1" dirty="0">
                <a:solidFill>
                  <a:srgbClr val="496DA7"/>
                </a:solidFill>
                <a:latin typeface="Philosopher" panose="00000500000000000000" pitchFamily="2" charset="-52"/>
              </a:rPr>
              <a:t>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5852891-EFCC-48CB-BE0A-431FEA6778D3}"/>
              </a:ext>
            </a:extLst>
          </p:cNvPr>
          <p:cNvSpPr/>
          <p:nvPr/>
        </p:nvSpPr>
        <p:spPr>
          <a:xfrm>
            <a:off x="1550749" y="3285104"/>
            <a:ext cx="540000" cy="368753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Philosopher" panose="00000500000000000000" pitchFamily="2" charset="-52"/>
              </a:rPr>
              <a:t>11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FAC6CB92-D8FB-4B06-A8E1-8E91AFE14CCB}"/>
              </a:ext>
            </a:extLst>
          </p:cNvPr>
          <p:cNvSpPr/>
          <p:nvPr/>
        </p:nvSpPr>
        <p:spPr>
          <a:xfrm>
            <a:off x="8624212" y="3285104"/>
            <a:ext cx="1719069" cy="368753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Philosopher" panose="00000500000000000000" pitchFamily="2" charset="-52"/>
              </a:rPr>
              <a:t>1 на ППЭ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9954066-8A63-4179-8389-64A35F161E2B}"/>
              </a:ext>
            </a:extLst>
          </p:cNvPr>
          <p:cNvSpPr/>
          <p:nvPr/>
        </p:nvSpPr>
        <p:spPr>
          <a:xfrm>
            <a:off x="2090744" y="3725745"/>
            <a:ext cx="6533464" cy="33200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Philosopher" panose="00000500000000000000" pitchFamily="2" charset="-52"/>
              </a:rPr>
              <a:t>Акт об удалении участника ГИА (</a:t>
            </a:r>
            <a:r>
              <a:rPr lang="ru-RU" sz="1500" b="1" dirty="0">
                <a:solidFill>
                  <a:srgbClr val="C00000"/>
                </a:solidFill>
                <a:latin typeface="Philosopher" panose="00000500000000000000" pitchFamily="2" charset="-52"/>
              </a:rPr>
              <a:t>ППЭ-21</a:t>
            </a:r>
            <a:r>
              <a:rPr lang="ru-RU" sz="1500" b="1" dirty="0">
                <a:solidFill>
                  <a:srgbClr val="496DA7"/>
                </a:solidFill>
                <a:latin typeface="Philosopher" panose="00000500000000000000" pitchFamily="2" charset="-52"/>
              </a:rPr>
              <a:t>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C4F74CD-E834-4215-850A-F0557ED86062}"/>
              </a:ext>
            </a:extLst>
          </p:cNvPr>
          <p:cNvSpPr/>
          <p:nvPr/>
        </p:nvSpPr>
        <p:spPr>
          <a:xfrm>
            <a:off x="1550745" y="3725745"/>
            <a:ext cx="540000" cy="332008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Philosopher" panose="00000500000000000000" pitchFamily="2" charset="-52"/>
              </a:rPr>
              <a:t>12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0CC41BDE-617A-4439-BE87-FC2F23DDC3AD}"/>
              </a:ext>
            </a:extLst>
          </p:cNvPr>
          <p:cNvSpPr/>
          <p:nvPr/>
        </p:nvSpPr>
        <p:spPr>
          <a:xfrm>
            <a:off x="8624208" y="3725745"/>
            <a:ext cx="1719069" cy="332008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Philosopher" panose="00000500000000000000" pitchFamily="2" charset="-52"/>
              </a:rPr>
              <a:t>2 на ППЭ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B5C230F8-7F39-4C3E-AB52-66A3652A8648}"/>
              </a:ext>
            </a:extLst>
          </p:cNvPr>
          <p:cNvSpPr/>
          <p:nvPr/>
        </p:nvSpPr>
        <p:spPr>
          <a:xfrm>
            <a:off x="2090744" y="4157793"/>
            <a:ext cx="6533464" cy="29674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Philosopher" panose="00000500000000000000" pitchFamily="2" charset="-52"/>
              </a:rPr>
              <a:t>Акт о досрочном завершении экзамена (</a:t>
            </a:r>
            <a:r>
              <a:rPr lang="ru-RU" sz="1500" b="1" dirty="0">
                <a:solidFill>
                  <a:srgbClr val="C00000"/>
                </a:solidFill>
                <a:latin typeface="Philosopher" panose="00000500000000000000" pitchFamily="2" charset="-52"/>
              </a:rPr>
              <a:t>ППЭ-22</a:t>
            </a:r>
            <a:r>
              <a:rPr lang="ru-RU" sz="1500" b="1" dirty="0">
                <a:solidFill>
                  <a:srgbClr val="496DA7"/>
                </a:solidFill>
                <a:latin typeface="Philosopher" panose="00000500000000000000" pitchFamily="2" charset="-52"/>
              </a:rPr>
              <a:t>)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A2761B6A-48E3-4520-A174-222C8148373B}"/>
              </a:ext>
            </a:extLst>
          </p:cNvPr>
          <p:cNvSpPr/>
          <p:nvPr/>
        </p:nvSpPr>
        <p:spPr>
          <a:xfrm>
            <a:off x="1550745" y="4157793"/>
            <a:ext cx="540000" cy="296745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Philosopher" panose="00000500000000000000" pitchFamily="2" charset="-52"/>
              </a:rPr>
              <a:t>13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437F85CB-9E96-4E42-AAE2-2FD0563F88E7}"/>
              </a:ext>
            </a:extLst>
          </p:cNvPr>
          <p:cNvSpPr/>
          <p:nvPr/>
        </p:nvSpPr>
        <p:spPr>
          <a:xfrm>
            <a:off x="8624208" y="4162812"/>
            <a:ext cx="1719069" cy="296745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Philosopher" panose="00000500000000000000" pitchFamily="2" charset="-52"/>
              </a:rPr>
              <a:t>2 на ППЭ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D11A823E-62B9-43AE-82A9-F645B273151C}"/>
              </a:ext>
            </a:extLst>
          </p:cNvPr>
          <p:cNvSpPr/>
          <p:nvPr/>
        </p:nvSpPr>
        <p:spPr>
          <a:xfrm>
            <a:off x="2135560" y="5301208"/>
            <a:ext cx="6533464" cy="29674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Philosopher" panose="00000500000000000000" pitchFamily="2" charset="-52"/>
              </a:rPr>
              <a:t>Акт о </a:t>
            </a:r>
            <a:r>
              <a:rPr lang="ru-RU" sz="1500" b="1" dirty="0" err="1">
                <a:solidFill>
                  <a:srgbClr val="496DA7"/>
                </a:solidFill>
                <a:latin typeface="Philosopher" panose="00000500000000000000" pitchFamily="2" charset="-52"/>
              </a:rPr>
              <a:t>недопуске</a:t>
            </a:r>
            <a:r>
              <a:rPr lang="ru-RU" sz="1500" b="1" dirty="0">
                <a:solidFill>
                  <a:srgbClr val="496DA7"/>
                </a:solidFill>
                <a:latin typeface="Philosopher" panose="00000500000000000000" pitchFamily="2" charset="-52"/>
              </a:rPr>
              <a:t> участника в ППЭ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C382797-AAEC-46A6-8530-11CD20E0B6B2}"/>
              </a:ext>
            </a:extLst>
          </p:cNvPr>
          <p:cNvSpPr/>
          <p:nvPr/>
        </p:nvSpPr>
        <p:spPr>
          <a:xfrm>
            <a:off x="1595561" y="5301208"/>
            <a:ext cx="540000" cy="296745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Philosopher" panose="00000500000000000000" pitchFamily="2" charset="-52"/>
              </a:rPr>
              <a:t>14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918E38C7-1492-4479-AD2F-6F02FC34F729}"/>
              </a:ext>
            </a:extLst>
          </p:cNvPr>
          <p:cNvSpPr/>
          <p:nvPr/>
        </p:nvSpPr>
        <p:spPr>
          <a:xfrm>
            <a:off x="8669024" y="5301208"/>
            <a:ext cx="1719069" cy="296745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Philosopher" panose="00000500000000000000" pitchFamily="2" charset="-52"/>
              </a:rPr>
              <a:t>2 на ППЭ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32E3A349-98E7-4D88-B928-D4C374945BE1}"/>
              </a:ext>
            </a:extLst>
          </p:cNvPr>
          <p:cNvSpPr/>
          <p:nvPr/>
        </p:nvSpPr>
        <p:spPr>
          <a:xfrm>
            <a:off x="2135560" y="5669961"/>
            <a:ext cx="653346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rgbClr val="496DA7"/>
                </a:solidFill>
                <a:latin typeface="Philosopher" panose="00000500000000000000" pitchFamily="2" charset="-52"/>
              </a:rPr>
              <a:t>Сопроводительный лист к материалам единого государственного экзамена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65D419C6-FDE9-4F41-B36D-6365CA1E17AC}"/>
              </a:ext>
            </a:extLst>
          </p:cNvPr>
          <p:cNvSpPr/>
          <p:nvPr/>
        </p:nvSpPr>
        <p:spPr>
          <a:xfrm>
            <a:off x="1595561" y="5669961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Philosopher" panose="00000500000000000000" pitchFamily="2" charset="-52"/>
              </a:rPr>
              <a:t>15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5561D591-2BA4-4AA0-904F-C711599B6677}"/>
              </a:ext>
            </a:extLst>
          </p:cNvPr>
          <p:cNvSpPr/>
          <p:nvPr/>
        </p:nvSpPr>
        <p:spPr>
          <a:xfrm>
            <a:off x="8669024" y="5669961"/>
            <a:ext cx="1719069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500" b="1" dirty="0">
              <a:solidFill>
                <a:schemeClr val="bg1"/>
              </a:solidFill>
              <a:latin typeface="Philosopher" panose="00000500000000000000" pitchFamily="2" charset="-52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E14D02AD-6EDF-43DE-A72E-49D3941310EC}"/>
              </a:ext>
            </a:extLst>
          </p:cNvPr>
          <p:cNvSpPr/>
          <p:nvPr/>
        </p:nvSpPr>
        <p:spPr>
          <a:xfrm>
            <a:off x="1528716" y="4807026"/>
            <a:ext cx="61926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Philosopher" panose="00000500000000000000" pitchFamily="2" charset="-52"/>
              </a:rPr>
              <a:t>Печать из сборника форм</a:t>
            </a:r>
            <a:endParaRPr lang="ru-RU" sz="2200" b="1" cap="all" dirty="0">
              <a:solidFill>
                <a:srgbClr val="C00000"/>
              </a:solidFill>
              <a:latin typeface="Philosopher" panose="00000500000000000000" pitchFamily="2" charset="-52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0615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598E548-EB08-4A2D-96BE-C86AEF137A43}"/>
              </a:ext>
            </a:extLst>
          </p:cNvPr>
          <p:cNvSpPr txBox="1"/>
          <p:nvPr/>
        </p:nvSpPr>
        <p:spPr>
          <a:xfrm>
            <a:off x="1271464" y="908778"/>
            <a:ext cx="81275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Подготовка материалов и аудиторий для лиц с ОВЗ</a:t>
            </a:r>
          </a:p>
        </p:txBody>
      </p:sp>
      <p:sp>
        <p:nvSpPr>
          <p:cNvPr id="33" name="Rectangle 3">
            <a:extLst>
              <a:ext uri="{FF2B5EF4-FFF2-40B4-BE49-F238E27FC236}">
                <a16:creationId xmlns="" xmlns:a16="http://schemas.microsoft.com/office/drawing/2014/main" id="{059CA223-6EBC-42C4-880E-F17E6AE750F3}"/>
              </a:ext>
            </a:extLst>
          </p:cNvPr>
          <p:cNvSpPr txBox="1">
            <a:spLocks/>
          </p:cNvSpPr>
          <p:nvPr/>
        </p:nvSpPr>
        <p:spPr bwMode="auto">
          <a:xfrm>
            <a:off x="767408" y="1772816"/>
            <a:ext cx="106571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indent="0" algn="just">
              <a:buNone/>
              <a:defRPr sz="200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0100" lvl="2" indent="-342900" algn="just">
              <a:buBlip>
                <a:blip r:embed="rId2"/>
              </a:buBlip>
              <a:defRPr sz="200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Blip>
                <a:blip r:embed="rId2"/>
              </a:buBlip>
            </a:pPr>
            <a:r>
              <a:rPr lang="ru-RU" dirty="0"/>
              <a:t>Не позже, чем за 2 рабочих дня до проведения экзамена, руководитель ППЭ должен получить информацию о количестве в ППЭ  </a:t>
            </a:r>
            <a:r>
              <a:rPr lang="ru-RU" b="1" dirty="0">
                <a:solidFill>
                  <a:srgbClr val="A42727"/>
                </a:solidFill>
              </a:rPr>
              <a:t>участников ГИА с ОВЗ</a:t>
            </a:r>
            <a:r>
              <a:rPr lang="ru-RU" dirty="0"/>
              <a:t>, инвалидов, детей-инвалидов и о необходимости организации проведения ГИА в условиях, учитывающих состояние их здоровья, особенности психофизического развития. </a:t>
            </a:r>
          </a:p>
          <a:p>
            <a:pPr marL="342900" indent="-342900">
              <a:buBlip>
                <a:blip r:embed="rId2"/>
              </a:buBlip>
            </a:pPr>
            <a:endParaRPr lang="ru-RU" dirty="0"/>
          </a:p>
          <a:p>
            <a:pPr marL="342900" indent="-342900">
              <a:buBlip>
                <a:blip r:embed="rId2"/>
              </a:buBlip>
            </a:pPr>
            <a:r>
              <a:rPr lang="ru-RU" dirty="0"/>
              <a:t>Для </a:t>
            </a:r>
            <a:r>
              <a:rPr lang="ru-RU" b="1" dirty="0">
                <a:solidFill>
                  <a:srgbClr val="A42727"/>
                </a:solidFill>
              </a:rPr>
              <a:t>слабовидящих</a:t>
            </a:r>
            <a:r>
              <a:rPr lang="ru-RU" dirty="0"/>
              <a:t> участников масштабирование КИМ, бланков регистрации и №1 до формата А3 осуществляется в аудитории. Бланки №2 </a:t>
            </a:r>
            <a:r>
              <a:rPr lang="ru-RU" b="1" dirty="0">
                <a:solidFill>
                  <a:srgbClr val="A42727"/>
                </a:solidFill>
              </a:rPr>
              <a:t>НЕ</a:t>
            </a:r>
            <a:r>
              <a:rPr lang="ru-RU" dirty="0"/>
              <a:t> масштабируются. Слабовидящие участники экзамена могут работать со стандартными и масштабированными КИМ, бланками регистрации и №1. </a:t>
            </a:r>
          </a:p>
          <a:p>
            <a:pPr marL="342900" indent="-342900">
              <a:buBlip>
                <a:blip r:embed="rId2"/>
              </a:buBlip>
            </a:pPr>
            <a:endParaRPr lang="ru-RU" dirty="0"/>
          </a:p>
          <a:p>
            <a:pPr marL="342900" indent="-342900">
              <a:buBlip>
                <a:blip r:embed="rId2"/>
              </a:buBlip>
            </a:pPr>
            <a:r>
              <a:rPr lang="ru-RU" dirty="0"/>
              <a:t>Бланки ответов №2 и ДБО №2 используются только стандартные.</a:t>
            </a:r>
          </a:p>
          <a:p>
            <a:pPr marL="342900" indent="-342900">
              <a:buBlip>
                <a:blip r:embed="rId2"/>
              </a:buBlip>
            </a:pPr>
            <a:endParaRPr lang="ru-RU" dirty="0"/>
          </a:p>
          <a:p>
            <a:pPr marL="342900" indent="-342900">
              <a:buBlip>
                <a:blip r:embed="rId2"/>
              </a:buBlip>
            </a:pPr>
            <a:r>
              <a:rPr lang="ru-RU" dirty="0"/>
              <a:t>В случае, если участнику ЕГЭ необходим ассистент, то в аудитории ППЭ необходимо предусмотреть место для ассистента.</a:t>
            </a:r>
          </a:p>
        </p:txBody>
      </p:sp>
    </p:spTree>
    <p:extLst>
      <p:ext uri="{BB962C8B-B14F-4D97-AF65-F5344CB8AC3E}">
        <p14:creationId xmlns:p14="http://schemas.microsoft.com/office/powerpoint/2010/main" val="942587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048544" y="3198167"/>
            <a:ext cx="10094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A42727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Philosopher" panose="00000500000000000000" pitchFamily="2" charset="-52"/>
              </a:rPr>
              <a:t>ТЕХНИЧЕСКАЯ ПОДГОТОВКА</a:t>
            </a:r>
            <a:br>
              <a:rPr lang="ru-RU" sz="2400" b="1" dirty="0">
                <a:solidFill>
                  <a:srgbClr val="A42727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Philosopher" panose="00000500000000000000" pitchFamily="2" charset="-52"/>
              </a:rPr>
            </a:br>
            <a:r>
              <a:rPr lang="ru-RU" sz="2400" b="1" dirty="0">
                <a:solidFill>
                  <a:srgbClr val="A42727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Philosopher" panose="00000500000000000000" pitchFamily="2" charset="-52"/>
              </a:rPr>
              <a:t>К ПРОВЕДЕНИЮ ЕГЭ В ППЭ</a:t>
            </a:r>
          </a:p>
        </p:txBody>
      </p:sp>
    </p:spTree>
    <p:extLst>
      <p:ext uri="{BB962C8B-B14F-4D97-AF65-F5344CB8AC3E}">
        <p14:creationId xmlns:p14="http://schemas.microsoft.com/office/powerpoint/2010/main" val="328007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048544" y="3198167"/>
            <a:ext cx="10094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A42727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Philosopher" panose="00000500000000000000" pitchFamily="2" charset="-52"/>
              </a:rPr>
              <a:t>НОВОВВЕДЕНИЯ ПРИ ПОДГОТОВКЕ</a:t>
            </a:r>
            <a:br>
              <a:rPr lang="ru-RU" sz="2400" b="1" dirty="0">
                <a:solidFill>
                  <a:srgbClr val="A42727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Philosopher" panose="00000500000000000000" pitchFamily="2" charset="-52"/>
              </a:rPr>
            </a:br>
            <a:r>
              <a:rPr lang="ru-RU" sz="2400" b="1" dirty="0">
                <a:solidFill>
                  <a:srgbClr val="A42727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Philosopher" panose="00000500000000000000" pitchFamily="2" charset="-52"/>
              </a:rPr>
              <a:t>И ПРОВЕДЕНИИ ЕГЭ В 2024 ГОДУ</a:t>
            </a:r>
          </a:p>
        </p:txBody>
      </p:sp>
    </p:spTree>
    <p:extLst>
      <p:ext uri="{BB962C8B-B14F-4D97-AF65-F5344CB8AC3E}">
        <p14:creationId xmlns:p14="http://schemas.microsoft.com/office/powerpoint/2010/main" val="2766430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76EDF0F-22F9-4E16-840A-16706D7A6051}"/>
              </a:ext>
            </a:extLst>
          </p:cNvPr>
          <p:cNvSpPr txBox="1"/>
          <p:nvPr/>
        </p:nvSpPr>
        <p:spPr>
          <a:xfrm>
            <a:off x="1271464" y="908778"/>
            <a:ext cx="53238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Состав технических средств ППЭ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72C3326-B5AF-4425-A85F-ECCBA6331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12" y="1628800"/>
            <a:ext cx="9480376" cy="484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09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76EDF0F-22F9-4E16-840A-16706D7A6051}"/>
              </a:ext>
            </a:extLst>
          </p:cNvPr>
          <p:cNvSpPr txBox="1"/>
          <p:nvPr/>
        </p:nvSpPr>
        <p:spPr>
          <a:xfrm>
            <a:off x="1271464" y="908778"/>
            <a:ext cx="82205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При технической подготовке ППЭ член ГЭК должен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E6E09116-5817-456C-8DAF-CAD579B0BE4B}"/>
              </a:ext>
            </a:extLst>
          </p:cNvPr>
          <p:cNvSpPr txBox="1">
            <a:spLocks/>
          </p:cNvSpPr>
          <p:nvPr/>
        </p:nvSpPr>
        <p:spPr bwMode="auto">
          <a:xfrm>
            <a:off x="1559496" y="2420888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42900" indent="-342900" algn="just">
              <a:buBlip>
                <a:blip r:embed="rId2"/>
              </a:buBlip>
              <a:defRPr sz="200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0100" lvl="2" indent="-342900" algn="just">
              <a:buBlip>
                <a:blip r:embed="rId2"/>
              </a:buBlip>
              <a:defRPr sz="200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не позднее, чем за 2 недели до начала экзаменационного периода (досрочный, основной, дополнительный), до проведения проверки готовности ППЭ должен подтвердить настройки Личного кабинета для начала процедуры доставки (скачивания) ЭМ по сети «Интернет»</a:t>
            </a:r>
          </a:p>
          <a:p>
            <a:endParaRPr lang="ru-RU" dirty="0"/>
          </a:p>
          <a:p>
            <a:r>
              <a:rPr lang="ru-RU" dirty="0"/>
              <a:t>не позднее, чем за 2 недели до начала экзаменов, проверить соответствие ППЭ требованиям, установленным Порядком, готовность (работоспособность, сохранность) оборудования ППЭ </a:t>
            </a:r>
          </a:p>
        </p:txBody>
      </p:sp>
    </p:spTree>
    <p:extLst>
      <p:ext uri="{BB962C8B-B14F-4D97-AF65-F5344CB8AC3E}">
        <p14:creationId xmlns:p14="http://schemas.microsoft.com/office/powerpoint/2010/main" val="2542640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78B2484-5B20-4820-88C2-0BA90A273AD6}"/>
              </a:ext>
            </a:extLst>
          </p:cNvPr>
          <p:cNvSpPr txBox="1"/>
          <p:nvPr/>
        </p:nvSpPr>
        <p:spPr>
          <a:xfrm>
            <a:off x="1271464" y="908778"/>
            <a:ext cx="95670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Подготовка к проведению ГИА. Проверка настроек ППЭ (ЛК)</a:t>
            </a:r>
          </a:p>
        </p:txBody>
      </p:sp>
      <p:pic>
        <p:nvPicPr>
          <p:cNvPr id="7" name="Объект 4">
            <a:extLst>
              <a:ext uri="{FF2B5EF4-FFF2-40B4-BE49-F238E27FC236}">
                <a16:creationId xmlns="" xmlns:a16="http://schemas.microsoft.com/office/drawing/2014/main" id="{FEB84045-D5CD-463B-9481-26AAB1CE4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3" r="38217"/>
          <a:stretch/>
        </p:blipFill>
        <p:spPr bwMode="auto">
          <a:xfrm>
            <a:off x="6240016" y="1611329"/>
            <a:ext cx="5591399" cy="435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87"/>
          <a:stretch/>
        </p:blipFill>
        <p:spPr bwMode="auto">
          <a:xfrm>
            <a:off x="609600" y="1584072"/>
            <a:ext cx="5270376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61531" y="3968684"/>
            <a:ext cx="3066851" cy="206210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КТГ. Личный кабинет.</a:t>
            </a:r>
          </a:p>
          <a:p>
            <a:r>
              <a:rPr lang="ru-RU" dirty="0"/>
              <a:t>Необходимо проверить основной и резервный каналы доступа в интернет!</a:t>
            </a:r>
          </a:p>
          <a:p>
            <a:r>
              <a:rPr lang="ru-RU" dirty="0"/>
              <a:t>Раздел Сведения о ППЭ,</a:t>
            </a:r>
          </a:p>
          <a:p>
            <a:r>
              <a:rPr lang="ru-RU" dirty="0"/>
              <a:t>вкладка Сведения о каналах доступа в интернет!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3061531" y="3083520"/>
            <a:ext cx="1666430" cy="8851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3061531" y="3596779"/>
            <a:ext cx="946237" cy="3719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56240" y="3968684"/>
            <a:ext cx="3066851" cy="150810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КТГ. Личный кабинет.</a:t>
            </a:r>
          </a:p>
          <a:p>
            <a:r>
              <a:rPr lang="ru-RU" dirty="0"/>
              <a:t>Необходимо проверить информацию о ППЭ!</a:t>
            </a:r>
          </a:p>
          <a:p>
            <a:r>
              <a:rPr lang="ru-RU" dirty="0"/>
              <a:t>Раздел Сведения о ППЭ,</a:t>
            </a:r>
          </a:p>
          <a:p>
            <a:r>
              <a:rPr lang="ru-RU" dirty="0"/>
              <a:t>вкладка Информация о ППЭ!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8976320" y="3284984"/>
            <a:ext cx="946350" cy="683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182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78B2484-5B20-4820-88C2-0BA90A273AD6}"/>
              </a:ext>
            </a:extLst>
          </p:cNvPr>
          <p:cNvSpPr txBox="1"/>
          <p:nvPr/>
        </p:nvSpPr>
        <p:spPr>
          <a:xfrm>
            <a:off x="1271464" y="908778"/>
            <a:ext cx="73372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Подготовка к экзамену. Интернет-пакеты (ЛК)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2ACB1E09-23CE-411E-8549-F0D616362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2492896"/>
            <a:ext cx="10225136" cy="3477875"/>
          </a:xfr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buBlip>
                <a:blip r:embed="rId4"/>
              </a:buBlip>
            </a:pPr>
            <a: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  <a:cs typeface="Arial" charset="0"/>
              </a:rPr>
              <a:t>должен подготовить не менее 3 </a:t>
            </a:r>
            <a:r>
              <a:rPr lang="ru-RU" sz="2000" dirty="0" err="1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  <a:cs typeface="Arial" charset="0"/>
              </a:rPr>
              <a:t>флеш</a:t>
            </a:r>
            <a: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  <a:cs typeface="Arial" charset="0"/>
              </a:rPr>
              <a:t>-накопителей: основной и резервный  </a:t>
            </a:r>
            <a:r>
              <a:rPr lang="ru-RU" sz="2000" dirty="0" err="1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  <a:cs typeface="Arial" charset="0"/>
              </a:rPr>
              <a:t>флеш</a:t>
            </a:r>
            <a: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  <a:cs typeface="Arial" charset="0"/>
              </a:rPr>
              <a:t>-накопитель для хранения интернет-пакетов с ЭМ, </a:t>
            </a:r>
            <a:r>
              <a:rPr lang="ru-RU" sz="2000" dirty="0" err="1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  <a:cs typeface="Arial" charset="0"/>
              </a:rPr>
              <a:t>флеш</a:t>
            </a:r>
            <a: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  <a:cs typeface="Arial" charset="0"/>
              </a:rPr>
              <a:t>-накопитель для переноса данных между станциями ППЭ (рекомендуемое количество – по числу технических специалистов ППЭ)</a:t>
            </a:r>
          </a:p>
          <a:p>
            <a:pPr algn="just">
              <a:spcBef>
                <a:spcPct val="0"/>
              </a:spcBef>
              <a:buBlip>
                <a:blip r:embed="rId4"/>
              </a:buBlip>
            </a:pPr>
            <a:endParaRPr lang="ru-RU" sz="2000" dirty="0">
              <a:solidFill>
                <a:srgbClr val="282828"/>
              </a:solidFill>
              <a:latin typeface="Philosopher" panose="00000500000000000000" pitchFamily="2" charset="-52"/>
              <a:ea typeface="Cambria" panose="02040503050406030204" pitchFamily="18" charset="0"/>
              <a:cs typeface="Arial" charset="0"/>
            </a:endParaRPr>
          </a:p>
          <a:p>
            <a:pPr algn="just">
              <a:spcBef>
                <a:spcPct val="0"/>
              </a:spcBef>
              <a:buBlip>
                <a:blip r:embed="rId4"/>
              </a:buBlip>
            </a:pPr>
            <a: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  <a:cs typeface="Arial" charset="0"/>
              </a:rPr>
              <a:t>обязан контролировать своевременность включения станции с доступом к Личному кабинету ППЭ для загрузки ЭМ для экзаменов, проводимых в данном ППЭ, и загрузку ЭМ</a:t>
            </a:r>
          </a:p>
          <a:p>
            <a:pPr algn="just">
              <a:spcBef>
                <a:spcPct val="0"/>
              </a:spcBef>
              <a:buBlip>
                <a:blip r:embed="rId4"/>
              </a:buBlip>
            </a:pPr>
            <a:endParaRPr lang="ru-RU" sz="2000" dirty="0">
              <a:solidFill>
                <a:srgbClr val="282828"/>
              </a:solidFill>
              <a:latin typeface="Philosopher" panose="00000500000000000000" pitchFamily="2" charset="-52"/>
              <a:ea typeface="Cambria" panose="02040503050406030204" pitchFamily="18" charset="0"/>
              <a:cs typeface="Arial" charset="0"/>
            </a:endParaRPr>
          </a:p>
          <a:p>
            <a:pPr algn="just">
              <a:spcBef>
                <a:spcPct val="0"/>
              </a:spcBef>
              <a:buBlip>
                <a:blip r:embed="rId4"/>
              </a:buBlip>
            </a:pPr>
            <a: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  <a:cs typeface="Arial" charset="0"/>
              </a:rPr>
              <a:t>должен обеспечить проведение техническим специалистом технической подготовки ППЭ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73A3B43C-ABFE-42AE-893A-BD25D50642CD}"/>
              </a:ext>
            </a:extLst>
          </p:cNvPr>
          <p:cNvSpPr txBox="1">
            <a:spLocks/>
          </p:cNvSpPr>
          <p:nvPr/>
        </p:nvSpPr>
        <p:spPr bwMode="auto">
          <a:xfrm>
            <a:off x="983432" y="1988840"/>
            <a:ext cx="102251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ru-RU" sz="2200" b="1" i="1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  <a:cs typeface="Arial" charset="0"/>
              </a:rPr>
              <a:t>Руководитель ППЭ</a:t>
            </a:r>
          </a:p>
        </p:txBody>
      </p:sp>
    </p:spTree>
    <p:extLst>
      <p:ext uri="{BB962C8B-B14F-4D97-AF65-F5344CB8AC3E}">
        <p14:creationId xmlns:p14="http://schemas.microsoft.com/office/powerpoint/2010/main" val="1046509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78B2484-5B20-4820-88C2-0BA90A273AD6}"/>
              </a:ext>
            </a:extLst>
          </p:cNvPr>
          <p:cNvSpPr txBox="1"/>
          <p:nvPr/>
        </p:nvSpPr>
        <p:spPr>
          <a:xfrm>
            <a:off x="1271464" y="908778"/>
            <a:ext cx="73372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Подготовка к экзамену. Интернет-пакеты (ЛК)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6EB27B8-6AD2-4003-9E62-617A7D85258E}"/>
              </a:ext>
            </a:extLst>
          </p:cNvPr>
          <p:cNvSpPr/>
          <p:nvPr/>
        </p:nvSpPr>
        <p:spPr>
          <a:xfrm>
            <a:off x="293440" y="1809429"/>
            <a:ext cx="11605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Philosopher" panose="00000500000000000000" pitchFamily="2" charset="-52"/>
                <a:cs typeface="+mn-cs"/>
              </a:rPr>
              <a:t>Электронные ЭМ шифруются пакетами по 5 штук и автоматически распределяются по ППЭ в составе интернет-пакетов за 5 рабочих дней до даты экзамена – для основных дней экзаменационного периода, за 3 рабочих дня – для резервных дней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E4D0EF2F-79CD-471B-839A-314AC8AA6D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0018809"/>
              </p:ext>
            </p:extLst>
          </p:nvPr>
        </p:nvGraphicFramePr>
        <p:xfrm>
          <a:off x="1703512" y="3212976"/>
          <a:ext cx="878497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6248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78B2484-5B20-4820-88C2-0BA90A273AD6}"/>
              </a:ext>
            </a:extLst>
          </p:cNvPr>
          <p:cNvSpPr txBox="1"/>
          <p:nvPr/>
        </p:nvSpPr>
        <p:spPr>
          <a:xfrm>
            <a:off x="1271464" y="908778"/>
            <a:ext cx="73372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Подготовка к экзамену. Интернет-пакеты (ЛК)</a:t>
            </a:r>
          </a:p>
        </p:txBody>
      </p:sp>
      <p:pic>
        <p:nvPicPr>
          <p:cNvPr id="10" name="Объект 4">
            <a:extLst>
              <a:ext uri="{FF2B5EF4-FFF2-40B4-BE49-F238E27FC236}">
                <a16:creationId xmlns="" xmlns:a16="http://schemas.microsoft.com/office/drawing/2014/main" id="{1D8D3424-B8C1-4A8E-894D-91AEBFBBA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305" y="1772816"/>
            <a:ext cx="8993390" cy="4351338"/>
          </a:xfrm>
        </p:spPr>
      </p:pic>
    </p:spTree>
    <p:extLst>
      <p:ext uri="{BB962C8B-B14F-4D97-AF65-F5344CB8AC3E}">
        <p14:creationId xmlns:p14="http://schemas.microsoft.com/office/powerpoint/2010/main" val="1625590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45B086F0-8089-42A0-B842-86201725E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238" y="2364114"/>
            <a:ext cx="5869632" cy="263382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282828"/>
                </a:solidFill>
                <a:latin typeface="Philosopher" panose="00000500000000000000" pitchFamily="2" charset="-52"/>
              </a:rPr>
              <a:t>По окончании технической подготовки в аудиториях и Штабе ППЭ технический специалист должен в личном кабинете ППЭ передать статус </a:t>
            </a:r>
            <a:r>
              <a:rPr lang="ru-RU" sz="2000" b="1" dirty="0">
                <a:solidFill>
                  <a:srgbClr val="A42727"/>
                </a:solidFill>
                <a:latin typeface="Philosopher" panose="00000500000000000000" pitchFamily="2" charset="-52"/>
              </a:rPr>
              <a:t>«Техническая подготовка пройдена»</a:t>
            </a:r>
            <a:r>
              <a:rPr lang="ru-RU" sz="2000" b="1" dirty="0">
                <a:solidFill>
                  <a:srgbClr val="282828"/>
                </a:solidFill>
                <a:latin typeface="Philosopher" panose="00000500000000000000" pitchFamily="2" charset="-52"/>
              </a:rPr>
              <a:t> в систему мониторинга готовности ППЭ в личном кабинете ППЭ</a:t>
            </a:r>
          </a:p>
        </p:txBody>
      </p:sp>
      <p:pic>
        <p:nvPicPr>
          <p:cNvPr id="10" name="Picture 2" descr="Картинки по запросу Важно">
            <a:extLst>
              <a:ext uri="{FF2B5EF4-FFF2-40B4-BE49-F238E27FC236}">
                <a16:creationId xmlns="" xmlns:a16="http://schemas.microsoft.com/office/drawing/2014/main" id="{501FB45F-E69E-4798-AB35-E04AB5E81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912" r="3329"/>
          <a:stretch/>
        </p:blipFill>
        <p:spPr bwMode="auto">
          <a:xfrm>
            <a:off x="8256240" y="2204864"/>
            <a:ext cx="187220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294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048544" y="3198167"/>
            <a:ext cx="10094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A42727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Philosopher" panose="00000500000000000000" pitchFamily="2" charset="-52"/>
              </a:rPr>
              <a:t>КОНТРОЛЬ ТЕХНИЧЕСКОЙ ГОТОВНОСТИ</a:t>
            </a:r>
          </a:p>
          <a:p>
            <a:pPr algn="ctr"/>
            <a:r>
              <a:rPr lang="ru-RU" sz="2400" b="1" dirty="0">
                <a:solidFill>
                  <a:srgbClr val="A42727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Philosopher" panose="00000500000000000000" pitchFamily="2" charset="-52"/>
              </a:rPr>
              <a:t>К ПРОВЕДЕНИЮ ЕГЭ В ППЭ</a:t>
            </a:r>
          </a:p>
        </p:txBody>
      </p:sp>
    </p:spTree>
    <p:extLst>
      <p:ext uri="{BB962C8B-B14F-4D97-AF65-F5344CB8AC3E}">
        <p14:creationId xmlns:p14="http://schemas.microsoft.com/office/powerpoint/2010/main" val="205495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"/>
          <a:stretch/>
        </p:blipFill>
        <p:spPr>
          <a:xfrm>
            <a:off x="1557838" y="1662496"/>
            <a:ext cx="9074666" cy="4351338"/>
          </a:xfrm>
        </p:spPr>
      </p:pic>
      <p:sp>
        <p:nvSpPr>
          <p:cNvPr id="7" name="Прямоугольник 6"/>
          <p:cNvSpPr/>
          <p:nvPr/>
        </p:nvSpPr>
        <p:spPr>
          <a:xfrm>
            <a:off x="7363449" y="5036280"/>
            <a:ext cx="3111500" cy="977554"/>
          </a:xfrm>
          <a:prstGeom prst="rect">
            <a:avLst/>
          </a:prstGeom>
          <a:solidFill>
            <a:srgbClr val="1269B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2"/>
            <a:r>
              <a:rPr lang="ru-RU" dirty="0">
                <a:solidFill>
                  <a:schemeClr val="bg1"/>
                </a:solidFill>
                <a:latin typeface="Philosopher" panose="00000500000000000000" pitchFamily="2" charset="-52"/>
              </a:rPr>
              <a:t>Необходимо </a:t>
            </a:r>
          </a:p>
          <a:p>
            <a:pPr marL="628650" lvl="2"/>
            <a:r>
              <a:rPr lang="ru-RU" dirty="0">
                <a:solidFill>
                  <a:schemeClr val="bg1"/>
                </a:solidFill>
                <a:latin typeface="Philosopher" panose="00000500000000000000" pitchFamily="2" charset="-52"/>
              </a:rPr>
              <a:t>подтверждение </a:t>
            </a:r>
          </a:p>
          <a:p>
            <a:pPr marL="628650" lvl="2"/>
            <a:r>
              <a:rPr lang="ru-RU" dirty="0">
                <a:solidFill>
                  <a:schemeClr val="bg1"/>
                </a:solidFill>
                <a:latin typeface="Philosopher" panose="00000500000000000000" pitchFamily="2" charset="-52"/>
              </a:rPr>
              <a:t>токеном члена ГЭК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49567">
            <a:off x="9556046" y="5192238"/>
            <a:ext cx="910350" cy="557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143" y="5163738"/>
            <a:ext cx="484246" cy="48424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ADA32D3-96CB-4E15-A803-0DEFD303BD09}"/>
              </a:ext>
            </a:extLst>
          </p:cNvPr>
          <p:cNvSpPr txBox="1"/>
          <p:nvPr/>
        </p:nvSpPr>
        <p:spPr>
          <a:xfrm>
            <a:off x="1271464" y="908778"/>
            <a:ext cx="65181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КТГ. Авторизация токена члена ГЭК (ЛК)</a:t>
            </a:r>
          </a:p>
        </p:txBody>
      </p:sp>
      <p:cxnSp>
        <p:nvCxnSpPr>
          <p:cNvPr id="9" name="Прямая со стрелкой 8"/>
          <p:cNvCxnSpPr>
            <a:stCxn id="7" idx="0"/>
          </p:cNvCxnSpPr>
          <p:nvPr/>
        </p:nvCxnSpPr>
        <p:spPr>
          <a:xfrm flipV="1">
            <a:off x="8919199" y="3284984"/>
            <a:ext cx="777201" cy="17512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657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4"/>
          <a:stretch/>
        </p:blipFill>
        <p:spPr>
          <a:xfrm>
            <a:off x="12273" y="2132856"/>
            <a:ext cx="6539383" cy="4351338"/>
          </a:xfrm>
        </p:spPr>
      </p:pic>
      <p:pic>
        <p:nvPicPr>
          <p:cNvPr id="7" name="Объект 3">
            <a:extLst>
              <a:ext uri="{FF2B5EF4-FFF2-40B4-BE49-F238E27FC236}">
                <a16:creationId xmlns="" xmlns:a16="http://schemas.microsoft.com/office/drawing/2014/main" id="{D67CBCD9-B7C7-45B2-80A0-A9251B0DB6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t="1802" r="12456" b="1802"/>
          <a:stretch/>
        </p:blipFill>
        <p:spPr bwMode="auto">
          <a:xfrm>
            <a:off x="6431714" y="2132856"/>
            <a:ext cx="5760286" cy="427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CDCF423-81AD-472D-A041-300A8C2C9747}"/>
              </a:ext>
            </a:extLst>
          </p:cNvPr>
          <p:cNvSpPr txBox="1"/>
          <p:nvPr/>
        </p:nvSpPr>
        <p:spPr>
          <a:xfrm>
            <a:off x="1271464" y="908778"/>
            <a:ext cx="83006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КТГ. Результаты авторизации токена члена ГЭК (ЛК)</a:t>
            </a:r>
          </a:p>
        </p:txBody>
      </p:sp>
    </p:spTree>
    <p:extLst>
      <p:ext uri="{BB962C8B-B14F-4D97-AF65-F5344CB8AC3E}">
        <p14:creationId xmlns:p14="http://schemas.microsoft.com/office/powerpoint/2010/main" val="929941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 bwMode="auto">
          <a:xfrm>
            <a:off x="324272" y="2996952"/>
            <a:ext cx="115434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42900" indent="-342900" algn="just">
              <a:buBlip>
                <a:blip r:embed="rId2"/>
              </a:buBlip>
              <a:defRPr sz="220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defRPr>
            </a:lvl1pPr>
          </a:lstStyle>
          <a:p>
            <a:r>
              <a:rPr lang="ru-RU" dirty="0"/>
              <a:t>Должны пройти соответствующую подготовку.</a:t>
            </a:r>
          </a:p>
          <a:p>
            <a:endParaRPr lang="ru-RU" dirty="0"/>
          </a:p>
          <a:p>
            <a:r>
              <a:rPr lang="ru-RU" dirty="0"/>
              <a:t>Не должны являться близкими родственниками, а также супругами, усыновителями, усыновленными участников ЕГЭ, сдающих экзамен в данном ППЭ.</a:t>
            </a:r>
          </a:p>
          <a:p>
            <a:endParaRPr lang="ru-RU" dirty="0"/>
          </a:p>
          <a:p>
            <a:r>
              <a:rPr lang="ru-RU" dirty="0"/>
              <a:t>Не должны быть педагогическими работниками, являющимися учителями участников ЕГЭ, сдающих экзамен в данном ППЭ.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3B17369-B9BB-4DDD-A9F7-BCCE15B9D6E7}"/>
              </a:ext>
            </a:extLst>
          </p:cNvPr>
          <p:cNvSpPr txBox="1"/>
          <p:nvPr/>
        </p:nvSpPr>
        <p:spPr>
          <a:xfrm>
            <a:off x="1271464" y="908778"/>
            <a:ext cx="775885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Требования к членам ГЭК и руководителям ППЭ,</a:t>
            </a:r>
            <a:b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</a:br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предъявляемые Порядком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8E53F21-DB94-414C-A40E-DCDE23020FA5}"/>
              </a:ext>
            </a:extLst>
          </p:cNvPr>
          <p:cNvSpPr txBox="1"/>
          <p:nvPr/>
        </p:nvSpPr>
        <p:spPr>
          <a:xfrm>
            <a:off x="324272" y="2376411"/>
            <a:ext cx="9435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b="0" i="1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В соответствии с п.66 Порядка, члены ГЭК и руководители ППЭ</a:t>
            </a:r>
          </a:p>
        </p:txBody>
      </p:sp>
    </p:spTree>
    <p:extLst>
      <p:ext uri="{BB962C8B-B14F-4D97-AF65-F5344CB8AC3E}">
        <p14:creationId xmlns:p14="http://schemas.microsoft.com/office/powerpoint/2010/main" val="510309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45B086F0-8089-42A0-B842-86201725E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1506" y="1443245"/>
            <a:ext cx="5869632" cy="21602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ru-RU" sz="2400" b="1" dirty="0">
                <a:latin typeface="Philosopher" panose="00000500000000000000" pitchFamily="2" charset="-52"/>
              </a:rPr>
              <a:t>Все Члены ГЭК, назначенные на экзамен должны пройти </a:t>
            </a:r>
            <a:r>
              <a:rPr lang="ru-RU" sz="2400" b="1" dirty="0">
                <a:solidFill>
                  <a:srgbClr val="C00000"/>
                </a:solidFill>
                <a:latin typeface="Philosopher" panose="00000500000000000000" pitchFamily="2" charset="-52"/>
              </a:rPr>
              <a:t>авторизацию</a:t>
            </a:r>
            <a:r>
              <a:rPr lang="ru-RU" sz="2400" b="1" dirty="0">
                <a:latin typeface="Philosopher" panose="00000500000000000000" pitchFamily="2" charset="-52"/>
              </a:rPr>
              <a:t> в ППЭ, в который они назначены,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Philosopher" panose="00000500000000000000" pitchFamily="2" charset="-52"/>
              </a:rPr>
              <a:t>НЕ РАНЕЕ</a:t>
            </a:r>
            <a:r>
              <a:rPr lang="ru-RU" sz="2400" b="1" dirty="0">
                <a:latin typeface="Philosopher" panose="00000500000000000000" pitchFamily="2" charset="-52"/>
              </a:rPr>
              <a:t>, чем  </a:t>
            </a:r>
            <a:r>
              <a:rPr lang="ru-RU" sz="2400" b="1" dirty="0">
                <a:solidFill>
                  <a:srgbClr val="C00000"/>
                </a:solidFill>
                <a:latin typeface="Philosopher" panose="00000500000000000000" pitchFamily="2" charset="-52"/>
              </a:rPr>
              <a:t>за 2 рабочих дня </a:t>
            </a:r>
            <a:r>
              <a:rPr lang="ru-RU" sz="2400" b="1" dirty="0">
                <a:latin typeface="Philosopher" panose="00000500000000000000" pitchFamily="2" charset="-52"/>
              </a:rPr>
              <a:t>до дня проведения экзамена.</a:t>
            </a:r>
          </a:p>
        </p:txBody>
      </p:sp>
      <p:pic>
        <p:nvPicPr>
          <p:cNvPr id="10" name="Picture 2" descr="Картинки по запросу Важно">
            <a:extLst>
              <a:ext uri="{FF2B5EF4-FFF2-40B4-BE49-F238E27FC236}">
                <a16:creationId xmlns="" xmlns:a16="http://schemas.microsoft.com/office/drawing/2014/main" id="{501FB45F-E69E-4798-AB35-E04AB5E81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912" r="3329"/>
          <a:stretch/>
        </p:blipFill>
        <p:spPr bwMode="auto">
          <a:xfrm>
            <a:off x="8264538" y="1875293"/>
            <a:ext cx="187220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3">
            <a:extLst>
              <a:ext uri="{FF2B5EF4-FFF2-40B4-BE49-F238E27FC236}">
                <a16:creationId xmlns="" xmlns:a16="http://schemas.microsoft.com/office/drawing/2014/main" id="{86529B15-2774-4EC5-9020-870811E63E4F}"/>
              </a:ext>
            </a:extLst>
          </p:cNvPr>
          <p:cNvSpPr txBox="1">
            <a:spLocks/>
          </p:cNvSpPr>
          <p:nvPr/>
        </p:nvSpPr>
        <p:spPr bwMode="auto">
          <a:xfrm>
            <a:off x="2063552" y="5157192"/>
            <a:ext cx="8229600" cy="11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2000" b="1" dirty="0">
                <a:solidFill>
                  <a:srgbClr val="496DA7"/>
                </a:solidFill>
                <a:latin typeface="Philosopher" panose="00000500000000000000" pitchFamily="2" charset="-52"/>
              </a:rPr>
              <a:t>Если после авторизации члена ГЭК он был переназначен в другой ППЭ, ему необходимо пройти повторную авторизацию в новом ППЭ.</a:t>
            </a:r>
          </a:p>
          <a:p>
            <a:endParaRPr lang="ru-RU" sz="2000" b="1" dirty="0">
              <a:solidFill>
                <a:srgbClr val="496DA7"/>
              </a:solidFill>
              <a:latin typeface="Philosopher" panose="00000500000000000000" pitchFamily="2" charset="-52"/>
            </a:endParaRPr>
          </a:p>
          <a:p>
            <a:endParaRPr lang="ru-RU" sz="2000" b="1" dirty="0">
              <a:solidFill>
                <a:srgbClr val="496DA7"/>
              </a:solidFill>
              <a:latin typeface="Philosopher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00101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20EECEF-CA5F-4A9F-885B-36A3759D4EF9}"/>
              </a:ext>
            </a:extLst>
          </p:cNvPr>
          <p:cNvSpPr txBox="1"/>
          <p:nvPr/>
        </p:nvSpPr>
        <p:spPr>
          <a:xfrm>
            <a:off x="1271464" y="908778"/>
            <a:ext cx="37545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КТГ. Проверка станций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298646B-741D-4F7F-840D-3BC77E74345A}"/>
              </a:ext>
            </a:extLst>
          </p:cNvPr>
          <p:cNvSpPr txBox="1"/>
          <p:nvPr/>
        </p:nvSpPr>
        <p:spPr>
          <a:xfrm>
            <a:off x="335360" y="1844824"/>
            <a:ext cx="113052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42900" indent="-342900" algn="just">
              <a:buBlip>
                <a:blip r:embed="rId2"/>
              </a:buBlip>
              <a:defRPr sz="200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defRPr>
            </a:lvl1pPr>
            <a:lvl2pPr indent="0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marL="800100" lvl="2" indent="-342900" algn="just">
              <a:buBlip>
                <a:blip r:embed="rId2"/>
              </a:buBlip>
              <a:defRPr sz="200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defRPr>
            </a:lvl3pPr>
            <a:lvl4pPr indent="0" eaLnBrk="0" hangingPunct="0">
              <a:spcBef>
                <a:spcPct val="20000"/>
              </a:spcBef>
              <a:buFont typeface="Arial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eaLnBrk="0" hangingPunct="0">
              <a:spcBef>
                <a:spcPct val="20000"/>
              </a:spcBef>
              <a:buFont typeface="Arial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r>
              <a:rPr lang="ru-RU" dirty="0"/>
              <a:t>не позднее, чем за </a:t>
            </a:r>
            <a:r>
              <a:rPr lang="en-US" dirty="0"/>
              <a:t>1</a:t>
            </a:r>
            <a:r>
              <a:rPr lang="ru-RU" dirty="0"/>
              <a:t> день (до 12:00) до экзамена</a:t>
            </a:r>
          </a:p>
          <a:p>
            <a:r>
              <a:rPr lang="ru-RU" dirty="0"/>
              <a:t>проводится на основных и резервных станциях, имеющих доступ к ЛК, организатора, штаба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В </a:t>
            </a:r>
            <a:r>
              <a:rPr lang="ru-RU" b="1" dirty="0" err="1"/>
              <a:t>т.ч</a:t>
            </a:r>
            <a:r>
              <a:rPr lang="ru-RU" b="1" dirty="0"/>
              <a:t>. проводится </a:t>
            </a:r>
          </a:p>
          <a:p>
            <a:r>
              <a:rPr lang="ru-RU" dirty="0"/>
              <a:t>печать тестового ДБО №2 (на Станции штаба)</a:t>
            </a:r>
          </a:p>
          <a:p>
            <a:r>
              <a:rPr lang="ru-RU" dirty="0"/>
              <a:t>проверка тестового комплекта ЭМ, напечатанного на этапе технической подготовки</a:t>
            </a:r>
            <a:br>
              <a:rPr lang="ru-RU" dirty="0"/>
            </a:br>
            <a:r>
              <a:rPr lang="ru-RU" dirty="0"/>
              <a:t>(на Станции организатора), или повторная печать тестового комплекта ЭМ</a:t>
            </a:r>
          </a:p>
          <a:p>
            <a:r>
              <a:rPr lang="ru-RU" dirty="0"/>
              <a:t>печать калибровочного листа аудитории (на Станции организатора)</a:t>
            </a:r>
          </a:p>
          <a:p>
            <a:r>
              <a:rPr lang="ru-RU" dirty="0"/>
              <a:t>проверка сканеров в аудиториях и штабе ППЭ</a:t>
            </a:r>
          </a:p>
          <a:p>
            <a:r>
              <a:rPr lang="ru-RU" dirty="0"/>
              <a:t>со всех станций сохраняются электронные акты готовности для передачи в систему мониторинга</a:t>
            </a:r>
          </a:p>
          <a:p>
            <a:r>
              <a:rPr lang="ru-RU" dirty="0"/>
              <a:t>печатаются и заполняются формы ППЭ-01-01 «Протокол технической готовности аудитории для печати полного комплекта ЭМ в аудитории ППЭ» и ППЭ-01-02 «Протокол технической готовности Штаба ППЭ для сканирования и печати ДБО №2 в ППЭ»</a:t>
            </a:r>
          </a:p>
        </p:txBody>
      </p:sp>
    </p:spTree>
    <p:extLst>
      <p:ext uri="{BB962C8B-B14F-4D97-AF65-F5344CB8AC3E}">
        <p14:creationId xmlns:p14="http://schemas.microsoft.com/office/powerpoint/2010/main" val="4218945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20EECEF-CA5F-4A9F-885B-36A3759D4EF9}"/>
              </a:ext>
            </a:extLst>
          </p:cNvPr>
          <p:cNvSpPr txBox="1"/>
          <p:nvPr/>
        </p:nvSpPr>
        <p:spPr>
          <a:xfrm>
            <a:off x="1271464" y="908778"/>
            <a:ext cx="37545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КТГ. Проверка станций</a:t>
            </a:r>
          </a:p>
        </p:txBody>
      </p:sp>
      <p:graphicFrame>
        <p:nvGraphicFramePr>
          <p:cNvPr id="4" name="Объект 4">
            <a:extLst>
              <a:ext uri="{FF2B5EF4-FFF2-40B4-BE49-F238E27FC236}">
                <a16:creationId xmlns="" xmlns:a16="http://schemas.microsoft.com/office/drawing/2014/main" id="{295C4070-6F41-44BB-83D2-B743E81494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597103"/>
              </p:ext>
            </p:extLst>
          </p:nvPr>
        </p:nvGraphicFramePr>
        <p:xfrm>
          <a:off x="119336" y="1700808"/>
          <a:ext cx="11953328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4">
                  <a:extLst>
                    <a:ext uri="{9D8B030D-6E8A-4147-A177-3AD203B41FA5}">
                      <a16:colId xmlns="" xmlns:a16="http://schemas.microsoft.com/office/drawing/2014/main" val="2145300117"/>
                    </a:ext>
                  </a:extLst>
                </a:gridCol>
                <a:gridCol w="5976664">
                  <a:extLst>
                    <a:ext uri="{9D8B030D-6E8A-4147-A177-3AD203B41FA5}">
                      <a16:colId xmlns="" xmlns:a16="http://schemas.microsoft.com/office/drawing/2014/main" val="2235220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Philosopher" panose="00000500000000000000" pitchFamily="2" charset="-52"/>
                        </a:rPr>
                        <a:t>Станция штаба</a:t>
                      </a:r>
                    </a:p>
                  </a:txBody>
                  <a:tcPr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Philosopher" panose="00000500000000000000" pitchFamily="2" charset="-52"/>
                        </a:rPr>
                        <a:t>Станция организатора</a:t>
                      </a:r>
                    </a:p>
                  </a:txBody>
                  <a:tcPr>
                    <a:solidFill>
                      <a:srgbClr val="28282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7165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20000"/>
                        </a:lnSpc>
                        <a:buFontTx/>
                        <a:buBlip>
                          <a:blip r:embed="rId2"/>
                        </a:buBlip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Philosopher" panose="00000500000000000000" pitchFamily="2" charset="-52"/>
                        </a:rPr>
                        <a:t>Проверка корректности кода региона, кода ППЭ, номер станции, а также этапа, даты и предмета экзамена</a:t>
                      </a:r>
                    </a:p>
                    <a:p>
                      <a:pPr marL="285750" indent="-285750" algn="l">
                        <a:lnSpc>
                          <a:spcPct val="120000"/>
                        </a:lnSpc>
                        <a:buFontTx/>
                        <a:buBlip>
                          <a:blip r:embed="rId2"/>
                        </a:buBlip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Philosopher" panose="00000500000000000000" pitchFamily="2" charset="-52"/>
                        </a:rPr>
                        <a:t>Проверка корректности загрузки сертификатов ответственных специалистов РЦОИ (при необходимости загрузить)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Philosopher" panose="00000500000000000000" pitchFamily="2" charset="-52"/>
                          <a:ea typeface="+mn-ea"/>
                          <a:cs typeface="+mn-cs"/>
                        </a:rPr>
                        <a:t>Проверка работоспособности средств криптозащиты с использованием токена члена ГЭК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20000"/>
                        </a:lnSpc>
                        <a:buFontTx/>
                        <a:buBlip>
                          <a:blip r:embed="rId2"/>
                        </a:buBlip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Philosopher" panose="00000500000000000000" pitchFamily="2" charset="-52"/>
                        </a:rPr>
                        <a:t>Проверка подтверждения от РЦОИ по переданному пакету с результатами тестового сканирования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20000"/>
                        </a:lnSpc>
                        <a:buFontTx/>
                        <a:buBlip>
                          <a:blip r:embed="rId2"/>
                        </a:buBlip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Philosopher" panose="00000500000000000000" pitchFamily="2" charset="-52"/>
                          <a:ea typeface="+mn-ea"/>
                          <a:cs typeface="+mn-cs"/>
                        </a:rPr>
                        <a:t>Контроль выполнения тестового сканирования: для тестового сканирования используются комплекты бланков, распечатанные в рамках тестовой печати со всех станций организатора</a:t>
                      </a:r>
                    </a:p>
                    <a:p>
                      <a:pPr marL="285750" indent="-285750" algn="l">
                        <a:lnSpc>
                          <a:spcPct val="120000"/>
                        </a:lnSpc>
                        <a:buFontTx/>
                        <a:buBlip>
                          <a:blip r:embed="rId2"/>
                        </a:buBlip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Philosopher" panose="00000500000000000000" pitchFamily="2" charset="-52"/>
                        </a:rPr>
                        <a:t>Распечатать ДБО №2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Philosopher" panose="00000500000000000000" pitchFamily="2" charset="-52"/>
                          <a:ea typeface="+mn-ea"/>
                          <a:cs typeface="+mn-cs"/>
                        </a:rPr>
                        <a:t>Контроль печати протокола технической готовности Штаба ППЭ (форма ППЭ-01-02) и сохранения его на </a:t>
                      </a:r>
                      <a:r>
                        <a:rPr lang="ru-RU" sz="1500" kern="1200" dirty="0" err="1">
                          <a:solidFill>
                            <a:schemeClr val="tx1"/>
                          </a:solidFill>
                          <a:latin typeface="Philosopher" panose="00000500000000000000" pitchFamily="2" charset="-52"/>
                          <a:ea typeface="+mn-ea"/>
                          <a:cs typeface="+mn-cs"/>
                        </a:rPr>
                        <a:t>флеш</a:t>
                      </a:r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Philosopher" panose="00000500000000000000" pitchFamily="2" charset="-52"/>
                          <a:ea typeface="+mn-ea"/>
                          <a:cs typeface="+mn-cs"/>
                        </a:rPr>
                        <a:t>-накопитель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20000"/>
                        </a:lnSpc>
                        <a:buFontTx/>
                        <a:buBlip>
                          <a:blip r:embed="rId2"/>
                        </a:buBlip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Philosopher" panose="00000500000000000000" pitchFamily="2" charset="-52"/>
                          <a:ea typeface="+mn-ea"/>
                          <a:cs typeface="+mn-cs"/>
                        </a:rPr>
                        <a:t>Проверка корректности кода региона, кода ППЭ, номер станции, а также этапа, даты и предмета экзамена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20000"/>
                        </a:lnSpc>
                        <a:buFontTx/>
                        <a:buBlip>
                          <a:blip r:embed="rId2"/>
                        </a:buBlip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Philosopher" panose="00000500000000000000" pitchFamily="2" charset="-52"/>
                          <a:ea typeface="+mn-ea"/>
                          <a:cs typeface="+mn-cs"/>
                        </a:rPr>
                        <a:t>Проверка настроек системного времени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20000"/>
                        </a:lnSpc>
                        <a:buFontTx/>
                        <a:buBlip>
                          <a:blip r:embed="rId2"/>
                        </a:buBlip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Philosopher" panose="00000500000000000000" pitchFamily="2" charset="-52"/>
                          <a:ea typeface="+mn-ea"/>
                          <a:cs typeface="+mn-cs"/>
                        </a:rPr>
                        <a:t>Проверка наличия загруженного интернет-пакета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20000"/>
                        </a:lnSpc>
                        <a:buFontTx/>
                        <a:buBlip>
                          <a:blip r:embed="rId2"/>
                        </a:buBlip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Philosopher" panose="00000500000000000000" pitchFamily="2" charset="-52"/>
                          <a:ea typeface="+mn-ea"/>
                          <a:cs typeface="+mn-cs"/>
                        </a:rPr>
                        <a:t>Проверка качества печати калибровочного листа, выполненной в его присутствии и напечатанного ранее тестового комплекта ЭМ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20000"/>
                        </a:lnSpc>
                        <a:buFontTx/>
                        <a:buBlip>
                          <a:blip r:embed="rId2"/>
                        </a:buBlip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Philosopher" panose="00000500000000000000" pitchFamily="2" charset="-52"/>
                          <a:ea typeface="+mn-ea"/>
                          <a:cs typeface="+mn-cs"/>
                        </a:rPr>
                        <a:t>Проверка работоспособности средств криптозащиты с использованием токена члена ГЭК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20000"/>
                        </a:lnSpc>
                        <a:buFontTx/>
                        <a:buBlip>
                          <a:blip r:embed="rId2"/>
                        </a:buBlip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Philosopher" panose="00000500000000000000" pitchFamily="2" charset="-52"/>
                          <a:ea typeface="+mn-ea"/>
                          <a:cs typeface="+mn-cs"/>
                        </a:rPr>
                        <a:t>Контроль печати протокола технической готовности аудитории для печати полного комплекта ЭМ в аудитории ППЭ (форма ППЭ-01-01) и сохранения его на </a:t>
                      </a:r>
                      <a:r>
                        <a:rPr lang="ru-RU" sz="1500" kern="1200" dirty="0" err="1">
                          <a:solidFill>
                            <a:schemeClr val="tx1"/>
                          </a:solidFill>
                          <a:latin typeface="Philosopher" panose="00000500000000000000" pitchFamily="2" charset="-52"/>
                          <a:ea typeface="+mn-ea"/>
                          <a:cs typeface="+mn-cs"/>
                        </a:rPr>
                        <a:t>флеш</a:t>
                      </a:r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Philosopher" panose="00000500000000000000" pitchFamily="2" charset="-52"/>
                          <a:ea typeface="+mn-ea"/>
                          <a:cs typeface="+mn-cs"/>
                        </a:rPr>
                        <a:t>-накопитель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7051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334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E5C4343-15EE-401C-BD3B-E2E0F4FF739E}"/>
              </a:ext>
            </a:extLst>
          </p:cNvPr>
          <p:cNvSpPr txBox="1"/>
          <p:nvPr/>
        </p:nvSpPr>
        <p:spPr>
          <a:xfrm>
            <a:off x="1271464" y="908778"/>
            <a:ext cx="37545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КТГ. Проверка станций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C0A1335-9607-48CD-AF6E-47D5088C5DE4}"/>
              </a:ext>
            </a:extLst>
          </p:cNvPr>
          <p:cNvSpPr txBox="1"/>
          <p:nvPr/>
        </p:nvSpPr>
        <p:spPr>
          <a:xfrm>
            <a:off x="2171564" y="2708920"/>
            <a:ext cx="78488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Philosopher" panose="00000500000000000000" pitchFamily="2" charset="-52"/>
              </a:rPr>
              <a:t>Руководитель ППЭ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Philosopher" panose="00000500000000000000" pitchFamily="2" charset="-52"/>
              </a:rPr>
              <a:t>должен получить от технического специалиста калибровочные листы станций организатора 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Philosopher" panose="00000500000000000000" pitchFamily="2" charset="-52"/>
              </a:rPr>
              <a:t>для передачи организаторам в аудитории в день экзамена.</a:t>
            </a:r>
          </a:p>
          <a:p>
            <a:pPr algn="ctr"/>
            <a:endParaRPr lang="ru-RU" sz="2000" b="1" dirty="0">
              <a:solidFill>
                <a:srgbClr val="496DA7"/>
              </a:solidFill>
              <a:latin typeface="Philosopher" panose="00000500000000000000" pitchFamily="2" charset="-52"/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Philosopher" panose="00000500000000000000" pitchFamily="2" charset="-52"/>
              </a:rPr>
              <a:t>Каждый</a:t>
            </a:r>
            <a:r>
              <a:rPr lang="ru-RU" sz="2000" b="1" dirty="0">
                <a:solidFill>
                  <a:srgbClr val="496DA7"/>
                </a:solidFill>
                <a:latin typeface="Philosopher" panose="00000500000000000000" pitchFamily="2" charset="-52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Philosopher" panose="00000500000000000000" pitchFamily="2" charset="-52"/>
              </a:rPr>
              <a:t>член ГЭК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Philosopher" panose="00000500000000000000" pitchFamily="2" charset="-52"/>
              </a:rPr>
              <a:t>должен осуществить контроль технической готовности хотя бы одной станции организатора.</a:t>
            </a:r>
          </a:p>
        </p:txBody>
      </p:sp>
    </p:spTree>
    <p:extLst>
      <p:ext uri="{BB962C8B-B14F-4D97-AF65-F5344CB8AC3E}">
        <p14:creationId xmlns:p14="http://schemas.microsoft.com/office/powerpoint/2010/main" val="2184079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CDCF423-81AD-472D-A041-300A8C2C9747}"/>
              </a:ext>
            </a:extLst>
          </p:cNvPr>
          <p:cNvSpPr txBox="1"/>
          <p:nvPr/>
        </p:nvSpPr>
        <p:spPr>
          <a:xfrm>
            <a:off x="1271464" y="908778"/>
            <a:ext cx="59234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КТГ. Передача актов готовности (ЛК)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9948" y="1600201"/>
            <a:ext cx="9066468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655972" y="4973985"/>
            <a:ext cx="3111500" cy="977554"/>
          </a:xfrm>
          <a:prstGeom prst="rect">
            <a:avLst/>
          </a:prstGeom>
          <a:solidFill>
            <a:srgbClr val="1269B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2"/>
            <a:r>
              <a:rPr lang="ru-RU" dirty="0">
                <a:solidFill>
                  <a:schemeClr val="bg1"/>
                </a:solidFill>
              </a:rPr>
              <a:t>Необходимо </a:t>
            </a:r>
          </a:p>
          <a:p>
            <a:pPr marL="628650" lvl="2"/>
            <a:r>
              <a:rPr lang="ru-RU" dirty="0">
                <a:solidFill>
                  <a:schemeClr val="bg1"/>
                </a:solidFill>
              </a:rPr>
              <a:t>подтверждение </a:t>
            </a:r>
          </a:p>
          <a:p>
            <a:pPr marL="628650" lvl="2"/>
            <a:r>
              <a:rPr lang="ru-RU" dirty="0">
                <a:solidFill>
                  <a:schemeClr val="bg1"/>
                </a:solidFill>
              </a:rPr>
              <a:t>токеном члена ГЭК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49567">
            <a:off x="4848569" y="5129943"/>
            <a:ext cx="910350" cy="5577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666" y="5101443"/>
            <a:ext cx="484246" cy="48424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948539" y="4166435"/>
            <a:ext cx="3136307" cy="17851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КТГ. Личный кабинет.</a:t>
            </a:r>
          </a:p>
          <a:p>
            <a:r>
              <a:rPr lang="ru-RU" dirty="0"/>
              <a:t>Передача актов технической готовности. Подтверждается токеном члена ГЭК! Раздел подготовка ППЭ, вкладка Передача актов</a:t>
            </a:r>
          </a:p>
        </p:txBody>
      </p:sp>
      <p:cxnSp>
        <p:nvCxnSpPr>
          <p:cNvPr id="16" name="Прямая со стрелкой 15"/>
          <p:cNvCxnSpPr>
            <a:stCxn id="15" idx="0"/>
          </p:cNvCxnSpPr>
          <p:nvPr/>
        </p:nvCxnSpPr>
        <p:spPr>
          <a:xfrm flipV="1">
            <a:off x="8516693" y="3116741"/>
            <a:ext cx="729952" cy="10496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127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4ED0EC3-7666-42F5-812E-4DF4FE909F5F}"/>
              </a:ext>
            </a:extLst>
          </p:cNvPr>
          <p:cNvSpPr txBox="1"/>
          <p:nvPr/>
        </p:nvSpPr>
        <p:spPr>
          <a:xfrm>
            <a:off x="1271464" y="908778"/>
            <a:ext cx="47852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Акты (протоколы) готовности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B455F92-F15B-4027-9B0D-0866531F8D28}"/>
              </a:ext>
            </a:extLst>
          </p:cNvPr>
          <p:cNvSpPr txBox="1"/>
          <p:nvPr/>
        </p:nvSpPr>
        <p:spPr>
          <a:xfrm>
            <a:off x="1487488" y="1628800"/>
            <a:ext cx="2281082" cy="722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66" b="1" dirty="0">
                <a:solidFill>
                  <a:schemeClr val="tx1">
                    <a:lumMod val="85000"/>
                    <a:lumOff val="15000"/>
                  </a:schemeClr>
                </a:solidFill>
                <a:latin typeface="Philosopher" panose="00000500000000000000" pitchFamily="2" charset="-52"/>
                <a:cs typeface="Arial" pitchFamily="34" charset="0"/>
              </a:rPr>
              <a:t>Протокол технической готовности аудитории</a:t>
            </a:r>
          </a:p>
          <a:p>
            <a:pPr algn="ctr"/>
            <a:r>
              <a:rPr lang="ru-RU" sz="1366" b="1" dirty="0">
                <a:solidFill>
                  <a:schemeClr val="tx1">
                    <a:lumMod val="85000"/>
                    <a:lumOff val="15000"/>
                  </a:schemeClr>
                </a:solidFill>
                <a:latin typeface="Philosopher" panose="00000500000000000000" pitchFamily="2" charset="-52"/>
                <a:cs typeface="Arial" pitchFamily="34" charset="0"/>
              </a:rPr>
              <a:t>ППЭ-01-01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4A47F5E-0768-4F16-A600-DF585E80F38A}"/>
              </a:ext>
            </a:extLst>
          </p:cNvPr>
          <p:cNvSpPr txBox="1"/>
          <p:nvPr/>
        </p:nvSpPr>
        <p:spPr>
          <a:xfrm>
            <a:off x="4799856" y="1628800"/>
            <a:ext cx="2281082" cy="722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66" b="1" dirty="0">
                <a:solidFill>
                  <a:schemeClr val="tx1">
                    <a:lumMod val="85000"/>
                    <a:lumOff val="15000"/>
                  </a:schemeClr>
                </a:solidFill>
                <a:latin typeface="Philosopher" panose="00000500000000000000" pitchFamily="2" charset="-52"/>
                <a:cs typeface="Arial" pitchFamily="34" charset="0"/>
              </a:rPr>
              <a:t>Протокол технической готовности штаба ППЭ</a:t>
            </a:r>
          </a:p>
          <a:p>
            <a:pPr algn="ctr"/>
            <a:r>
              <a:rPr lang="ru-RU" sz="1366" b="1" dirty="0">
                <a:solidFill>
                  <a:schemeClr val="tx1">
                    <a:lumMod val="85000"/>
                    <a:lumOff val="15000"/>
                  </a:schemeClr>
                </a:solidFill>
                <a:latin typeface="Philosopher" panose="00000500000000000000" pitchFamily="2" charset="-52"/>
                <a:cs typeface="Arial" pitchFamily="34" charset="0"/>
              </a:rPr>
              <a:t>ППЭ-01-02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131AD3F-2826-4DC5-903A-CD8CA447B9E8}"/>
              </a:ext>
            </a:extLst>
          </p:cNvPr>
          <p:cNvSpPr/>
          <p:nvPr/>
        </p:nvSpPr>
        <p:spPr>
          <a:xfrm>
            <a:off x="8112224" y="1733893"/>
            <a:ext cx="2281082" cy="51270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366" b="1" dirty="0">
                <a:solidFill>
                  <a:schemeClr val="tx1">
                    <a:lumMod val="85000"/>
                    <a:lumOff val="15000"/>
                  </a:schemeClr>
                </a:solidFill>
                <a:latin typeface="Philosopher" panose="00000500000000000000" pitchFamily="2" charset="-52"/>
                <a:cs typeface="Arial" pitchFamily="34" charset="0"/>
              </a:rPr>
              <a:t>АКТ готовности ППЭ ППЭ-01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F98F133-50FA-486D-AAEB-DF77743B5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224" y="2681476"/>
            <a:ext cx="2281082" cy="37732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3ED02CC0-B2B1-4911-91E0-43EE8192B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055" y="2630730"/>
            <a:ext cx="2414590" cy="38239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34E928C-9A9F-4FE7-A46A-4FE41AED5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073" y="2665212"/>
            <a:ext cx="2493853" cy="3792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1312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4ED0EC3-7666-42F5-812E-4DF4FE909F5F}"/>
              </a:ext>
            </a:extLst>
          </p:cNvPr>
          <p:cNvSpPr txBox="1"/>
          <p:nvPr/>
        </p:nvSpPr>
        <p:spPr>
          <a:xfrm>
            <a:off x="1271464" y="908778"/>
            <a:ext cx="5360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При завершении КТГ необходимо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773C52F-3500-4696-8F9E-D00E6BEE8862}"/>
              </a:ext>
            </a:extLst>
          </p:cNvPr>
          <p:cNvSpPr/>
          <p:nvPr/>
        </p:nvSpPr>
        <p:spPr>
          <a:xfrm>
            <a:off x="767408" y="1988840"/>
            <a:ext cx="829126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проконтролировать/обеспечить </a:t>
            </a:r>
          </a:p>
          <a:p>
            <a:pPr algn="just"/>
            <a: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передачу в систему мониторинга</a:t>
            </a:r>
          </a:p>
          <a:p>
            <a:pPr algn="just"/>
            <a: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 </a:t>
            </a:r>
          </a:p>
          <a:p>
            <a:pPr marL="342900" indent="-342900" algn="just">
              <a:buBlip>
                <a:blip r:embed="rId2"/>
              </a:buBlip>
            </a:pPr>
            <a: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электронных актов технической готовности </a:t>
            </a:r>
          </a:p>
          <a:p>
            <a:pPr marL="800100" lvl="1" indent="-342900" algn="just">
              <a:buBlip>
                <a:blip r:embed="rId2"/>
              </a:buBlip>
            </a:pPr>
            <a:r>
              <a:rPr lang="ru-RU" sz="16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основных и резервных станций организатора</a:t>
            </a:r>
          </a:p>
          <a:p>
            <a:pPr marL="800100" lvl="1" indent="-342900" algn="just">
              <a:buBlip>
                <a:blip r:embed="rId2"/>
              </a:buBlip>
            </a:pPr>
            <a:r>
              <a:rPr lang="ru-RU" sz="16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основной и резервной станций штаба</a:t>
            </a:r>
          </a:p>
          <a:p>
            <a:pPr marL="342900" indent="-342900" algn="just">
              <a:buBlip>
                <a:blip r:embed="rId2"/>
              </a:buBlip>
            </a:pPr>
            <a:endParaRPr lang="ru-RU" sz="2000" dirty="0">
              <a:solidFill>
                <a:srgbClr val="282828"/>
              </a:solidFill>
              <a:latin typeface="Philosopher" panose="00000500000000000000" pitchFamily="2" charset="-52"/>
              <a:ea typeface="Cambria" panose="02040503050406030204" pitchFamily="18" charset="0"/>
            </a:endParaRPr>
          </a:p>
          <a:p>
            <a:pPr marL="342900" indent="-342900" algn="just">
              <a:buBlip>
                <a:blip r:embed="rId2"/>
              </a:buBlip>
            </a:pPr>
            <a: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статуса «КТГ завершен»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77FED93-964C-408B-B129-C8D20B10D8D5}"/>
              </a:ext>
            </a:extLst>
          </p:cNvPr>
          <p:cNvSpPr/>
          <p:nvPr/>
        </p:nvSpPr>
        <p:spPr>
          <a:xfrm>
            <a:off x="1952458" y="5157192"/>
            <a:ext cx="8287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Акты технической готовности должны быть переданы со всех станций (даже с резервных). Станции, с которых не были переданы акты, не могут использоваться на экзамене.</a:t>
            </a:r>
          </a:p>
        </p:txBody>
      </p:sp>
    </p:spTree>
    <p:extLst>
      <p:ext uri="{BB962C8B-B14F-4D97-AF65-F5344CB8AC3E}">
        <p14:creationId xmlns:p14="http://schemas.microsoft.com/office/powerpoint/2010/main" val="26563017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91344" y="1484784"/>
            <a:ext cx="11809312" cy="4968552"/>
          </a:xfrm>
        </p:spPr>
        <p:txBody>
          <a:bodyPr>
            <a:noAutofit/>
          </a:bodyPr>
          <a:lstStyle/>
          <a:p>
            <a:pPr marL="361950" indent="-361950" algn="just">
              <a:lnSpc>
                <a:spcPct val="120000"/>
              </a:lnSpc>
              <a:buFont typeface="+mj-lt"/>
              <a:buAutoNum type="arabicPeriod"/>
            </a:pPr>
            <a:r>
              <a:rPr lang="ru-RU" sz="1700" dirty="0">
                <a:latin typeface="Philosopher" panose="00000500000000000000" pitchFamily="2" charset="-52"/>
              </a:rPr>
              <a:t>Для скачивания сертификатов член ГЭК с токеном необходим только при первоначальной </a:t>
            </a:r>
            <a:r>
              <a:rPr lang="ru-RU" sz="1700" dirty="0" err="1">
                <a:latin typeface="Philosopher" panose="00000500000000000000" pitchFamily="2" charset="-52"/>
              </a:rPr>
              <a:t>настройк</a:t>
            </a:r>
            <a:r>
              <a:rPr lang="en-US" sz="1700" dirty="0">
                <a:latin typeface="Philosopher" panose="00000500000000000000" pitchFamily="2" charset="-52"/>
              </a:rPr>
              <a:t>e</a:t>
            </a:r>
            <a:r>
              <a:rPr lang="ru-RU" sz="1700" dirty="0">
                <a:latin typeface="Philosopher" panose="00000500000000000000" pitchFamily="2" charset="-52"/>
              </a:rPr>
              <a:t> станции, имеющей доступ к </a:t>
            </a:r>
            <a:r>
              <a:rPr lang="ru-RU" sz="1700" dirty="0" smtClean="0">
                <a:latin typeface="Philosopher" panose="00000500000000000000" pitchFamily="2" charset="-52"/>
              </a:rPr>
              <a:t>ЛК, </a:t>
            </a:r>
            <a:r>
              <a:rPr lang="ru-RU" sz="1700" dirty="0">
                <a:latin typeface="Philosopher" panose="00000500000000000000" pitchFamily="2" charset="-52"/>
              </a:rPr>
              <a:t>в начале каждого этапа экзаменов.</a:t>
            </a:r>
          </a:p>
          <a:p>
            <a:pPr marL="361950" indent="-361950" algn="just">
              <a:lnSpc>
                <a:spcPct val="120000"/>
              </a:lnSpc>
              <a:buFont typeface="+mj-lt"/>
              <a:buAutoNum type="arabicPeriod"/>
            </a:pPr>
            <a:endParaRPr lang="ru-RU" sz="1000" dirty="0">
              <a:latin typeface="Philosopher" panose="00000500000000000000" pitchFamily="2" charset="-52"/>
            </a:endParaRPr>
          </a:p>
          <a:p>
            <a:pPr marL="361950" indent="-361950" algn="just">
              <a:lnSpc>
                <a:spcPct val="120000"/>
              </a:lnSpc>
              <a:buFont typeface="+mj-lt"/>
              <a:buAutoNum type="arabicPeriod"/>
            </a:pPr>
            <a:r>
              <a:rPr lang="ru-RU" sz="1700" dirty="0">
                <a:latin typeface="Philosopher" panose="00000500000000000000" pitchFamily="2" charset="-52"/>
              </a:rPr>
              <a:t>Авторизоваться должны все члены ГЭК, назначенные на экзамен.</a:t>
            </a:r>
          </a:p>
          <a:p>
            <a:pPr marL="361950" indent="-361950" algn="just">
              <a:lnSpc>
                <a:spcPct val="120000"/>
              </a:lnSpc>
              <a:buFont typeface="+mj-lt"/>
              <a:buAutoNum type="arabicPeriod"/>
            </a:pPr>
            <a:endParaRPr lang="ru-RU" sz="1000" dirty="0">
              <a:latin typeface="Philosopher" panose="00000500000000000000" pitchFamily="2" charset="-52"/>
            </a:endParaRPr>
          </a:p>
          <a:p>
            <a:pPr marL="361950" indent="-361950" algn="just">
              <a:lnSpc>
                <a:spcPct val="120000"/>
              </a:lnSpc>
              <a:buFont typeface="+mj-lt"/>
              <a:buAutoNum type="arabicPeriod"/>
            </a:pPr>
            <a:r>
              <a:rPr lang="ru-RU" sz="1700" dirty="0">
                <a:latin typeface="Philosopher" panose="00000500000000000000" pitchFamily="2" charset="-52"/>
              </a:rPr>
              <a:t>Каждой станции в ППЭ должен быть присвоен </a:t>
            </a:r>
            <a:r>
              <a:rPr lang="ru-RU" sz="1700" b="1" dirty="0">
                <a:solidFill>
                  <a:srgbClr val="A42727"/>
                </a:solidFill>
                <a:latin typeface="Philosopher" panose="00000500000000000000" pitchFamily="2" charset="-52"/>
              </a:rPr>
              <a:t>уникальный</a:t>
            </a:r>
            <a:r>
              <a:rPr lang="ru-RU" sz="1700" dirty="0">
                <a:latin typeface="Philosopher" panose="00000500000000000000" pitchFamily="2" charset="-52"/>
              </a:rPr>
              <a:t> номер, который рекомендуется распечатать и наклеить на рабочее место.</a:t>
            </a:r>
          </a:p>
          <a:p>
            <a:pPr marL="361950" indent="-361950" algn="just">
              <a:lnSpc>
                <a:spcPct val="120000"/>
              </a:lnSpc>
              <a:buFont typeface="+mj-lt"/>
              <a:buAutoNum type="arabicPeriod"/>
            </a:pPr>
            <a:endParaRPr lang="ru-RU" sz="1000" dirty="0">
              <a:latin typeface="Philosopher" panose="00000500000000000000" pitchFamily="2" charset="-52"/>
            </a:endParaRPr>
          </a:p>
          <a:p>
            <a:pPr marL="361950" indent="-361950" algn="just">
              <a:lnSpc>
                <a:spcPct val="120000"/>
              </a:lnSpc>
              <a:buFont typeface="+mj-lt"/>
              <a:buAutoNum type="arabicPeriod"/>
            </a:pPr>
            <a:r>
              <a:rPr lang="ru-RU" sz="1700" dirty="0">
                <a:latin typeface="Philosopher" panose="00000500000000000000" pitchFamily="2" charset="-52"/>
              </a:rPr>
              <a:t>При подготовке к каждому экзамену все члены ГЭК должны проверить работу токена хотя бы на одной станции организатора.</a:t>
            </a:r>
          </a:p>
          <a:p>
            <a:pPr marL="361950" indent="-361950" algn="just">
              <a:lnSpc>
                <a:spcPct val="120000"/>
              </a:lnSpc>
              <a:buFont typeface="+mj-lt"/>
              <a:buAutoNum type="arabicPeriod"/>
            </a:pPr>
            <a:endParaRPr lang="ru-RU" sz="1000" dirty="0">
              <a:latin typeface="Philosopher" panose="00000500000000000000" pitchFamily="2" charset="-52"/>
            </a:endParaRPr>
          </a:p>
          <a:p>
            <a:pPr marL="361950" indent="-361950" algn="just">
              <a:lnSpc>
                <a:spcPct val="120000"/>
              </a:lnSpc>
              <a:buFont typeface="+mj-lt"/>
              <a:buAutoNum type="arabicPeriod"/>
            </a:pPr>
            <a:r>
              <a:rPr lang="ru-RU" sz="1700" dirty="0">
                <a:latin typeface="Philosopher" panose="00000500000000000000" pitchFamily="2" charset="-52"/>
              </a:rPr>
              <a:t>В ППЭ должны быть подготовлены резервные станции.</a:t>
            </a:r>
          </a:p>
          <a:p>
            <a:pPr marL="361950" indent="-361950" algn="just">
              <a:lnSpc>
                <a:spcPct val="120000"/>
              </a:lnSpc>
              <a:buFont typeface="+mj-lt"/>
              <a:buAutoNum type="arabicPeriod"/>
            </a:pPr>
            <a:endParaRPr lang="ru-RU" sz="1000" dirty="0">
              <a:latin typeface="Philosopher" panose="00000500000000000000" pitchFamily="2" charset="-52"/>
            </a:endParaRPr>
          </a:p>
          <a:p>
            <a:pPr marL="361950" indent="-361950" algn="just">
              <a:lnSpc>
                <a:spcPct val="120000"/>
              </a:lnSpc>
              <a:buFont typeface="+mj-lt"/>
              <a:buAutoNum type="arabicPeriod"/>
            </a:pPr>
            <a:r>
              <a:rPr lang="ru-RU" sz="1700" dirty="0">
                <a:latin typeface="Philosopher" panose="00000500000000000000" pitchFamily="2" charset="-52"/>
              </a:rPr>
              <a:t>Акты технической готовности должны быть переданы со всех станций (даже с резервных). Станции, с которых не были переданы акты, не могут использоваться на экзамене.</a:t>
            </a:r>
          </a:p>
          <a:p>
            <a:pPr marL="361950" indent="-361950" algn="just">
              <a:lnSpc>
                <a:spcPct val="120000"/>
              </a:lnSpc>
              <a:buFont typeface="+mj-lt"/>
              <a:buAutoNum type="arabicPeriod"/>
            </a:pPr>
            <a:endParaRPr lang="ru-RU" sz="1000" dirty="0">
              <a:latin typeface="Philosopher" panose="00000500000000000000" pitchFamily="2" charset="-52"/>
            </a:endParaRPr>
          </a:p>
          <a:p>
            <a:pPr marL="361950" indent="-361950" algn="just">
              <a:lnSpc>
                <a:spcPct val="120000"/>
              </a:lnSpc>
              <a:buFont typeface="+mj-lt"/>
              <a:buAutoNum type="arabicPeriod"/>
            </a:pPr>
            <a:r>
              <a:rPr lang="ru-RU" sz="1700" dirty="0">
                <a:latin typeface="Philosopher" panose="00000500000000000000" pitchFamily="2" charset="-52"/>
              </a:rPr>
              <a:t>Проверить наличие переданного из РЦОИ файла с формами ППЭ (пакет руководителя) для данного экзамена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4ED0EC3-7666-42F5-812E-4DF4FE909F5F}"/>
              </a:ext>
            </a:extLst>
          </p:cNvPr>
          <p:cNvSpPr txBox="1"/>
          <p:nvPr/>
        </p:nvSpPr>
        <p:spPr>
          <a:xfrm>
            <a:off x="1271464" y="908778"/>
            <a:ext cx="36615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КТГ. Важные моменты</a:t>
            </a:r>
          </a:p>
        </p:txBody>
      </p:sp>
    </p:spTree>
    <p:extLst>
      <p:ext uri="{BB962C8B-B14F-4D97-AF65-F5344CB8AC3E}">
        <p14:creationId xmlns:p14="http://schemas.microsoft.com/office/powerpoint/2010/main" val="1881820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8">
            <a:extLst>
              <a:ext uri="{FF2B5EF4-FFF2-40B4-BE49-F238E27FC236}">
                <a16:creationId xmlns="" xmlns:a16="http://schemas.microsoft.com/office/drawing/2014/main" id="{9EFC26E0-3129-4B85-8173-48182D74A199}"/>
              </a:ext>
            </a:extLst>
          </p:cNvPr>
          <p:cNvSpPr txBox="1">
            <a:spLocks/>
          </p:cNvSpPr>
          <p:nvPr/>
        </p:nvSpPr>
        <p:spPr bwMode="auto">
          <a:xfrm>
            <a:off x="432284" y="1628800"/>
            <a:ext cx="11327432" cy="4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/>
            <a:r>
              <a:rPr lang="ru-RU" kern="0" dirty="0">
                <a:ln w="0"/>
                <a:solidFill>
                  <a:srgbClr val="28282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hilosopher" panose="00000500000000000000" pitchFamily="2" charset="-52"/>
              </a:rPr>
              <a:t>Перед каждым экзаменом (</a:t>
            </a:r>
            <a:r>
              <a:rPr lang="ru-RU" i="1" kern="0" dirty="0">
                <a:ln w="0"/>
                <a:solidFill>
                  <a:srgbClr val="28282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hilosopher" panose="00000500000000000000" pitchFamily="2" charset="-52"/>
              </a:rPr>
              <a:t>за исключением устной части иностранных языков, информатики и математики базовой</a:t>
            </a:r>
            <a:r>
              <a:rPr lang="ru-RU" kern="0" dirty="0">
                <a:ln w="0"/>
                <a:solidFill>
                  <a:srgbClr val="28282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hilosopher" panose="00000500000000000000" pitchFamily="2" charset="-52"/>
              </a:rPr>
              <a:t>) необходимо напечатать достаточное количество ДБО №2 при помощи станции</a:t>
            </a:r>
            <a:r>
              <a:rPr lang="en-US" kern="0" dirty="0">
                <a:ln w="0"/>
                <a:solidFill>
                  <a:srgbClr val="28282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hilosopher" panose="00000500000000000000" pitchFamily="2" charset="-52"/>
              </a:rPr>
              <a:t> </a:t>
            </a:r>
            <a:r>
              <a:rPr lang="ru-RU" kern="0" dirty="0">
                <a:ln w="0"/>
                <a:solidFill>
                  <a:srgbClr val="28282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hilosopher" panose="00000500000000000000" pitchFamily="2" charset="-52"/>
              </a:rPr>
              <a:t>Штаба:</a:t>
            </a:r>
          </a:p>
          <a:p>
            <a:pPr algn="just"/>
            <a:endParaRPr lang="ru-RU" sz="600" kern="0" dirty="0">
              <a:ln w="0"/>
              <a:solidFill>
                <a:srgbClr val="28282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hilosopher" panose="00000500000000000000" pitchFamily="2" charset="-5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ru-RU" sz="1700" dirty="0">
                <a:latin typeface="Philosopher" panose="00000500000000000000" pitchFamily="2" charset="-52"/>
              </a:rPr>
              <a:t>Технический специалист должен сохранить, если ранее не был сохранен для данной станции Штаба ППЭ, на </a:t>
            </a:r>
            <a:r>
              <a:rPr lang="ru-RU" sz="1700" dirty="0" err="1">
                <a:latin typeface="Philosopher" panose="00000500000000000000" pitchFamily="2" charset="-52"/>
              </a:rPr>
              <a:t>флеш</a:t>
            </a:r>
            <a:r>
              <a:rPr lang="ru-RU" sz="1700" dirty="0">
                <a:latin typeface="Philosopher" panose="00000500000000000000" pitchFamily="2" charset="-52"/>
              </a:rPr>
              <a:t>-накопитель акт для печати ДБО №2 и при участии члена ГЭК передать его в систему мониторинга готовности ППЭ. Акт для печати ДБО №2 достаточно передать один раз для регистрации соответствующей станции Штаба ППЭ для печати ДБО №2.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700" dirty="0">
                <a:latin typeface="Philosopher" panose="00000500000000000000" pitchFamily="2" charset="-52"/>
              </a:rPr>
              <a:t>Технический специалист совместно с членом ГЭК до начала печати должен проконтролировать правильность указанных в настройках станции Штаба ППЭ кода региона и кода ППЭ;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700" dirty="0">
                <a:latin typeface="Philosopher" panose="00000500000000000000" pitchFamily="2" charset="-52"/>
              </a:rPr>
              <a:t>Руководитель ППЭ предоставляет техническому специалисту информацию о необходимом количестве ДБО №2 для печати;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700" dirty="0">
                <a:latin typeface="Philosopher" panose="00000500000000000000" pitchFamily="2" charset="-52"/>
              </a:rPr>
              <a:t>Технический специалист вместе с членом ГЭК в Личном кабинете ППЭ должен запросить ключ для печати ДБО №2, указав необходимое количество экземпляров ДБО №2. </a:t>
            </a:r>
            <a:r>
              <a:rPr lang="ru-RU" sz="1700" b="1" dirty="0">
                <a:latin typeface="Philosopher" panose="00000500000000000000" pitchFamily="2" charset="-52"/>
              </a:rPr>
              <a:t>Количество одновременно запрашиваемых материалов ограничено</a:t>
            </a:r>
            <a:r>
              <a:rPr lang="ru-RU" sz="1700" dirty="0">
                <a:latin typeface="Philosopher" panose="00000500000000000000" pitchFamily="2" charset="-52"/>
              </a:rPr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700" dirty="0">
                <a:latin typeface="Philosopher" panose="00000500000000000000" pitchFamily="2" charset="-52"/>
              </a:rPr>
              <a:t>Технический специалист записывает на </a:t>
            </a:r>
            <a:r>
              <a:rPr lang="ru-RU" sz="1700" dirty="0" err="1">
                <a:latin typeface="Philosopher" panose="00000500000000000000" pitchFamily="2" charset="-52"/>
              </a:rPr>
              <a:t>флеш</a:t>
            </a:r>
            <a:r>
              <a:rPr lang="ru-RU" sz="1700" dirty="0">
                <a:latin typeface="Philosopher" panose="00000500000000000000" pitchFamily="2" charset="-52"/>
              </a:rPr>
              <a:t>-накопитель ключ для  печати ДБО №2 и загружает его на станции Штаба, которая была зарегистрирована для печати ДБО№2.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AF43501-DBF5-4AAF-A7FD-2EFD7865B184}"/>
              </a:ext>
            </a:extLst>
          </p:cNvPr>
          <p:cNvSpPr txBox="1"/>
          <p:nvPr/>
        </p:nvSpPr>
        <p:spPr>
          <a:xfrm>
            <a:off x="1271464" y="908778"/>
            <a:ext cx="79480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КТГ. Печать дополнительных бланков ответов №2</a:t>
            </a:r>
          </a:p>
        </p:txBody>
      </p:sp>
    </p:spTree>
    <p:extLst>
      <p:ext uri="{BB962C8B-B14F-4D97-AF65-F5344CB8AC3E}">
        <p14:creationId xmlns:p14="http://schemas.microsoft.com/office/powerpoint/2010/main" val="18457068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8">
            <a:extLst>
              <a:ext uri="{FF2B5EF4-FFF2-40B4-BE49-F238E27FC236}">
                <a16:creationId xmlns="" xmlns:a16="http://schemas.microsoft.com/office/drawing/2014/main" id="{9EFC26E0-3129-4B85-8173-48182D74A199}"/>
              </a:ext>
            </a:extLst>
          </p:cNvPr>
          <p:cNvSpPr txBox="1">
            <a:spLocks/>
          </p:cNvSpPr>
          <p:nvPr/>
        </p:nvSpPr>
        <p:spPr bwMode="auto">
          <a:xfrm>
            <a:off x="432284" y="1628801"/>
            <a:ext cx="1132743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800100" lvl="1" indent="-342900">
              <a:buFont typeface="+mj-lt"/>
              <a:buAutoNum type="arabicPeriod" startAt="6"/>
            </a:pPr>
            <a:r>
              <a:rPr lang="ru-RU" sz="1700" dirty="0">
                <a:latin typeface="Philosopher" panose="00000500000000000000" pitchFamily="2" charset="-52"/>
              </a:rPr>
              <a:t>Технический специалист запускает печать ДБО №2 пакетами от 1 до 20 бланков;</a:t>
            </a:r>
          </a:p>
          <a:p>
            <a:pPr marL="800100" lvl="1" indent="-342900">
              <a:buFont typeface="+mj-lt"/>
              <a:buAutoNum type="arabicPeriod" startAt="6"/>
            </a:pPr>
            <a:r>
              <a:rPr lang="ru-RU" sz="1700" dirty="0">
                <a:latin typeface="Philosopher" panose="00000500000000000000" pitchFamily="2" charset="-52"/>
              </a:rPr>
              <a:t>После окончания печати каждого пакета ДБО №2 необходимо визуально проверить качество печати каждого бланка.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AF43501-DBF5-4AAF-A7FD-2EFD7865B184}"/>
              </a:ext>
            </a:extLst>
          </p:cNvPr>
          <p:cNvSpPr txBox="1"/>
          <p:nvPr/>
        </p:nvSpPr>
        <p:spPr>
          <a:xfrm>
            <a:off x="1271464" y="908778"/>
            <a:ext cx="79480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КТГ. Печать дополнительных бланков ответов №2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9CD07CE-5E7F-4744-9870-5318AE773F1F}"/>
              </a:ext>
            </a:extLst>
          </p:cNvPr>
          <p:cNvSpPr/>
          <p:nvPr/>
        </p:nvSpPr>
        <p:spPr>
          <a:xfrm>
            <a:off x="1359933" y="2924944"/>
            <a:ext cx="94721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Повторная печать ДБО №2 с выделенным номером, в том числе по причине технического сбоя, не предусмотрена. Недостающее количество ДБО №2 следует указать при печати следующего пакета. В случае если все ДБО №2, включенные в загруженный на станцию Штаба ППЭ ключ для печати</a:t>
            </a:r>
            <a:b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</a:br>
            <a: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ДБО №2, закончились, необходимо запросить новый ключ для печати ДБО № 2. </a:t>
            </a:r>
            <a:b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</a:br>
            <a:endParaRPr lang="ru-RU" sz="2000" dirty="0">
              <a:solidFill>
                <a:srgbClr val="282828"/>
              </a:solidFill>
              <a:latin typeface="Philosopher" panose="00000500000000000000" pitchFamily="2" charset="-52"/>
              <a:ea typeface="Cambria" panose="02040503050406030204" pitchFamily="18" charset="0"/>
            </a:endParaRPr>
          </a:p>
          <a:p>
            <a:pPr lvl="1" algn="ctr"/>
            <a:endParaRPr lang="ru-RU" sz="2000" dirty="0">
              <a:solidFill>
                <a:srgbClr val="282828"/>
              </a:solidFill>
              <a:latin typeface="Philosopher" panose="00000500000000000000" pitchFamily="2" charset="-52"/>
              <a:ea typeface="Cambria" panose="02040503050406030204" pitchFamily="18" charset="0"/>
            </a:endParaRPr>
          </a:p>
          <a:p>
            <a:pPr lvl="1" algn="ctr"/>
            <a: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В случае если в напечатанном комплекте хотя бы один ДБО №2</a:t>
            </a:r>
            <a:b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</a:br>
            <a: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не качественен, </a:t>
            </a:r>
            <a:r>
              <a:rPr lang="ru-RU" sz="2000" b="1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весь напечатанный комплект ДБО № 2 должен быть забракован.</a:t>
            </a:r>
          </a:p>
        </p:txBody>
      </p:sp>
    </p:spTree>
    <p:extLst>
      <p:ext uri="{BB962C8B-B14F-4D97-AF65-F5344CB8AC3E}">
        <p14:creationId xmlns:p14="http://schemas.microsoft.com/office/powerpoint/2010/main" val="1659598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 bwMode="auto">
          <a:xfrm>
            <a:off x="324272" y="1628800"/>
            <a:ext cx="11543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42900" indent="-342900" algn="just">
              <a:buBlip>
                <a:blip r:embed="rId2"/>
              </a:buBlip>
              <a:defRPr sz="220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defRPr>
            </a:lvl1pPr>
          </a:lstStyle>
          <a:p>
            <a:r>
              <a:rPr lang="ru-RU" dirty="0"/>
              <a:t>Отказ от станции авторизации. Ее функции перенесены в Личный кабинет и станцию Штаба.</a:t>
            </a:r>
          </a:p>
          <a:p>
            <a:endParaRPr lang="ru-RU" dirty="0"/>
          </a:p>
          <a:p>
            <a:r>
              <a:rPr lang="ru-RU" dirty="0"/>
              <a:t>Станция Штаба ППЭ (Печать ДБО, Формирование ключа по паролю, Сканирование форм) введена вместо Станции сканирования. Для печати ДБО №2 требуется скачать ключ.</a:t>
            </a:r>
          </a:p>
          <a:p>
            <a:endParaRPr lang="ru-RU" dirty="0"/>
          </a:p>
          <a:p>
            <a:r>
              <a:rPr lang="ru-RU" dirty="0"/>
              <a:t>Передача файлов с бланками, устными ответами и ответами КЕГЭ с помощью Личного кабинета ППЭ.</a:t>
            </a:r>
          </a:p>
          <a:p>
            <a:endParaRPr lang="ru-RU" dirty="0"/>
          </a:p>
          <a:p>
            <a:r>
              <a:rPr lang="ru-RU" dirty="0"/>
              <a:t>Новый </a:t>
            </a:r>
            <a:r>
              <a:rPr lang="ru-RU" b="1" dirty="0">
                <a:solidFill>
                  <a:srgbClr val="A42727"/>
                </a:solidFill>
              </a:rPr>
              <a:t>временный</a:t>
            </a:r>
            <a:r>
              <a:rPr lang="ru-RU" dirty="0"/>
              <a:t> статус «Ожидание участников». В случае если в ППЭ до 10:30 не явился ни один из распределенных участников в Личном кабинете ППЭ передается статус «Ожидание участника», который впоследствии </a:t>
            </a:r>
            <a:r>
              <a:rPr lang="ru-RU" b="1" dirty="0">
                <a:solidFill>
                  <a:srgbClr val="A42727"/>
                </a:solidFill>
              </a:rPr>
              <a:t>должен быть заменен</a:t>
            </a:r>
            <a:r>
              <a:rPr lang="ru-RU" dirty="0"/>
              <a:t> на статус «Экзамены успешно начались» либо статус «Экзамен не состоялся».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3B17369-B9BB-4DDD-A9F7-BCCE15B9D6E7}"/>
              </a:ext>
            </a:extLst>
          </p:cNvPr>
          <p:cNvSpPr txBox="1"/>
          <p:nvPr/>
        </p:nvSpPr>
        <p:spPr>
          <a:xfrm>
            <a:off x="1271464" y="908778"/>
            <a:ext cx="93698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Технологические особенности проведения ЕГЭ в 2024 году</a:t>
            </a:r>
          </a:p>
        </p:txBody>
      </p:sp>
    </p:spTree>
    <p:extLst>
      <p:ext uri="{BB962C8B-B14F-4D97-AF65-F5344CB8AC3E}">
        <p14:creationId xmlns:p14="http://schemas.microsoft.com/office/powerpoint/2010/main" val="3238288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786A1C-1CC7-45C6-A454-4FEB43900C16}"/>
              </a:ext>
            </a:extLst>
          </p:cNvPr>
          <p:cNvSpPr txBox="1"/>
          <p:nvPr/>
        </p:nvSpPr>
        <p:spPr>
          <a:xfrm>
            <a:off x="1271464" y="908778"/>
            <a:ext cx="67633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Регламентные сроки подготовки ППЭ (ЛК)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19FEE477-41C8-4FFA-BD19-AD311D58C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720222"/>
              </p:ext>
            </p:extLst>
          </p:nvPr>
        </p:nvGraphicFramePr>
        <p:xfrm>
          <a:off x="335359" y="1700808"/>
          <a:ext cx="11521281" cy="453650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8818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07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023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963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7075">
                <a:tc rowSpan="2">
                  <a:txBody>
                    <a:bodyPr/>
                    <a:lstStyle/>
                    <a:p>
                      <a:pPr indent="-215900"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chemeClr val="bg1"/>
                          </a:solidFill>
                          <a:effectLst/>
                          <a:latin typeface="Philosopher" panose="00000500000000000000" pitchFamily="2" charset="-52"/>
                        </a:rPr>
                        <a:t>Этап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Philosopher" panose="00000500000000000000" pitchFamily="2" charset="-52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234" marR="6234" marT="0" marB="0" anchor="ctr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2828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215900"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chemeClr val="bg1"/>
                          </a:solidFill>
                          <a:effectLst/>
                          <a:latin typeface="Philosopher" panose="00000500000000000000" pitchFamily="2" charset="-52"/>
                        </a:rPr>
                        <a:t>Статус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Philosopher" panose="00000500000000000000" pitchFamily="2" charset="-52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234" marR="6234" marT="0" marB="0" anchor="ctr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282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215900"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chemeClr val="bg1"/>
                          </a:solidFill>
                          <a:effectLst/>
                          <a:latin typeface="Philosopher" panose="00000500000000000000" pitchFamily="2" charset="-52"/>
                        </a:rPr>
                        <a:t>Сроки</a:t>
                      </a:r>
                    </a:p>
                    <a:p>
                      <a:pPr indent="-215900"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chemeClr val="bg1"/>
                          </a:solidFill>
                          <a:effectLst/>
                          <a:latin typeface="Philosopher" panose="00000500000000000000" pitchFamily="2" charset="-52"/>
                        </a:rPr>
                        <a:t>(по местному времени)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Philosopher" panose="00000500000000000000" pitchFamily="2" charset="-52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234" marR="6234" marT="0" marB="0" anchor="ctr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28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7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chemeClr val="bg1"/>
                          </a:solidFill>
                          <a:effectLst/>
                          <a:latin typeface="Philosopher" panose="00000500000000000000" pitchFamily="2" charset="-52"/>
                        </a:rPr>
                        <a:t>Не ранее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Philosopher" panose="00000500000000000000" pitchFamily="2" charset="-52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234" marR="6234" marT="0" marB="0" anchor="ctr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chemeClr val="bg1"/>
                          </a:solidFill>
                          <a:effectLst/>
                          <a:latin typeface="Philosopher" panose="00000500000000000000" pitchFamily="2" charset="-52"/>
                        </a:rPr>
                        <a:t>Не позднее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Philosopher" panose="00000500000000000000" pitchFamily="2" charset="-52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234" marR="6234" marT="0" marB="0" anchor="ctr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282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8299">
                <a:tc>
                  <a:txBody>
                    <a:bodyPr/>
                    <a:lstStyle/>
                    <a:p>
                      <a:pPr indent="-21590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spc="0" dirty="0">
                          <a:solidFill>
                            <a:schemeClr val="bg1"/>
                          </a:solidFill>
                          <a:effectLst/>
                          <a:latin typeface="Philosopher" panose="00000500000000000000" pitchFamily="2" charset="-52"/>
                        </a:rPr>
                        <a:t>Техническая</a:t>
                      </a:r>
                      <a:endParaRPr lang="ru-RU" sz="1400" b="1" i="1" dirty="0">
                        <a:solidFill>
                          <a:schemeClr val="bg1"/>
                        </a:solidFill>
                        <a:effectLst/>
                        <a:latin typeface="Philosopher" panose="00000500000000000000" pitchFamily="2" charset="-52"/>
                      </a:endParaRPr>
                    </a:p>
                    <a:p>
                      <a:pPr indent="-21590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spc="0" dirty="0">
                          <a:solidFill>
                            <a:schemeClr val="bg1"/>
                          </a:solidFill>
                          <a:effectLst/>
                          <a:latin typeface="Philosopher" panose="00000500000000000000" pitchFamily="2" charset="-52"/>
                        </a:rPr>
                        <a:t>подготовка</a:t>
                      </a:r>
                      <a:endParaRPr lang="ru-RU" sz="1400" b="1" i="1" dirty="0">
                        <a:solidFill>
                          <a:schemeClr val="bg1"/>
                        </a:solidFill>
                        <a:effectLst/>
                        <a:latin typeface="Philosopher" panose="00000500000000000000" pitchFamily="2" charset="-52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234" marR="6234" marT="0" marB="0" anchor="ctr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spc="0" dirty="0">
                          <a:solidFill>
                            <a:srgbClr val="000000"/>
                          </a:solidFill>
                          <a:effectLst/>
                          <a:latin typeface="Philosopher" panose="00000500000000000000" pitchFamily="2" charset="-52"/>
                        </a:rPr>
                        <a:t>Техническая подготовка пройдена</a:t>
                      </a:r>
                      <a:endParaRPr lang="ru-RU" sz="1400" b="0" i="0" dirty="0">
                        <a:solidFill>
                          <a:srgbClr val="000000"/>
                        </a:solidFill>
                        <a:effectLst/>
                        <a:latin typeface="Philosopher" panose="00000500000000000000" pitchFamily="2" charset="-52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234" marR="6234" marT="0" marB="0" anchor="ctr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spc="0" dirty="0">
                          <a:solidFill>
                            <a:srgbClr val="000000"/>
                          </a:solidFill>
                          <a:effectLst/>
                          <a:latin typeface="Philosopher" panose="00000500000000000000" pitchFamily="2" charset="-52"/>
                        </a:rPr>
                        <a:t>5 </a:t>
                      </a:r>
                      <a:br>
                        <a:rPr lang="ru-RU" sz="1400" b="0" i="0" spc="0" dirty="0">
                          <a:solidFill>
                            <a:srgbClr val="000000"/>
                          </a:solidFill>
                          <a:effectLst/>
                          <a:latin typeface="Philosopher" panose="00000500000000000000" pitchFamily="2" charset="-52"/>
                        </a:rPr>
                      </a:br>
                      <a:r>
                        <a:rPr lang="ru-RU" sz="1400" b="0" i="0" spc="0" dirty="0">
                          <a:solidFill>
                            <a:srgbClr val="000000"/>
                          </a:solidFill>
                          <a:effectLst/>
                          <a:latin typeface="Philosopher" panose="00000500000000000000" pitchFamily="2" charset="-52"/>
                        </a:rPr>
                        <a:t>календарных дней</a:t>
                      </a:r>
                      <a:endParaRPr lang="ru-RU" sz="1400" b="0" i="0" dirty="0">
                        <a:solidFill>
                          <a:srgbClr val="000000"/>
                        </a:solidFill>
                        <a:effectLst/>
                        <a:latin typeface="Philosopher" panose="00000500000000000000" pitchFamily="2" charset="-52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234" marR="6234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spc="0" dirty="0">
                          <a:solidFill>
                            <a:schemeClr val="bg1"/>
                          </a:solidFill>
                          <a:effectLst/>
                          <a:latin typeface="Philosopher" panose="00000500000000000000" pitchFamily="2" charset="-52"/>
                        </a:rPr>
                        <a:t>12:00</a:t>
                      </a:r>
                      <a:endParaRPr lang="ru-RU" sz="1400" b="1" i="1" dirty="0">
                        <a:solidFill>
                          <a:schemeClr val="bg1"/>
                        </a:solidFill>
                        <a:effectLst/>
                        <a:latin typeface="Philosopher" panose="00000500000000000000" pitchFamily="2" charset="-52"/>
                      </a:endParaRPr>
                    </a:p>
                    <a:p>
                      <a:pPr indent="-21590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spc="0" dirty="0">
                          <a:solidFill>
                            <a:schemeClr val="bg1"/>
                          </a:solidFill>
                          <a:effectLst/>
                          <a:latin typeface="Philosopher" panose="00000500000000000000" pitchFamily="2" charset="-52"/>
                        </a:rPr>
                        <a:t>За 1 день до экзамена (СПб)</a:t>
                      </a:r>
                      <a:endParaRPr lang="ru-RU" sz="1400" b="1" i="1" dirty="0">
                        <a:solidFill>
                          <a:schemeClr val="bg1"/>
                        </a:solidFill>
                        <a:effectLst/>
                        <a:latin typeface="Philosopher" panose="00000500000000000000" pitchFamily="2" charset="-52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234" marR="6234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1606">
                <a:tc>
                  <a:txBody>
                    <a:bodyPr/>
                    <a:lstStyle/>
                    <a:p>
                      <a:pPr indent="-21590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spc="0" dirty="0">
                          <a:solidFill>
                            <a:schemeClr val="bg1"/>
                          </a:solidFill>
                          <a:effectLst/>
                          <a:latin typeface="Philosopher" panose="00000500000000000000" pitchFamily="2" charset="-52"/>
                        </a:rPr>
                        <a:t>Контроль</a:t>
                      </a:r>
                      <a:endParaRPr lang="ru-RU" sz="1400" b="1" i="1" dirty="0">
                        <a:solidFill>
                          <a:schemeClr val="bg1"/>
                        </a:solidFill>
                        <a:effectLst/>
                        <a:latin typeface="Philosopher" panose="00000500000000000000" pitchFamily="2" charset="-52"/>
                      </a:endParaRPr>
                    </a:p>
                    <a:p>
                      <a:pPr indent="-21590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spc="0" dirty="0">
                          <a:solidFill>
                            <a:schemeClr val="bg1"/>
                          </a:solidFill>
                          <a:effectLst/>
                          <a:latin typeface="Philosopher" panose="00000500000000000000" pitchFamily="2" charset="-52"/>
                        </a:rPr>
                        <a:t>технической</a:t>
                      </a:r>
                      <a:endParaRPr lang="ru-RU" sz="1400" b="1" i="1" dirty="0">
                        <a:solidFill>
                          <a:schemeClr val="bg1"/>
                        </a:solidFill>
                        <a:effectLst/>
                        <a:latin typeface="Philosopher" panose="00000500000000000000" pitchFamily="2" charset="-52"/>
                      </a:endParaRPr>
                    </a:p>
                    <a:p>
                      <a:pPr indent="-21590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spc="0" dirty="0">
                          <a:solidFill>
                            <a:schemeClr val="bg1"/>
                          </a:solidFill>
                          <a:effectLst/>
                          <a:latin typeface="Philosopher" panose="00000500000000000000" pitchFamily="2" charset="-52"/>
                        </a:rPr>
                        <a:t>готовности</a:t>
                      </a:r>
                      <a:endParaRPr lang="ru-RU" sz="1400" b="1" i="1" dirty="0">
                        <a:solidFill>
                          <a:schemeClr val="bg1"/>
                        </a:solidFill>
                        <a:effectLst/>
                        <a:latin typeface="Philosopher" panose="00000500000000000000" pitchFamily="2" charset="-52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234" marR="6234" marT="0" marB="0" anchor="ctr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spc="0" dirty="0">
                          <a:solidFill>
                            <a:srgbClr val="000000"/>
                          </a:solidFill>
                          <a:effectLst/>
                          <a:latin typeface="Philosopher" panose="00000500000000000000" pitchFamily="2" charset="-52"/>
                        </a:rPr>
                        <a:t>Контроль технической готовности завершен</a:t>
                      </a:r>
                      <a:endParaRPr lang="ru-RU" sz="1400" b="0" i="0" dirty="0">
                        <a:solidFill>
                          <a:srgbClr val="000000"/>
                        </a:solidFill>
                        <a:effectLst/>
                        <a:latin typeface="Philosopher" panose="00000500000000000000" pitchFamily="2" charset="-52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234" marR="6234" marT="0" marB="0" anchor="ctr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spc="0" dirty="0">
                          <a:solidFill>
                            <a:schemeClr val="bg1"/>
                          </a:solidFill>
                          <a:effectLst/>
                          <a:latin typeface="Philosopher" panose="00000500000000000000" pitchFamily="2" charset="-52"/>
                        </a:rPr>
                        <a:t>2 рабочих дня</a:t>
                      </a:r>
                      <a:br>
                        <a:rPr lang="ru-RU" sz="1400" b="1" i="1" spc="0" dirty="0">
                          <a:solidFill>
                            <a:schemeClr val="bg1"/>
                          </a:solidFill>
                          <a:effectLst/>
                          <a:latin typeface="Philosopher" panose="00000500000000000000" pitchFamily="2" charset="-52"/>
                        </a:rPr>
                      </a:br>
                      <a:r>
                        <a:rPr lang="ru-RU" sz="1400" b="1" i="1" spc="0" dirty="0">
                          <a:solidFill>
                            <a:schemeClr val="bg1"/>
                          </a:solidFill>
                          <a:effectLst/>
                          <a:latin typeface="Philosopher" panose="00000500000000000000" pitchFamily="2" charset="-52"/>
                        </a:rPr>
                        <a:t>до даты экзамена</a:t>
                      </a:r>
                      <a:endParaRPr lang="ru-RU" sz="1400" b="1" i="1" dirty="0">
                        <a:solidFill>
                          <a:schemeClr val="bg1"/>
                        </a:solidFill>
                        <a:effectLst/>
                        <a:latin typeface="Philosopher" panose="00000500000000000000" pitchFamily="2" charset="-52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234" marR="6234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spc="0" dirty="0">
                          <a:solidFill>
                            <a:schemeClr val="bg1"/>
                          </a:solidFill>
                          <a:effectLst/>
                          <a:latin typeface="Philosopher" panose="00000500000000000000" pitchFamily="2" charset="-52"/>
                        </a:rPr>
                        <a:t>12:00</a:t>
                      </a:r>
                      <a:endParaRPr lang="ru-RU" sz="1400" b="1" i="1" dirty="0">
                        <a:solidFill>
                          <a:schemeClr val="bg1"/>
                        </a:solidFill>
                        <a:effectLst/>
                        <a:latin typeface="Philosopher" panose="00000500000000000000" pitchFamily="2" charset="-52"/>
                      </a:endParaRPr>
                    </a:p>
                    <a:p>
                      <a:pPr indent="-21590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spc="0" dirty="0">
                          <a:solidFill>
                            <a:schemeClr val="bg1"/>
                          </a:solidFill>
                          <a:effectLst/>
                          <a:latin typeface="Philosopher" panose="00000500000000000000" pitchFamily="2" charset="-52"/>
                        </a:rPr>
                        <a:t>За 1 день до экзамена (СПб)</a:t>
                      </a:r>
                      <a:endParaRPr lang="ru-RU" sz="1400" b="1" i="1" dirty="0">
                        <a:solidFill>
                          <a:schemeClr val="bg1"/>
                        </a:solidFill>
                        <a:effectLst/>
                        <a:latin typeface="Philosopher" panose="00000500000000000000" pitchFamily="2" charset="-52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234" marR="6234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8299">
                <a:tc>
                  <a:txBody>
                    <a:bodyPr/>
                    <a:lstStyle/>
                    <a:p>
                      <a:pPr indent="-21590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spc="0" dirty="0">
                          <a:solidFill>
                            <a:schemeClr val="bg1"/>
                          </a:solidFill>
                          <a:effectLst/>
                          <a:latin typeface="Philosopher" panose="00000500000000000000" pitchFamily="2" charset="-52"/>
                        </a:rPr>
                        <a:t>Авторизация</a:t>
                      </a:r>
                      <a:endParaRPr lang="ru-RU" sz="1400" b="1" i="1" dirty="0">
                        <a:solidFill>
                          <a:schemeClr val="bg1"/>
                        </a:solidFill>
                        <a:effectLst/>
                        <a:latin typeface="Philosopher" panose="00000500000000000000" pitchFamily="2" charset="-52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234" marR="6234" marT="0" marB="0" anchor="ctr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hilosopher" panose="00000500000000000000" pitchFamily="2" charset="-52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Philosopher" panose="00000500000000000000" pitchFamily="2" charset="-52"/>
                        <a:ea typeface="Courier New" panose="02070309020205020404" pitchFamily="49" charset="0"/>
                      </a:endParaRPr>
                    </a:p>
                  </a:txBody>
                  <a:tcPr marL="6234" marR="6234" marT="0" marB="0" anchor="ctr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  <a:latin typeface="Philosopher" panose="00000500000000000000" pitchFamily="2" charset="-52"/>
                        </a:rPr>
                        <a:t>2 рабочих дня</a:t>
                      </a:r>
                      <a:br>
                        <a:rPr lang="ru-RU" sz="1400" spc="0" dirty="0">
                          <a:effectLst/>
                          <a:latin typeface="Philosopher" panose="00000500000000000000" pitchFamily="2" charset="-52"/>
                        </a:rPr>
                      </a:br>
                      <a:r>
                        <a:rPr lang="ru-RU" sz="1400" spc="0" dirty="0">
                          <a:effectLst/>
                          <a:latin typeface="Philosopher" panose="00000500000000000000" pitchFamily="2" charset="-52"/>
                        </a:rPr>
                        <a:t>до даты экзамена</a:t>
                      </a:r>
                      <a:endParaRPr lang="ru-RU" sz="1400" b="1" dirty="0">
                        <a:effectLst/>
                        <a:latin typeface="Philosopher" panose="00000500000000000000" pitchFamily="2" charset="-52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234" marR="6234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spc="0" dirty="0">
                          <a:solidFill>
                            <a:schemeClr val="bg1"/>
                          </a:solidFill>
                          <a:effectLst/>
                          <a:latin typeface="Philosopher" panose="00000500000000000000" pitchFamily="2" charset="-52"/>
                        </a:rPr>
                        <a:t>12:00</a:t>
                      </a:r>
                      <a:endParaRPr lang="ru-RU" sz="1400" b="1" i="1" dirty="0">
                        <a:solidFill>
                          <a:schemeClr val="bg1"/>
                        </a:solidFill>
                        <a:effectLst/>
                        <a:latin typeface="Philosopher" panose="00000500000000000000" pitchFamily="2" charset="-52"/>
                      </a:endParaRPr>
                    </a:p>
                    <a:p>
                      <a:pPr indent="-21590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spc="0" dirty="0">
                          <a:solidFill>
                            <a:schemeClr val="bg1"/>
                          </a:solidFill>
                          <a:effectLst/>
                          <a:latin typeface="Philosopher" panose="00000500000000000000" pitchFamily="2" charset="-52"/>
                        </a:rPr>
                        <a:t>За 1 день до экзамена (СПб)</a:t>
                      </a:r>
                      <a:endParaRPr lang="ru-RU" sz="1400" b="1" i="1" dirty="0">
                        <a:solidFill>
                          <a:schemeClr val="bg1"/>
                        </a:solidFill>
                        <a:effectLst/>
                        <a:latin typeface="Philosopher" panose="00000500000000000000" pitchFamily="2" charset="-52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234" marR="6234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7075">
                <a:tc>
                  <a:txBody>
                    <a:bodyPr/>
                    <a:lstStyle/>
                    <a:p>
                      <a:pPr indent="-21590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spc="0" dirty="0">
                          <a:solidFill>
                            <a:schemeClr val="bg1"/>
                          </a:solidFill>
                          <a:effectLst/>
                          <a:latin typeface="Philosopher" panose="00000500000000000000" pitchFamily="2" charset="-52"/>
                        </a:rPr>
                        <a:t>Передача актов готовности</a:t>
                      </a:r>
                      <a:endParaRPr lang="ru-RU" sz="1400" b="1" i="1" dirty="0">
                        <a:solidFill>
                          <a:schemeClr val="bg1"/>
                        </a:solidFill>
                        <a:effectLst/>
                        <a:latin typeface="Philosopher" panose="00000500000000000000" pitchFamily="2" charset="-52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234" marR="6234" marT="0" marB="0" anchor="ctr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hilosopher" panose="00000500000000000000" pitchFamily="2" charset="-52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Philosopher" panose="00000500000000000000" pitchFamily="2" charset="-52"/>
                        <a:ea typeface="Courier New" panose="02070309020205020404" pitchFamily="49" charset="0"/>
                      </a:endParaRPr>
                    </a:p>
                  </a:txBody>
                  <a:tcPr marL="6234" marR="6234" marT="0" marB="0" anchor="ctr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spc="0" dirty="0">
                          <a:solidFill>
                            <a:schemeClr val="bg1"/>
                          </a:solidFill>
                          <a:effectLst/>
                          <a:latin typeface="Philosopher" panose="00000500000000000000" pitchFamily="2" charset="-52"/>
                        </a:rPr>
                        <a:t>2 рабочих дня</a:t>
                      </a:r>
                      <a:br>
                        <a:rPr lang="ru-RU" sz="1400" b="1" i="1" spc="0" dirty="0">
                          <a:solidFill>
                            <a:schemeClr val="bg1"/>
                          </a:solidFill>
                          <a:effectLst/>
                          <a:latin typeface="Philosopher" panose="00000500000000000000" pitchFamily="2" charset="-52"/>
                        </a:rPr>
                      </a:br>
                      <a:r>
                        <a:rPr lang="ru-RU" sz="1400" b="1" i="1" spc="0" dirty="0">
                          <a:solidFill>
                            <a:schemeClr val="bg1"/>
                          </a:solidFill>
                          <a:effectLst/>
                          <a:latin typeface="Philosopher" panose="00000500000000000000" pitchFamily="2" charset="-52"/>
                        </a:rPr>
                        <a:t>до даты экзамена</a:t>
                      </a:r>
                      <a:endParaRPr lang="ru-RU" sz="1400" b="1" i="1" dirty="0">
                        <a:solidFill>
                          <a:schemeClr val="bg1"/>
                        </a:solidFill>
                        <a:effectLst/>
                        <a:latin typeface="Philosopher" panose="00000500000000000000" pitchFamily="2" charset="-52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234" marR="6234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effectLst/>
                          <a:latin typeface="Philosopher" panose="00000500000000000000" pitchFamily="2" charset="-52"/>
                        </a:rPr>
                        <a:t>17:00</a:t>
                      </a:r>
                      <a:endParaRPr lang="ru-RU" sz="1400" dirty="0">
                        <a:effectLst/>
                        <a:latin typeface="Philosopher" panose="00000500000000000000" pitchFamily="2" charset="-52"/>
                      </a:endParaRPr>
                    </a:p>
                    <a:p>
                      <a:pPr indent="-21590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  <a:latin typeface="Philosopher" panose="00000500000000000000" pitchFamily="2" charset="-52"/>
                        </a:rPr>
                        <a:t>за день до экзамена</a:t>
                      </a:r>
                      <a:endParaRPr lang="ru-RU" sz="1400" b="1" dirty="0">
                        <a:effectLst/>
                        <a:latin typeface="Philosopher" panose="00000500000000000000" pitchFamily="2" charset="-52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234" marR="6234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7075">
                <a:tc>
                  <a:txBody>
                    <a:bodyPr/>
                    <a:lstStyle/>
                    <a:p>
                      <a:pPr marL="127000" indent="-21590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spc="0" dirty="0">
                          <a:solidFill>
                            <a:schemeClr val="bg1"/>
                          </a:solidFill>
                          <a:effectLst/>
                          <a:latin typeface="Philosopher" panose="00000500000000000000" pitchFamily="2" charset="-52"/>
                        </a:rPr>
                        <a:t>Скачивание ключа доступа</a:t>
                      </a:r>
                      <a:br>
                        <a:rPr lang="ru-RU" sz="1400" b="1" i="1" spc="0" dirty="0">
                          <a:solidFill>
                            <a:schemeClr val="bg1"/>
                          </a:solidFill>
                          <a:effectLst/>
                          <a:latin typeface="Philosopher" panose="00000500000000000000" pitchFamily="2" charset="-52"/>
                        </a:rPr>
                      </a:br>
                      <a:r>
                        <a:rPr lang="ru-RU" sz="1400" b="1" i="1" spc="0" dirty="0">
                          <a:solidFill>
                            <a:schemeClr val="bg1"/>
                          </a:solidFill>
                          <a:effectLst/>
                          <a:latin typeface="Philosopher" panose="00000500000000000000" pitchFamily="2" charset="-52"/>
                        </a:rPr>
                        <a:t>к КИМ</a:t>
                      </a:r>
                      <a:endParaRPr lang="ru-RU" sz="1400" b="1" i="1" dirty="0">
                        <a:solidFill>
                          <a:schemeClr val="bg1"/>
                        </a:solidFill>
                        <a:effectLst/>
                        <a:latin typeface="Philosopher" panose="00000500000000000000" pitchFamily="2" charset="-52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234" marR="6234" marT="0" marB="0" anchor="ctr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hilosopher" panose="00000500000000000000" pitchFamily="2" charset="-52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Philosopher" panose="00000500000000000000" pitchFamily="2" charset="-52"/>
                        <a:ea typeface="Courier New" panose="02070309020205020404" pitchFamily="49" charset="0"/>
                      </a:endParaRPr>
                    </a:p>
                  </a:txBody>
                  <a:tcPr marL="6234" marR="6234" marT="0" marB="0" anchor="ctr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  <a:latin typeface="Philosopher" panose="00000500000000000000" pitchFamily="2" charset="-52"/>
                        </a:rPr>
                        <a:t>9:30</a:t>
                      </a:r>
                      <a:endParaRPr lang="ru-RU" sz="1400" dirty="0">
                        <a:effectLst/>
                        <a:latin typeface="Philosopher" panose="00000500000000000000" pitchFamily="2" charset="-52"/>
                      </a:endParaRPr>
                    </a:p>
                    <a:p>
                      <a:pPr indent="-21590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  <a:latin typeface="Philosopher" panose="00000500000000000000" pitchFamily="2" charset="-52"/>
                        </a:rPr>
                        <a:t>в день экзамена</a:t>
                      </a:r>
                      <a:endParaRPr lang="ru-RU" sz="1400" b="1" dirty="0">
                        <a:effectLst/>
                        <a:latin typeface="Philosopher" panose="00000500000000000000" pitchFamily="2" charset="-52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234" marR="6234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  <a:latin typeface="Philosopher" panose="00000500000000000000" pitchFamily="2" charset="-52"/>
                        </a:rPr>
                        <a:t>10:00</a:t>
                      </a:r>
                      <a:endParaRPr lang="ru-RU" sz="1400" dirty="0">
                        <a:effectLst/>
                        <a:latin typeface="Philosopher" panose="00000500000000000000" pitchFamily="2" charset="-52"/>
                      </a:endParaRPr>
                    </a:p>
                    <a:p>
                      <a:pPr indent="-21590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  <a:latin typeface="Philosopher" panose="00000500000000000000" pitchFamily="2" charset="-52"/>
                        </a:rPr>
                        <a:t>в день экзамена</a:t>
                      </a:r>
                      <a:endParaRPr lang="ru-RU" sz="1400" b="1" dirty="0">
                        <a:effectLst/>
                        <a:latin typeface="Philosopher" panose="00000500000000000000" pitchFamily="2" charset="-52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234" marR="6234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228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048544" y="3198167"/>
            <a:ext cx="10094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A42727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Philosopher" panose="00000500000000000000" pitchFamily="2" charset="-52"/>
              </a:rPr>
              <a:t>ПОДГОТОВКА ПОМЕЩЕНИЙ</a:t>
            </a:r>
            <a:br>
              <a:rPr lang="ru-RU" sz="2400" b="1" dirty="0">
                <a:solidFill>
                  <a:srgbClr val="A42727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Philosopher" panose="00000500000000000000" pitchFamily="2" charset="-52"/>
              </a:rPr>
            </a:br>
            <a:r>
              <a:rPr lang="ru-RU" sz="2400" b="1" dirty="0">
                <a:solidFill>
                  <a:srgbClr val="A42727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Philosopher" panose="00000500000000000000" pitchFamily="2" charset="-52"/>
              </a:rPr>
              <a:t>К ПРОВЕДЕНИЮ ЕГЭ В ППЭ</a:t>
            </a:r>
          </a:p>
        </p:txBody>
      </p:sp>
    </p:spTree>
    <p:extLst>
      <p:ext uri="{BB962C8B-B14F-4D97-AF65-F5344CB8AC3E}">
        <p14:creationId xmlns:p14="http://schemas.microsoft.com/office/powerpoint/2010/main" val="204018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4694677-E101-4F71-A677-A6A80B3336BD}"/>
              </a:ext>
            </a:extLst>
          </p:cNvPr>
          <p:cNvSpPr txBox="1"/>
          <p:nvPr/>
        </p:nvSpPr>
        <p:spPr>
          <a:xfrm>
            <a:off x="1271464" y="908778"/>
            <a:ext cx="45897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Подготовка помещений ППЭ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78322BA-AF38-4796-905B-0F7AEAAEB33C}"/>
              </a:ext>
            </a:extLst>
          </p:cNvPr>
          <p:cNvSpPr/>
          <p:nvPr/>
        </p:nvSpPr>
        <p:spPr>
          <a:xfrm>
            <a:off x="1918594" y="1571307"/>
            <a:ext cx="3090863" cy="1447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latin typeface="Philosopher" panose="00000500000000000000" pitchFamily="2" charset="-52"/>
            </a:endParaRPr>
          </a:p>
        </p:txBody>
      </p:sp>
      <p:pic>
        <p:nvPicPr>
          <p:cNvPr id="9" name="Рисунок 4">
            <a:extLst>
              <a:ext uri="{FF2B5EF4-FFF2-40B4-BE49-F238E27FC236}">
                <a16:creationId xmlns="" xmlns:a16="http://schemas.microsoft.com/office/drawing/2014/main" id="{203D199E-E9E9-4854-86EC-44C482C588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007" y="1631632"/>
            <a:ext cx="9445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E80F5F9-2B91-4429-87AF-C8CBE1B9E463}"/>
              </a:ext>
            </a:extLst>
          </p:cNvPr>
          <p:cNvSpPr/>
          <p:nvPr/>
        </p:nvSpPr>
        <p:spPr>
          <a:xfrm>
            <a:off x="2002732" y="1745769"/>
            <a:ext cx="1897063" cy="827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  <a:t>Стационарные и (или) переносные металлоискатели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0945182-3C11-46F1-856E-2AE041192DB7}"/>
              </a:ext>
            </a:extLst>
          </p:cNvPr>
          <p:cNvSpPr/>
          <p:nvPr/>
        </p:nvSpPr>
        <p:spPr>
          <a:xfrm>
            <a:off x="1918594" y="5038431"/>
            <a:ext cx="3090863" cy="1334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latin typeface="Philosopher" panose="00000500000000000000" pitchFamily="2" charset="-52"/>
            </a:endParaRPr>
          </a:p>
        </p:txBody>
      </p:sp>
      <p:pic>
        <p:nvPicPr>
          <p:cNvPr id="15" name="Рисунок 11">
            <a:extLst>
              <a:ext uri="{FF2B5EF4-FFF2-40B4-BE49-F238E27FC236}">
                <a16:creationId xmlns="" xmlns:a16="http://schemas.microsoft.com/office/drawing/2014/main" id="{3AAC4CFB-5D23-4000-899A-E7A1CA6B9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184" y="5067133"/>
            <a:ext cx="5778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11788566-9660-4614-8AF4-87760A17CB6D}"/>
              </a:ext>
            </a:extLst>
          </p:cNvPr>
          <p:cNvSpPr/>
          <p:nvPr/>
        </p:nvSpPr>
        <p:spPr>
          <a:xfrm>
            <a:off x="2002731" y="5106670"/>
            <a:ext cx="25923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  <a:t>Объявления, </a:t>
            </a:r>
          </a:p>
          <a:p>
            <a:pPr>
              <a:defRPr/>
            </a:pPr>
            <a: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  <a:t>оповещающие о</a:t>
            </a:r>
            <a:b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</a:br>
            <a: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  <a:t>запрете использования средств подвижной связи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DA2D3EB9-6B65-4E9B-AA77-1A5E623D0C6C}"/>
              </a:ext>
            </a:extLst>
          </p:cNvPr>
          <p:cNvSpPr/>
          <p:nvPr/>
        </p:nvSpPr>
        <p:spPr>
          <a:xfrm>
            <a:off x="1343473" y="3232379"/>
            <a:ext cx="428313" cy="15922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  <a:t>В</a:t>
            </a:r>
            <a:b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</a:br>
            <a: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  <a:t>Х</a:t>
            </a:r>
            <a:b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</a:br>
            <a: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  <a:t>О</a:t>
            </a:r>
            <a:b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</a:br>
            <a: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  <a:t>Д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AA85E51-6B07-40E3-BF03-49B72E9EBC40}"/>
              </a:ext>
            </a:extLst>
          </p:cNvPr>
          <p:cNvSpPr/>
          <p:nvPr/>
        </p:nvSpPr>
        <p:spPr>
          <a:xfrm>
            <a:off x="5432425" y="1571308"/>
            <a:ext cx="468313" cy="14128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  <a:t>Ш</a:t>
            </a:r>
            <a:b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</a:br>
            <a: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  <a:t>Т</a:t>
            </a:r>
            <a:b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</a:br>
            <a: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  <a:t>А</a:t>
            </a:r>
            <a:b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</a:br>
            <a: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  <a:t>Б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8A7C52A-624A-47E3-8BCA-10FCAFC28164}"/>
              </a:ext>
            </a:extLst>
          </p:cNvPr>
          <p:cNvSpPr/>
          <p:nvPr/>
        </p:nvSpPr>
        <p:spPr>
          <a:xfrm>
            <a:off x="5432425" y="3232379"/>
            <a:ext cx="468313" cy="309403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  <a:t>А</a:t>
            </a:r>
            <a:b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</a:br>
            <a: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  <a:t>У</a:t>
            </a:r>
            <a:b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</a:br>
            <a: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  <a:t>Д</a:t>
            </a:r>
            <a:b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</a:br>
            <a: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  <a:t>И</a:t>
            </a:r>
            <a:b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</a:br>
            <a: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  <a:t>Т</a:t>
            </a:r>
            <a:b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</a:br>
            <a: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  <a:t>О</a:t>
            </a:r>
            <a:b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</a:br>
            <a: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  <a:t>Р</a:t>
            </a:r>
            <a:b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</a:br>
            <a: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  <a:t>И</a:t>
            </a:r>
            <a:b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</a:br>
            <a:r>
              <a:rPr lang="ru-RU" sz="1600" dirty="0" err="1">
                <a:solidFill>
                  <a:srgbClr val="006AB3"/>
                </a:solidFill>
                <a:latin typeface="Philosopher" panose="00000500000000000000" pitchFamily="2" charset="-52"/>
              </a:rPr>
              <a:t>И</a:t>
            </a:r>
            <a:endParaRPr lang="ru-RU" sz="1600" dirty="0">
              <a:solidFill>
                <a:srgbClr val="006AB3"/>
              </a:solidFill>
              <a:latin typeface="Philosopher" panose="00000500000000000000" pitchFamily="2" charset="-52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9F645E88-B2AB-462C-9A4E-AA996A02F654}"/>
              </a:ext>
            </a:extLst>
          </p:cNvPr>
          <p:cNvSpPr/>
          <p:nvPr/>
        </p:nvSpPr>
        <p:spPr>
          <a:xfrm>
            <a:off x="6096001" y="1436321"/>
            <a:ext cx="4032448" cy="1800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600" dirty="0">
              <a:solidFill>
                <a:srgbClr val="006AB3"/>
              </a:solidFill>
              <a:latin typeface="Philosopher" panose="00000500000000000000" pitchFamily="2" charset="-52"/>
            </a:endParaRPr>
          </a:p>
          <a:p>
            <a:pPr>
              <a:defRPr/>
            </a:pPr>
            <a:endParaRPr lang="ru-RU" sz="1600" dirty="0">
              <a:solidFill>
                <a:srgbClr val="006AB3"/>
              </a:solidFill>
              <a:latin typeface="Philosopher" panose="00000500000000000000" pitchFamily="2" charset="-52"/>
            </a:endParaRPr>
          </a:p>
          <a:p>
            <a:pPr>
              <a:defRPr/>
            </a:pPr>
            <a:endParaRPr lang="ru-RU" sz="1600" dirty="0">
              <a:solidFill>
                <a:srgbClr val="006AB3"/>
              </a:solidFill>
              <a:latin typeface="Philosopher" panose="00000500000000000000" pitchFamily="2" charset="-52"/>
            </a:endParaRPr>
          </a:p>
          <a:p>
            <a:pPr>
              <a:defRPr/>
            </a:pPr>
            <a:endParaRPr lang="ru-RU" sz="1600" dirty="0">
              <a:solidFill>
                <a:srgbClr val="006AB3"/>
              </a:solidFill>
              <a:latin typeface="Philosopher" panose="00000500000000000000" pitchFamily="2" charset="-52"/>
            </a:endParaRPr>
          </a:p>
          <a:p>
            <a:pPr>
              <a:defRPr/>
            </a:pPr>
            <a: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  <a:t>Программное обеспечение и компьютерное оборудование помещений для руководителя ППЭ</a:t>
            </a:r>
          </a:p>
        </p:txBody>
      </p:sp>
      <p:pic>
        <p:nvPicPr>
          <p:cNvPr id="21" name="Рисунок 17">
            <a:extLst>
              <a:ext uri="{FF2B5EF4-FFF2-40B4-BE49-F238E27FC236}">
                <a16:creationId xmlns="" xmlns:a16="http://schemas.microsoft.com/office/drawing/2014/main" id="{CCADDEE7-FAEC-43F9-AA9E-F6D433FCB4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1697266"/>
            <a:ext cx="9366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18">
            <a:extLst>
              <a:ext uri="{FF2B5EF4-FFF2-40B4-BE49-F238E27FC236}">
                <a16:creationId xmlns="" xmlns:a16="http://schemas.microsoft.com/office/drawing/2014/main" id="{EFA39432-2727-4B8C-B0D6-5D08302FB8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1548041"/>
            <a:ext cx="836464" cy="74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9">
            <a:extLst>
              <a:ext uri="{FF2B5EF4-FFF2-40B4-BE49-F238E27FC236}">
                <a16:creationId xmlns="" xmlns:a16="http://schemas.microsoft.com/office/drawing/2014/main" id="{9D4A5608-F1F4-4D15-8F1C-ED4DFDFF27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1644879"/>
            <a:ext cx="81280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0">
            <a:extLst>
              <a:ext uri="{FF2B5EF4-FFF2-40B4-BE49-F238E27FC236}">
                <a16:creationId xmlns="" xmlns:a16="http://schemas.microsoft.com/office/drawing/2014/main" id="{9E9BB7C9-912D-41A3-BAE3-A485B5E818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1792516"/>
            <a:ext cx="6746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CB99CC2-EBDE-4A88-9A32-F3E3AFC1A416}"/>
              </a:ext>
            </a:extLst>
          </p:cNvPr>
          <p:cNvSpPr/>
          <p:nvPr/>
        </p:nvSpPr>
        <p:spPr>
          <a:xfrm>
            <a:off x="6118423" y="3443516"/>
            <a:ext cx="4010025" cy="28697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latin typeface="Philosopher" panose="00000500000000000000" pitchFamily="2" charset="-52"/>
            </a:endParaRPr>
          </a:p>
        </p:txBody>
      </p:sp>
      <p:pic>
        <p:nvPicPr>
          <p:cNvPr id="26" name="Рисунок 22">
            <a:extLst>
              <a:ext uri="{FF2B5EF4-FFF2-40B4-BE49-F238E27FC236}">
                <a16:creationId xmlns="" xmlns:a16="http://schemas.microsoft.com/office/drawing/2014/main" id="{EE26F159-2D6D-46BF-8247-43241DF9E9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4379620"/>
            <a:ext cx="145732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4">
            <a:extLst>
              <a:ext uri="{FF2B5EF4-FFF2-40B4-BE49-F238E27FC236}">
                <a16:creationId xmlns="" xmlns:a16="http://schemas.microsoft.com/office/drawing/2014/main" id="{06D7ED7D-AFAC-49BB-BE06-2719B1B72F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711804"/>
            <a:ext cx="103346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5">
            <a:extLst>
              <a:ext uri="{FF2B5EF4-FFF2-40B4-BE49-F238E27FC236}">
                <a16:creationId xmlns="" xmlns:a16="http://schemas.microsoft.com/office/drawing/2014/main" id="{E00391DF-8855-471C-9E39-954DCF4C8C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5164391"/>
            <a:ext cx="162401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3">
            <a:extLst>
              <a:ext uri="{FF2B5EF4-FFF2-40B4-BE49-F238E27FC236}">
                <a16:creationId xmlns="" xmlns:a16="http://schemas.microsoft.com/office/drawing/2014/main" id="{C634BB53-107A-47E5-93B4-E0A8A7B32D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3587532"/>
            <a:ext cx="996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F3405A59-AA23-42FB-B185-14E3BF9283D3}"/>
              </a:ext>
            </a:extLst>
          </p:cNvPr>
          <p:cNvSpPr/>
          <p:nvPr/>
        </p:nvSpPr>
        <p:spPr>
          <a:xfrm>
            <a:off x="1913783" y="3232380"/>
            <a:ext cx="3090863" cy="1592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  <a:t>Системы подавления сигналов подвижной связи </a:t>
            </a:r>
            <a:b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</a:br>
            <a:r>
              <a:rPr lang="ru-RU" sz="1600" dirty="0">
                <a:solidFill>
                  <a:srgbClr val="006AB3"/>
                </a:solidFill>
                <a:latin typeface="Philosopher" panose="00000500000000000000" pitchFamily="2" charset="-52"/>
              </a:rPr>
              <a:t>(по решению ГЭК)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0863433A-56BA-4C29-87B8-4418E5831F4A}"/>
              </a:ext>
            </a:extLst>
          </p:cNvPr>
          <p:cNvSpPr/>
          <p:nvPr/>
        </p:nvSpPr>
        <p:spPr>
          <a:xfrm>
            <a:off x="6240015" y="4379620"/>
            <a:ext cx="1512169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Philosopher" panose="00000500000000000000" pitchFamily="2" charset="-52"/>
              </a:rPr>
              <a:t>Станция организатора</a:t>
            </a:r>
          </a:p>
        </p:txBody>
      </p:sp>
    </p:spTree>
    <p:extLst>
      <p:ext uri="{BB962C8B-B14F-4D97-AF65-F5344CB8AC3E}">
        <p14:creationId xmlns:p14="http://schemas.microsoft.com/office/powerpoint/2010/main" val="4538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 bwMode="auto">
          <a:xfrm>
            <a:off x="263352" y="1556792"/>
            <a:ext cx="116652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42900" indent="-342900" algn="just">
              <a:buBlip>
                <a:blip r:embed="rId2"/>
              </a:buBlip>
              <a:defRPr sz="220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defRPr>
            </a:lvl1pPr>
            <a:lvl3pPr marL="800100" lvl="2" indent="-342900" algn="just">
              <a:buBlip>
                <a:blip r:embed="rId2"/>
              </a:buBlip>
              <a:defRPr sz="200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defRPr>
            </a:lvl3pPr>
          </a:lstStyle>
          <a:p>
            <a:pPr marL="0" indent="0">
              <a:buNone/>
            </a:pPr>
            <a:r>
              <a:rPr lang="ru-RU" sz="1800" b="1" dirty="0">
                <a:solidFill>
                  <a:srgbClr val="282828"/>
                </a:solidFill>
              </a:rPr>
              <a:t>Кроме аудиторий проведения ЕГЭ,  необходимо подготовить в ППЭ:</a:t>
            </a:r>
          </a:p>
          <a:p>
            <a:pPr marL="0" indent="0">
              <a:buNone/>
            </a:pPr>
            <a:endParaRPr lang="ru-RU" sz="1800" dirty="0">
              <a:solidFill>
                <a:srgbClr val="282828"/>
              </a:solidFill>
            </a:endParaRPr>
          </a:p>
          <a:p>
            <a:r>
              <a:rPr lang="ru-RU" sz="1800" dirty="0">
                <a:solidFill>
                  <a:srgbClr val="282828"/>
                </a:solidFill>
              </a:rPr>
              <a:t>Помещение для работников ОО, сопровождающих участников, – </a:t>
            </a:r>
            <a:r>
              <a:rPr lang="ru-RU" sz="1800" dirty="0"/>
              <a:t>до входа в ППЭ.</a:t>
            </a:r>
          </a:p>
          <a:p>
            <a:endParaRPr lang="ru-RU" sz="1800" dirty="0">
              <a:solidFill>
                <a:srgbClr val="282828"/>
              </a:solidFill>
            </a:endParaRPr>
          </a:p>
          <a:p>
            <a:r>
              <a:rPr lang="ru-RU" sz="1800" dirty="0">
                <a:solidFill>
                  <a:srgbClr val="282828"/>
                </a:solidFill>
              </a:rPr>
              <a:t>Помещение для личных вещей участников и помещение для личных вещей сотрудников ППЭ – </a:t>
            </a:r>
            <a:r>
              <a:rPr lang="ru-RU" sz="1800" dirty="0"/>
              <a:t>до входа в ППЭ.</a:t>
            </a:r>
          </a:p>
          <a:p>
            <a:endParaRPr lang="ru-RU" sz="1800" dirty="0"/>
          </a:p>
          <a:p>
            <a:r>
              <a:rPr lang="ru-RU" sz="1800" dirty="0">
                <a:solidFill>
                  <a:srgbClr val="282828"/>
                </a:solidFill>
              </a:rPr>
              <a:t>Пункт охраны правопорядка.</a:t>
            </a:r>
            <a:endParaRPr lang="en-US" sz="1800" dirty="0">
              <a:solidFill>
                <a:srgbClr val="282828"/>
              </a:solidFill>
            </a:endParaRPr>
          </a:p>
          <a:p>
            <a:endParaRPr lang="en-US" sz="1800" dirty="0">
              <a:solidFill>
                <a:srgbClr val="282828"/>
              </a:solidFill>
            </a:endParaRPr>
          </a:p>
          <a:p>
            <a:r>
              <a:rPr lang="ru-RU" sz="1800" dirty="0">
                <a:solidFill>
                  <a:srgbClr val="282828"/>
                </a:solidFill>
              </a:rPr>
              <a:t>Медицинский кабинет - </a:t>
            </a:r>
            <a:r>
              <a:rPr lang="ru-RU" sz="1800" dirty="0"/>
              <a:t>в ППЭ, изолировать от аудиторий проведения</a:t>
            </a:r>
            <a:r>
              <a:rPr lang="en-US" sz="1800" dirty="0">
                <a:solidFill>
                  <a:srgbClr val="282828"/>
                </a:solidFill>
              </a:rPr>
              <a:t>.</a:t>
            </a:r>
            <a:endParaRPr lang="ru-RU" sz="1800" dirty="0">
              <a:solidFill>
                <a:srgbClr val="282828"/>
              </a:solidFill>
            </a:endParaRPr>
          </a:p>
          <a:p>
            <a:endParaRPr lang="en-US" sz="1800" dirty="0">
              <a:solidFill>
                <a:srgbClr val="282828"/>
              </a:solidFill>
            </a:endParaRPr>
          </a:p>
          <a:p>
            <a:r>
              <a:rPr lang="ru-RU" sz="1800" dirty="0">
                <a:solidFill>
                  <a:srgbClr val="282828"/>
                </a:solidFill>
              </a:rPr>
              <a:t>Кабинет руководителя ППЭ (штаб ППЭ) с телефоном, сейфом, компьютером, принтером, столом для приема-передачи ЭМ</a:t>
            </a:r>
            <a:r>
              <a:rPr lang="en-US" sz="1800" dirty="0">
                <a:solidFill>
                  <a:srgbClr val="282828"/>
                </a:solidFill>
              </a:rPr>
              <a:t> </a:t>
            </a:r>
            <a:r>
              <a:rPr lang="ru-RU" sz="1800" dirty="0">
                <a:solidFill>
                  <a:srgbClr val="282828"/>
                </a:solidFill>
              </a:rPr>
              <a:t>– </a:t>
            </a:r>
            <a:r>
              <a:rPr lang="ru-RU" sz="1800" dirty="0"/>
              <a:t>в зоне видеонаблюдения</a:t>
            </a:r>
            <a:r>
              <a:rPr lang="en-US" sz="1800" dirty="0">
                <a:solidFill>
                  <a:srgbClr val="282828"/>
                </a:solidFill>
              </a:rPr>
              <a:t>.</a:t>
            </a:r>
            <a:endParaRPr lang="ru-RU" sz="1800" dirty="0">
              <a:solidFill>
                <a:srgbClr val="282828"/>
              </a:solidFill>
            </a:endParaRPr>
          </a:p>
          <a:p>
            <a:endParaRPr lang="ru-RU" sz="1800" dirty="0">
              <a:solidFill>
                <a:srgbClr val="282828"/>
              </a:solidFill>
            </a:endParaRPr>
          </a:p>
          <a:p>
            <a:r>
              <a:rPr lang="ru-RU" sz="1800" dirty="0">
                <a:solidFill>
                  <a:srgbClr val="282828"/>
                </a:solidFill>
              </a:rPr>
              <a:t>Кабинет для проведения инструктажа организаторов – </a:t>
            </a:r>
            <a:r>
              <a:rPr lang="ru-RU" sz="1800" dirty="0"/>
              <a:t>на территории ППЭ.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4694677-E101-4F71-A677-A6A80B3336BD}"/>
              </a:ext>
            </a:extLst>
          </p:cNvPr>
          <p:cNvSpPr txBox="1"/>
          <p:nvPr/>
        </p:nvSpPr>
        <p:spPr>
          <a:xfrm>
            <a:off x="1271464" y="908778"/>
            <a:ext cx="45897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Подготовка помещений ППЭ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4A24DFB-CA4F-431C-AB0A-ABA09463AD29}"/>
              </a:ext>
            </a:extLst>
          </p:cNvPr>
          <p:cNvSpPr txBox="1"/>
          <p:nvPr/>
        </p:nvSpPr>
        <p:spPr>
          <a:xfrm>
            <a:off x="2065088" y="5776087"/>
            <a:ext cx="8061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pPr algn="ctr"/>
            <a:r>
              <a:rPr lang="ru-RU" sz="20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Помещения, не задействованные в проведении ЕГЭ, - ОПЕЧАТАТЬ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151BF84-EA87-4CCB-9881-C89C61248366}"/>
              </a:ext>
            </a:extLst>
          </p:cNvPr>
          <p:cNvSpPr txBox="1"/>
          <p:nvPr/>
        </p:nvSpPr>
        <p:spPr>
          <a:xfrm>
            <a:off x="1963298" y="6093296"/>
            <a:ext cx="8265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pPr algn="ctr"/>
            <a:r>
              <a:rPr lang="ru-RU" sz="20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Разместить объявления, оповещающие о ведении видеонаблюдения</a:t>
            </a:r>
          </a:p>
        </p:txBody>
      </p:sp>
    </p:spTree>
    <p:extLst>
      <p:ext uri="{BB962C8B-B14F-4D97-AF65-F5344CB8AC3E}">
        <p14:creationId xmlns:p14="http://schemas.microsoft.com/office/powerpoint/2010/main" val="1474274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052736"/>
            <a:ext cx="10972800" cy="364902"/>
          </a:xfrm>
        </p:spPr>
        <p:txBody>
          <a:bodyPr/>
          <a:lstStyle/>
          <a:p>
            <a:r>
              <a:rPr lang="ru-RU" sz="2600" b="1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  <a:cs typeface="Arial" charset="0"/>
              </a:rPr>
              <a:t>Подготовка </a:t>
            </a:r>
            <a:r>
              <a:rPr lang="ru-RU" sz="2600" b="1" dirty="0" smtClean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  <a:cs typeface="Arial" charset="0"/>
              </a:rPr>
              <a:t>сотрудников</a:t>
            </a:r>
            <a:endParaRPr lang="ru-RU" sz="2600" b="1" dirty="0">
              <a:solidFill>
                <a:srgbClr val="A42727"/>
              </a:solidFill>
              <a:latin typeface="Philosopher" panose="00000500000000000000" pitchFamily="2" charset="-52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88668-3972-4A9F-A7AB-FE46831E99A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prstGeom prst="round2DiagRect">
            <a:avLst/>
          </a:prstGeom>
          <a:solidFill>
            <a:srgbClr val="99BCFF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Руководитель ППЭ проводит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предварительный инструктаж работников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ППЭ.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Технический специалист принимает участие в обучении организаторов.</a:t>
            </a:r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266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042EC0-57F1-4518-9C53-0BB5DF66B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179" y="1412776"/>
            <a:ext cx="8765642" cy="51704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BD5BB7C-3DDB-4DA8-9A47-F1E7CD5F75E7}"/>
              </a:ext>
            </a:extLst>
          </p:cNvPr>
          <p:cNvSpPr txBox="1"/>
          <p:nvPr/>
        </p:nvSpPr>
        <p:spPr>
          <a:xfrm>
            <a:off x="1271464" y="908778"/>
            <a:ext cx="42627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Организация входа в ППЭ</a:t>
            </a:r>
          </a:p>
        </p:txBody>
      </p:sp>
    </p:spTree>
    <p:extLst>
      <p:ext uri="{BB962C8B-B14F-4D97-AF65-F5344CB8AC3E}">
        <p14:creationId xmlns:p14="http://schemas.microsoft.com/office/powerpoint/2010/main" val="28050660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29688</TotalTime>
  <Words>2246</Words>
  <Application>Microsoft Office PowerPoint</Application>
  <PresentationFormat>Широкоэкранный</PresentationFormat>
  <Paragraphs>319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8" baseType="lpstr">
      <vt:lpstr>Philosopher</vt:lpstr>
      <vt:lpstr>Candara</vt:lpstr>
      <vt:lpstr>Arial</vt:lpstr>
      <vt:lpstr>Century Gothic</vt:lpstr>
      <vt:lpstr>Cambria</vt:lpstr>
      <vt:lpstr>Calibri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сотрудников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lovygina.ui</dc:creator>
  <cp:lastModifiedBy>Мария Яковлева</cp:lastModifiedBy>
  <cp:revision>1178</cp:revision>
  <cp:lastPrinted>2019-02-18T10:07:19Z</cp:lastPrinted>
  <dcterms:created xsi:type="dcterms:W3CDTF">2010-03-02T09:36:00Z</dcterms:created>
  <dcterms:modified xsi:type="dcterms:W3CDTF">2024-02-14T09:09:33Z</dcterms:modified>
</cp:coreProperties>
</file>