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777" r:id="rId3"/>
    <p:sldId id="793" r:id="rId4"/>
    <p:sldId id="778" r:id="rId5"/>
    <p:sldId id="779" r:id="rId6"/>
    <p:sldId id="780" r:id="rId7"/>
    <p:sldId id="767" r:id="rId8"/>
    <p:sldId id="766" r:id="rId9"/>
    <p:sldId id="781" r:id="rId10"/>
    <p:sldId id="782" r:id="rId11"/>
    <p:sldId id="783" r:id="rId12"/>
    <p:sldId id="784" r:id="rId13"/>
    <p:sldId id="556" r:id="rId14"/>
    <p:sldId id="690" r:id="rId15"/>
    <p:sldId id="618" r:id="rId16"/>
    <p:sldId id="785" r:id="rId17"/>
    <p:sldId id="687" r:id="rId18"/>
    <p:sldId id="688" r:id="rId19"/>
    <p:sldId id="773" r:id="rId20"/>
    <p:sldId id="786" r:id="rId21"/>
    <p:sldId id="700" r:id="rId22"/>
    <p:sldId id="787" r:id="rId23"/>
    <p:sldId id="691" r:id="rId24"/>
    <p:sldId id="774" r:id="rId25"/>
    <p:sldId id="788" r:id="rId26"/>
    <p:sldId id="656" r:id="rId27"/>
    <p:sldId id="665" r:id="rId28"/>
    <p:sldId id="674" r:id="rId29"/>
    <p:sldId id="796" r:id="rId30"/>
    <p:sldId id="795" r:id="rId31"/>
    <p:sldId id="789" r:id="rId32"/>
    <p:sldId id="790" r:id="rId33"/>
    <p:sldId id="791" r:id="rId34"/>
    <p:sldId id="623" r:id="rId35"/>
    <p:sldId id="624" r:id="rId36"/>
    <p:sldId id="494" r:id="rId37"/>
    <p:sldId id="576" r:id="rId38"/>
    <p:sldId id="578" r:id="rId39"/>
    <p:sldId id="582" r:id="rId40"/>
    <p:sldId id="583" r:id="rId41"/>
    <p:sldId id="584" r:id="rId42"/>
    <p:sldId id="620" r:id="rId43"/>
    <p:sldId id="794" r:id="rId44"/>
    <p:sldId id="776" r:id="rId45"/>
    <p:sldId id="729" r:id="rId4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97683" autoAdjust="0"/>
  </p:normalViewPr>
  <p:slideViewPr>
    <p:cSldViewPr>
      <p:cViewPr varScale="1">
        <p:scale>
          <a:sx n="112" d="100"/>
          <a:sy n="112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EC05A-4A85-4D97-BCFA-DD48F1B91F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BF2F0-FFE2-41E8-B940-5136FF1AC5F6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01C3AC6-C8AD-49C8-BF4F-A7BDB6432A35}" type="parTrans" cxnId="{2117AFB1-079F-45B6-9D01-6066BBF1F417}">
      <dgm:prSet/>
      <dgm:spPr/>
      <dgm:t>
        <a:bodyPr/>
        <a:lstStyle/>
        <a:p>
          <a:endParaRPr lang="ru-RU"/>
        </a:p>
      </dgm:t>
    </dgm:pt>
    <dgm:pt modelId="{B821D830-1524-4107-A2FB-507563B4E864}" type="sibTrans" cxnId="{2117AFB1-079F-45B6-9D01-6066BBF1F417}">
      <dgm:prSet/>
      <dgm:spPr/>
      <dgm:t>
        <a:bodyPr/>
        <a:lstStyle/>
        <a:p>
          <a:endParaRPr lang="ru-RU"/>
        </a:p>
      </dgm:t>
    </dgm:pt>
    <dgm:pt modelId="{A2508991-F805-4012-A11B-D6F1321B4616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6F87986-4779-47D3-9885-3622776C445C}" type="parTrans" cxnId="{6A7FE02D-6AB1-410D-808C-A00EF031067D}">
      <dgm:prSet/>
      <dgm:spPr/>
      <dgm:t>
        <a:bodyPr/>
        <a:lstStyle/>
        <a:p>
          <a:endParaRPr lang="ru-RU"/>
        </a:p>
      </dgm:t>
    </dgm:pt>
    <dgm:pt modelId="{B583139F-B818-4ED0-AC67-80DBCB8BD1CE}" type="sibTrans" cxnId="{6A7FE02D-6AB1-410D-808C-A00EF031067D}">
      <dgm:prSet/>
      <dgm:spPr/>
      <dgm:t>
        <a:bodyPr/>
        <a:lstStyle/>
        <a:p>
          <a:endParaRPr lang="ru-RU"/>
        </a:p>
      </dgm:t>
    </dgm:pt>
    <dgm:pt modelId="{057B7F47-DD55-4973-BCD1-DCA7A23E4D33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BFD103F-A066-42C3-9CF6-363AB2E6B973}" type="parTrans" cxnId="{F0C55FDD-A0CE-425F-8EFD-79DB3F7E38DE}">
      <dgm:prSet/>
      <dgm:spPr/>
      <dgm:t>
        <a:bodyPr/>
        <a:lstStyle/>
        <a:p>
          <a:endParaRPr lang="ru-RU"/>
        </a:p>
      </dgm:t>
    </dgm:pt>
    <dgm:pt modelId="{333A6834-E7AE-4C6B-A22C-9B8D88F4C093}" type="sibTrans" cxnId="{F0C55FDD-A0CE-425F-8EFD-79DB3F7E38DE}">
      <dgm:prSet/>
      <dgm:spPr/>
      <dgm:t>
        <a:bodyPr/>
        <a:lstStyle/>
        <a:p>
          <a:endParaRPr lang="ru-RU"/>
        </a:p>
      </dgm:t>
    </dgm:pt>
    <dgm:pt modelId="{F72233E1-731E-4961-82BB-506468BFA8C0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9DFA74D0-5B9D-4C5C-967A-199A8CE88452}" type="parTrans" cxnId="{B4C986AF-74F3-49DB-850F-696D2099023C}">
      <dgm:prSet/>
      <dgm:spPr/>
      <dgm:t>
        <a:bodyPr/>
        <a:lstStyle/>
        <a:p>
          <a:endParaRPr lang="ru-RU"/>
        </a:p>
      </dgm:t>
    </dgm:pt>
    <dgm:pt modelId="{E415182C-02CB-4C15-8983-9986A2310C7D}" type="sibTrans" cxnId="{B4C986AF-74F3-49DB-850F-696D2099023C}">
      <dgm:prSet/>
      <dgm:spPr/>
      <dgm:t>
        <a:bodyPr/>
        <a:lstStyle/>
        <a:p>
          <a:endParaRPr lang="ru-RU"/>
        </a:p>
      </dgm:t>
    </dgm:pt>
    <dgm:pt modelId="{3353D587-AC61-4DE8-BE4F-E9C1AE00EC74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обучающиеся (ЭМ могу быть переведены на шрифт Брайля (при необходимости)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468F76C5-BFE8-450E-B1FC-61689263C39F}" type="parTrans" cxnId="{5D989C76-BCFD-412C-99ED-9D7A0A066D44}">
      <dgm:prSet/>
      <dgm:spPr/>
      <dgm:t>
        <a:bodyPr/>
        <a:lstStyle/>
        <a:p>
          <a:endParaRPr lang="ru-RU"/>
        </a:p>
      </dgm:t>
    </dgm:pt>
    <dgm:pt modelId="{3C4AA226-D939-4145-9668-46A6907899D9}" type="sibTrans" cxnId="{5D989C76-BCFD-412C-99ED-9D7A0A066D44}">
      <dgm:prSet/>
      <dgm:spPr/>
      <dgm:t>
        <a:bodyPr/>
        <a:lstStyle/>
        <a:p>
          <a:endParaRPr lang="ru-RU"/>
        </a:p>
      </dgm:t>
    </dgm:pt>
    <dgm:pt modelId="{6D81FC69-BF27-42AD-BEAB-B4D78F67EBF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949CC196-00E8-48C1-AFBF-8D7E6D0C83B7}" type="parTrans" cxnId="{9473D3DD-C917-4167-9129-AAF324412E0E}">
      <dgm:prSet/>
      <dgm:spPr/>
      <dgm:t>
        <a:bodyPr/>
        <a:lstStyle/>
        <a:p>
          <a:endParaRPr lang="ru-RU"/>
        </a:p>
      </dgm:t>
    </dgm:pt>
    <dgm:pt modelId="{646A5C51-C271-4CD4-BE0C-E72001D055FD}" type="sibTrans" cxnId="{9473D3DD-C917-4167-9129-AAF324412E0E}">
      <dgm:prSet/>
      <dgm:spPr/>
      <dgm:t>
        <a:bodyPr/>
        <a:lstStyle/>
        <a:p>
          <a:endParaRPr lang="ru-RU"/>
        </a:p>
      </dgm:t>
    </dgm:pt>
    <dgm:pt modelId="{1D567C90-F8D4-4928-BE44-5BEF6E219E69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4E0F0028-0B85-41E6-B4EA-1184E2AA0A26}" type="sibTrans" cxnId="{F195B985-2A85-4BA7-AACE-183EC7E89E31}">
      <dgm:prSet/>
      <dgm:spPr/>
      <dgm:t>
        <a:bodyPr/>
        <a:lstStyle/>
        <a:p>
          <a:endParaRPr lang="ru-RU"/>
        </a:p>
      </dgm:t>
    </dgm:pt>
    <dgm:pt modelId="{F6EFEBC8-1EBF-45AB-AFFE-D88064924178}" type="parTrans" cxnId="{F195B985-2A85-4BA7-AACE-183EC7E89E31}">
      <dgm:prSet/>
      <dgm:spPr/>
      <dgm:t>
        <a:bodyPr/>
        <a:lstStyle/>
        <a:p>
          <a:endParaRPr lang="ru-RU"/>
        </a:p>
      </dgm:t>
    </dgm:pt>
    <dgm:pt modelId="{32461652-E769-4BFE-B8E1-43EF9611BFDC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3B70698-DE94-467B-8867-A363F0CBF95A}" type="parTrans" cxnId="{A7BFBCDD-8F7F-449C-9447-2867A95735C9}">
      <dgm:prSet/>
      <dgm:spPr/>
      <dgm:t>
        <a:bodyPr/>
        <a:lstStyle/>
        <a:p>
          <a:endParaRPr lang="ru-RU"/>
        </a:p>
      </dgm:t>
    </dgm:pt>
    <dgm:pt modelId="{7D2D1BCA-1D62-41B1-9FED-29FE94112D58}" type="sibTrans" cxnId="{A7BFBCDD-8F7F-449C-9447-2867A95735C9}">
      <dgm:prSet/>
      <dgm:spPr/>
      <dgm:t>
        <a:bodyPr/>
        <a:lstStyle/>
        <a:p>
          <a:endParaRPr lang="ru-RU"/>
        </a:p>
      </dgm:t>
    </dgm:pt>
    <dgm:pt modelId="{0C404D0B-72CC-4916-9F95-14CA1695FFDF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F8A4ED5-2AC9-472E-B627-EB8C61FAE434}" type="parTrans" cxnId="{50DD0E09-26DB-4661-9A4B-65420CBCCDF4}">
      <dgm:prSet/>
      <dgm:spPr/>
      <dgm:t>
        <a:bodyPr/>
        <a:lstStyle/>
        <a:p>
          <a:endParaRPr lang="ru-RU"/>
        </a:p>
      </dgm:t>
    </dgm:pt>
    <dgm:pt modelId="{EECDC4BE-F8AB-4E46-9BB4-C61C878055D0}" type="sibTrans" cxnId="{50DD0E09-26DB-4661-9A4B-65420CBCCDF4}">
      <dgm:prSet/>
      <dgm:spPr/>
      <dgm:t>
        <a:bodyPr/>
        <a:lstStyle/>
        <a:p>
          <a:endParaRPr lang="ru-RU"/>
        </a:p>
      </dgm:t>
    </dgm:pt>
    <dgm:pt modelId="{E55C2C16-2D8D-4F90-BD85-F84B7D6A91C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E4B8BFA-B288-4133-ACDD-50EC5ED481B9}" type="parTrans" cxnId="{B682B205-7D7E-4FBE-809E-433B7272C2A3}">
      <dgm:prSet/>
      <dgm:spPr/>
      <dgm:t>
        <a:bodyPr/>
        <a:lstStyle/>
        <a:p>
          <a:endParaRPr lang="ru-RU"/>
        </a:p>
      </dgm:t>
    </dgm:pt>
    <dgm:pt modelId="{D58866AE-4FA6-4424-859A-7D193EC26AE8}" type="sibTrans" cxnId="{B682B205-7D7E-4FBE-809E-433B7272C2A3}">
      <dgm:prSet/>
      <dgm:spPr/>
      <dgm:t>
        <a:bodyPr/>
        <a:lstStyle/>
        <a:p>
          <a:endParaRPr lang="ru-RU"/>
        </a:p>
      </dgm:t>
    </dgm:pt>
    <dgm:pt modelId="{AF92E4E2-6DFD-4FEF-9D5E-7F6988A091E6}" type="pres">
      <dgm:prSet presAssocID="{7C1EC05A-4A85-4D97-BCFA-DD48F1B91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E7E8-A394-47AF-BE97-DEEB6739591D}" type="pres">
      <dgm:prSet presAssocID="{1D567C90-F8D4-4928-BE44-5BEF6E219E69}" presName="composite" presStyleCnt="0"/>
      <dgm:spPr/>
    </dgm:pt>
    <dgm:pt modelId="{BCAF4DB3-D04F-4AAA-8FF1-117DC3232003}" type="pres">
      <dgm:prSet presAssocID="{1D567C90-F8D4-4928-BE44-5BEF6E219E69}" presName="parTx" presStyleLbl="alignNode1" presStyleIdx="0" presStyleCnt="4" custLinFactNeighborX="-71" custLinFactNeighborY="-8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5B8F-8141-47AE-91D3-6087DFD35412}" type="pres">
      <dgm:prSet presAssocID="{1D567C90-F8D4-4928-BE44-5BEF6E219E69}" presName="desTx" presStyleLbl="alignAccFollowNode1" presStyleIdx="0" presStyleCnt="4" custScaleY="10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D678-6078-4996-8349-3FB98AEC5FCB}" type="pres">
      <dgm:prSet presAssocID="{4E0F0028-0B85-41E6-B4EA-1184E2AA0A26}" presName="space" presStyleCnt="0"/>
      <dgm:spPr/>
    </dgm:pt>
    <dgm:pt modelId="{F5A53032-2E7B-473F-BAFF-246D85AD1440}" type="pres">
      <dgm:prSet presAssocID="{F72233E1-731E-4961-82BB-506468BFA8C0}" presName="composite" presStyleCnt="0"/>
      <dgm:spPr/>
    </dgm:pt>
    <dgm:pt modelId="{F34DBF4C-4A6B-4F6C-8620-4010E61EEBF8}" type="pres">
      <dgm:prSet presAssocID="{F72233E1-731E-4961-82BB-506468BFA8C0}" presName="parTx" presStyleLbl="alignNode1" presStyleIdx="1" presStyleCnt="4" custScaleX="100191" custScaleY="111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B360-D092-40FF-9231-8A600C5E891F}" type="pres">
      <dgm:prSet presAssocID="{F72233E1-731E-4961-82BB-506468BFA8C0}" presName="desTx" presStyleLbl="alignAccFollowNode1" presStyleIdx="1" presStyleCnt="4" custScaleX="100191" custScaleY="10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BADD-3D16-4FCF-BF68-93D2D100DAD1}" type="pres">
      <dgm:prSet presAssocID="{E415182C-02CB-4C15-8983-9986A2310C7D}" presName="space" presStyleCnt="0"/>
      <dgm:spPr/>
    </dgm:pt>
    <dgm:pt modelId="{AE169C5D-8DD5-480E-996D-319D00C4CFB4}" type="pres">
      <dgm:prSet presAssocID="{A2508991-F805-4012-A11B-D6F1321B4616}" presName="composite" presStyleCnt="0"/>
      <dgm:spPr/>
    </dgm:pt>
    <dgm:pt modelId="{DB5E53B5-BBE2-4AF8-B6D9-0475B7031C88}" type="pres">
      <dgm:prSet presAssocID="{A2508991-F805-4012-A11B-D6F1321B4616}" presName="parTx" presStyleLbl="alignNode1" presStyleIdx="2" presStyleCnt="4" custLinFactNeighborX="358" custLinFactNeighborY="-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4A28-7267-4FE3-9656-76830CA9964C}" type="pres">
      <dgm:prSet presAssocID="{A2508991-F805-4012-A11B-D6F1321B4616}" presName="desTx" presStyleLbl="alignAccFollowNode1" presStyleIdx="2" presStyleCnt="4" custScaleY="10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5BE4-0C0C-4E04-B86D-816387F27DF2}" type="pres">
      <dgm:prSet presAssocID="{B583139F-B818-4ED0-AC67-80DBCB8BD1CE}" presName="space" presStyleCnt="0"/>
      <dgm:spPr/>
    </dgm:pt>
    <dgm:pt modelId="{756FCDE9-DA9E-4026-BB2A-03B19E5D396E}" type="pres">
      <dgm:prSet presAssocID="{32461652-E769-4BFE-B8E1-43EF9611BFDC}" presName="composite" presStyleCnt="0"/>
      <dgm:spPr/>
    </dgm:pt>
    <dgm:pt modelId="{9D435605-50ED-4AB5-90AE-E33A57D51045}" type="pres">
      <dgm:prSet presAssocID="{32461652-E769-4BFE-B8E1-43EF9611BFD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B7AB3-CC1C-46F0-AFA7-A8DEC97A1DD4}" type="pres">
      <dgm:prSet presAssocID="{32461652-E769-4BFE-B8E1-43EF9611BFD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986AF-74F3-49DB-850F-696D2099023C}" srcId="{7C1EC05A-4A85-4D97-BCFA-DD48F1B91F09}" destId="{F72233E1-731E-4961-82BB-506468BFA8C0}" srcOrd="1" destOrd="0" parTransId="{9DFA74D0-5B9D-4C5C-967A-199A8CE88452}" sibTransId="{E415182C-02CB-4C15-8983-9986A2310C7D}"/>
    <dgm:cxn modelId="{CA1AE148-D860-4C53-BE69-98C10AA7C80D}" type="presOf" srcId="{1D567C90-F8D4-4928-BE44-5BEF6E219E69}" destId="{BCAF4DB3-D04F-4AAA-8FF1-117DC3232003}" srcOrd="0" destOrd="0" presId="urn:microsoft.com/office/officeart/2005/8/layout/hList1"/>
    <dgm:cxn modelId="{B682B205-7D7E-4FBE-809E-433B7272C2A3}" srcId="{1D567C90-F8D4-4928-BE44-5BEF6E219E69}" destId="{E55C2C16-2D8D-4F90-BD85-F84B7D6A91C1}" srcOrd="2" destOrd="0" parTransId="{7E4B8BFA-B288-4133-ACDD-50EC5ED481B9}" sibTransId="{D58866AE-4FA6-4424-859A-7D193EC26AE8}"/>
    <dgm:cxn modelId="{A7BFBCDD-8F7F-449C-9447-2867A95735C9}" srcId="{7C1EC05A-4A85-4D97-BCFA-DD48F1B91F09}" destId="{32461652-E769-4BFE-B8E1-43EF9611BFDC}" srcOrd="3" destOrd="0" parTransId="{33B70698-DE94-467B-8867-A363F0CBF95A}" sibTransId="{7D2D1BCA-1D62-41B1-9FED-29FE94112D58}"/>
    <dgm:cxn modelId="{0B444686-1271-4690-A73D-B53B143D3AA7}" type="presOf" srcId="{057B7F47-DD55-4973-BCD1-DCA7A23E4D33}" destId="{67194A28-7267-4FE3-9656-76830CA9964C}" srcOrd="0" destOrd="0" presId="urn:microsoft.com/office/officeart/2005/8/layout/hList1"/>
    <dgm:cxn modelId="{50DD0E09-26DB-4661-9A4B-65420CBCCDF4}" srcId="{32461652-E769-4BFE-B8E1-43EF9611BFDC}" destId="{0C404D0B-72CC-4916-9F95-14CA1695FFDF}" srcOrd="0" destOrd="0" parTransId="{DF8A4ED5-2AC9-472E-B627-EB8C61FAE434}" sibTransId="{EECDC4BE-F8AB-4E46-9BB4-C61C878055D0}"/>
    <dgm:cxn modelId="{525C96A8-2014-4C94-8515-F3F4698E7DB2}" type="presOf" srcId="{3353D587-AC61-4DE8-BE4F-E9C1AE00EC74}" destId="{AA38B360-D092-40FF-9231-8A600C5E891F}" srcOrd="0" destOrd="0" presId="urn:microsoft.com/office/officeart/2005/8/layout/hList1"/>
    <dgm:cxn modelId="{5D989C76-BCFD-412C-99ED-9D7A0A066D44}" srcId="{F72233E1-731E-4961-82BB-506468BFA8C0}" destId="{3353D587-AC61-4DE8-BE4F-E9C1AE00EC74}" srcOrd="0" destOrd="0" parTransId="{468F76C5-BFE8-450E-B1FC-61689263C39F}" sibTransId="{3C4AA226-D939-4145-9668-46A6907899D9}"/>
    <dgm:cxn modelId="{2A93D490-E8FF-450A-98BB-EC715F0580EE}" type="presOf" srcId="{A2508991-F805-4012-A11B-D6F1321B4616}" destId="{DB5E53B5-BBE2-4AF8-B6D9-0475B7031C88}" srcOrd="0" destOrd="0" presId="urn:microsoft.com/office/officeart/2005/8/layout/hList1"/>
    <dgm:cxn modelId="{F0C55FDD-A0CE-425F-8EFD-79DB3F7E38DE}" srcId="{A2508991-F805-4012-A11B-D6F1321B4616}" destId="{057B7F47-DD55-4973-BCD1-DCA7A23E4D33}" srcOrd="0" destOrd="0" parTransId="{DBFD103F-A066-42C3-9CF6-363AB2E6B973}" sibTransId="{333A6834-E7AE-4C6B-A22C-9B8D88F4C093}"/>
    <dgm:cxn modelId="{BB091C1D-A82E-435D-953A-3E905BC1FD0F}" type="presOf" srcId="{32461652-E769-4BFE-B8E1-43EF9611BFDC}" destId="{9D435605-50ED-4AB5-90AE-E33A57D51045}" srcOrd="0" destOrd="0" presId="urn:microsoft.com/office/officeart/2005/8/layout/hList1"/>
    <dgm:cxn modelId="{54F878F0-C52C-4A59-BD6D-E68ACDFC12E7}" type="presOf" srcId="{0C404D0B-72CC-4916-9F95-14CA1695FFDF}" destId="{9F9B7AB3-CC1C-46F0-AFA7-A8DEC97A1DD4}" srcOrd="0" destOrd="0" presId="urn:microsoft.com/office/officeart/2005/8/layout/hList1"/>
    <dgm:cxn modelId="{9473D3DD-C917-4167-9129-AAF324412E0E}" srcId="{1D567C90-F8D4-4928-BE44-5BEF6E219E69}" destId="{6D81FC69-BF27-42AD-BEAB-B4D78F67EBF1}" srcOrd="0" destOrd="0" parTransId="{949CC196-00E8-48C1-AFBF-8D7E6D0C83B7}" sibTransId="{646A5C51-C271-4CD4-BE0C-E72001D055FD}"/>
    <dgm:cxn modelId="{F195B985-2A85-4BA7-AACE-183EC7E89E31}" srcId="{7C1EC05A-4A85-4D97-BCFA-DD48F1B91F09}" destId="{1D567C90-F8D4-4928-BE44-5BEF6E219E69}" srcOrd="0" destOrd="0" parTransId="{F6EFEBC8-1EBF-45AB-AFFE-D88064924178}" sibTransId="{4E0F0028-0B85-41E6-B4EA-1184E2AA0A26}"/>
    <dgm:cxn modelId="{1ADAEEB6-C90A-49F1-B026-049276BAA1B4}" type="presOf" srcId="{7C1EC05A-4A85-4D97-BCFA-DD48F1B91F09}" destId="{AF92E4E2-6DFD-4FEF-9D5E-7F6988A091E6}" srcOrd="0" destOrd="0" presId="urn:microsoft.com/office/officeart/2005/8/layout/hList1"/>
    <dgm:cxn modelId="{C5EBCEAD-CF00-4BEF-96E9-73C5A4E23E02}" type="presOf" srcId="{6D81FC69-BF27-42AD-BEAB-B4D78F67EBF1}" destId="{44835B8F-8141-47AE-91D3-6087DFD35412}" srcOrd="0" destOrd="0" presId="urn:microsoft.com/office/officeart/2005/8/layout/hList1"/>
    <dgm:cxn modelId="{0696B0D7-3E24-4D64-9545-CFD93CA8A362}" type="presOf" srcId="{E55C2C16-2D8D-4F90-BD85-F84B7D6A91C1}" destId="{44835B8F-8141-47AE-91D3-6087DFD35412}" srcOrd="0" destOrd="2" presId="urn:microsoft.com/office/officeart/2005/8/layout/hList1"/>
    <dgm:cxn modelId="{6A7FE02D-6AB1-410D-808C-A00EF031067D}" srcId="{7C1EC05A-4A85-4D97-BCFA-DD48F1B91F09}" destId="{A2508991-F805-4012-A11B-D6F1321B4616}" srcOrd="2" destOrd="0" parTransId="{36F87986-4779-47D3-9885-3622776C445C}" sibTransId="{B583139F-B818-4ED0-AC67-80DBCB8BD1CE}"/>
    <dgm:cxn modelId="{19A661C3-0E86-4E68-AC24-6A442380C8EC}" type="presOf" srcId="{9EABF2F0-FFE2-41E8-B940-5136FF1AC5F6}" destId="{44835B8F-8141-47AE-91D3-6087DFD35412}" srcOrd="0" destOrd="1" presId="urn:microsoft.com/office/officeart/2005/8/layout/hList1"/>
    <dgm:cxn modelId="{4E22069A-BB3B-4421-88D1-FD85059ACBBB}" type="presOf" srcId="{F72233E1-731E-4961-82BB-506468BFA8C0}" destId="{F34DBF4C-4A6B-4F6C-8620-4010E61EEBF8}" srcOrd="0" destOrd="0" presId="urn:microsoft.com/office/officeart/2005/8/layout/hList1"/>
    <dgm:cxn modelId="{2117AFB1-079F-45B6-9D01-6066BBF1F417}" srcId="{1D567C90-F8D4-4928-BE44-5BEF6E219E69}" destId="{9EABF2F0-FFE2-41E8-B940-5136FF1AC5F6}" srcOrd="1" destOrd="0" parTransId="{701C3AC6-C8AD-49C8-BF4F-A7BDB6432A35}" sibTransId="{B821D830-1524-4107-A2FB-507563B4E864}"/>
    <dgm:cxn modelId="{21A1851F-D157-4A6A-B464-8EB23DEAFE24}" type="presParOf" srcId="{AF92E4E2-6DFD-4FEF-9D5E-7F6988A091E6}" destId="{BAAFE7E8-A394-47AF-BE97-DEEB6739591D}" srcOrd="0" destOrd="0" presId="urn:microsoft.com/office/officeart/2005/8/layout/hList1"/>
    <dgm:cxn modelId="{DD214C7C-6A25-41DE-8FD5-D4F82DC0C3D1}" type="presParOf" srcId="{BAAFE7E8-A394-47AF-BE97-DEEB6739591D}" destId="{BCAF4DB3-D04F-4AAA-8FF1-117DC3232003}" srcOrd="0" destOrd="0" presId="urn:microsoft.com/office/officeart/2005/8/layout/hList1"/>
    <dgm:cxn modelId="{60EADBD8-90FD-40D5-AF35-BE8DB726EBA8}" type="presParOf" srcId="{BAAFE7E8-A394-47AF-BE97-DEEB6739591D}" destId="{44835B8F-8141-47AE-91D3-6087DFD35412}" srcOrd="1" destOrd="0" presId="urn:microsoft.com/office/officeart/2005/8/layout/hList1"/>
    <dgm:cxn modelId="{F26FF074-3AF5-4B78-959A-60B083F57D05}" type="presParOf" srcId="{AF92E4E2-6DFD-4FEF-9D5E-7F6988A091E6}" destId="{2A5AD678-6078-4996-8349-3FB98AEC5FCB}" srcOrd="1" destOrd="0" presId="urn:microsoft.com/office/officeart/2005/8/layout/hList1"/>
    <dgm:cxn modelId="{54035989-9DEF-4D6B-9615-7DCFCF7E1919}" type="presParOf" srcId="{AF92E4E2-6DFD-4FEF-9D5E-7F6988A091E6}" destId="{F5A53032-2E7B-473F-BAFF-246D85AD1440}" srcOrd="2" destOrd="0" presId="urn:microsoft.com/office/officeart/2005/8/layout/hList1"/>
    <dgm:cxn modelId="{A398E4B1-9677-4CBB-88BA-D9744230AB64}" type="presParOf" srcId="{F5A53032-2E7B-473F-BAFF-246D85AD1440}" destId="{F34DBF4C-4A6B-4F6C-8620-4010E61EEBF8}" srcOrd="0" destOrd="0" presId="urn:microsoft.com/office/officeart/2005/8/layout/hList1"/>
    <dgm:cxn modelId="{74114715-041E-4950-8248-36B803D3D382}" type="presParOf" srcId="{F5A53032-2E7B-473F-BAFF-246D85AD1440}" destId="{AA38B360-D092-40FF-9231-8A600C5E891F}" srcOrd="1" destOrd="0" presId="urn:microsoft.com/office/officeart/2005/8/layout/hList1"/>
    <dgm:cxn modelId="{829DDB60-5AB7-411E-8AC5-2A5376937709}" type="presParOf" srcId="{AF92E4E2-6DFD-4FEF-9D5E-7F6988A091E6}" destId="{208FBADD-3D16-4FCF-BF68-93D2D100DAD1}" srcOrd="3" destOrd="0" presId="urn:microsoft.com/office/officeart/2005/8/layout/hList1"/>
    <dgm:cxn modelId="{89B4F670-2E90-4D62-BBA1-1B7746791B80}" type="presParOf" srcId="{AF92E4E2-6DFD-4FEF-9D5E-7F6988A091E6}" destId="{AE169C5D-8DD5-480E-996D-319D00C4CFB4}" srcOrd="4" destOrd="0" presId="urn:microsoft.com/office/officeart/2005/8/layout/hList1"/>
    <dgm:cxn modelId="{6F6BCBA3-6861-4383-BC2B-1E8A677C0B4F}" type="presParOf" srcId="{AE169C5D-8DD5-480E-996D-319D00C4CFB4}" destId="{DB5E53B5-BBE2-4AF8-B6D9-0475B7031C88}" srcOrd="0" destOrd="0" presId="urn:microsoft.com/office/officeart/2005/8/layout/hList1"/>
    <dgm:cxn modelId="{68674331-936E-49C1-8D3B-6B5008B9E8B5}" type="presParOf" srcId="{AE169C5D-8DD5-480E-996D-319D00C4CFB4}" destId="{67194A28-7267-4FE3-9656-76830CA9964C}" srcOrd="1" destOrd="0" presId="urn:microsoft.com/office/officeart/2005/8/layout/hList1"/>
    <dgm:cxn modelId="{2DF890EF-D320-45C4-A26C-C4D3E7611C55}" type="presParOf" srcId="{AF92E4E2-6DFD-4FEF-9D5E-7F6988A091E6}" destId="{4A485BE4-0C0C-4E04-B86D-816387F27DF2}" srcOrd="5" destOrd="0" presId="urn:microsoft.com/office/officeart/2005/8/layout/hList1"/>
    <dgm:cxn modelId="{C6B1C127-D7A3-42FD-BC90-3E2C3083B06B}" type="presParOf" srcId="{AF92E4E2-6DFD-4FEF-9D5E-7F6988A091E6}" destId="{756FCDE9-DA9E-4026-BB2A-03B19E5D396E}" srcOrd="6" destOrd="0" presId="urn:microsoft.com/office/officeart/2005/8/layout/hList1"/>
    <dgm:cxn modelId="{1F010284-536D-4D36-9DA9-164D017CA61F}" type="presParOf" srcId="{756FCDE9-DA9E-4026-BB2A-03B19E5D396E}" destId="{9D435605-50ED-4AB5-90AE-E33A57D51045}" srcOrd="0" destOrd="0" presId="urn:microsoft.com/office/officeart/2005/8/layout/hList1"/>
    <dgm:cxn modelId="{75EE0BDB-C9FB-428D-8AD1-2BEE24BFF885}" type="presParOf" srcId="{756FCDE9-DA9E-4026-BB2A-03B19E5D396E}" destId="{9F9B7AB3-CC1C-46F0-AFA7-A8DEC97A1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37E6D-40B8-405F-92CF-F7245F538DE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0627948-48FE-491D-8C36-B41B4AA0C6EA}">
      <dgm:prSet phldrT="[Текст]" custT="1"/>
      <dgm:spPr/>
      <dgm:t>
        <a:bodyPr/>
        <a:lstStyle/>
        <a:p>
          <a:r>
            <a:rPr lang="ru-RU" sz="2800" dirty="0" smtClean="0">
              <a:latin typeface="Cambria" panose="02040503050406030204" pitchFamily="18" charset="0"/>
            </a:rPr>
            <a:t>Ответы</a:t>
          </a:r>
          <a:endParaRPr lang="ru-RU" sz="2800" dirty="0">
            <a:latin typeface="Cambria" panose="02040503050406030204" pitchFamily="18" charset="0"/>
          </a:endParaRPr>
        </a:p>
      </dgm:t>
    </dgm:pt>
    <dgm:pt modelId="{9F727BAC-A066-4393-8A6E-361D1BF72AD6}" type="par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CEC34590-B51E-431A-9560-3BB0FC555DC2}" type="sib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4C2237D5-8BE9-438E-AC72-FCC949EACED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 smtClean="0">
              <a:latin typeface="Cambria" panose="02040503050406030204" pitchFamily="18" charset="0"/>
            </a:rPr>
            <a:t>Аудиозапись</a:t>
          </a:r>
          <a:endParaRPr lang="ru-RU" sz="2000" dirty="0">
            <a:latin typeface="Cambria" panose="02040503050406030204" pitchFamily="18" charset="0"/>
          </a:endParaRPr>
        </a:p>
      </dgm:t>
    </dgm:pt>
    <dgm:pt modelId="{B3ED1EC4-8906-4E97-8648-8B723E79FEF4}" type="par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5D6759E-0DD0-446F-A45E-21939DC55AC4}" type="sib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A6590D2-AF26-4492-8D99-4421E00DCCE7}" type="pres">
      <dgm:prSet presAssocID="{DF437E6D-40B8-405F-92CF-F7245F538D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72FB25-D092-44C2-8120-3D345E726032}" type="pres">
      <dgm:prSet presAssocID="{10627948-48FE-491D-8C36-B41B4AA0C6EA}" presName="hierRoot1" presStyleCnt="0"/>
      <dgm:spPr/>
      <dgm:t>
        <a:bodyPr/>
        <a:lstStyle/>
        <a:p>
          <a:endParaRPr lang="ru-RU"/>
        </a:p>
      </dgm:t>
    </dgm:pt>
    <dgm:pt modelId="{A5760854-E2B1-49E6-B46A-88B4F32BA121}" type="pres">
      <dgm:prSet presAssocID="{10627948-48FE-491D-8C36-B41B4AA0C6EA}" presName="composite" presStyleCnt="0"/>
      <dgm:spPr/>
      <dgm:t>
        <a:bodyPr/>
        <a:lstStyle/>
        <a:p>
          <a:endParaRPr lang="ru-RU"/>
        </a:p>
      </dgm:t>
    </dgm:pt>
    <dgm:pt modelId="{E0B9DF78-F1A5-43B3-86A9-68C455E14564}" type="pres">
      <dgm:prSet presAssocID="{10627948-48FE-491D-8C36-B41B4AA0C6EA}" presName="background" presStyleLbl="node0" presStyleIdx="0" presStyleCnt="1"/>
      <dgm:spPr/>
      <dgm:t>
        <a:bodyPr/>
        <a:lstStyle/>
        <a:p>
          <a:endParaRPr lang="ru-RU"/>
        </a:p>
      </dgm:t>
    </dgm:pt>
    <dgm:pt modelId="{0261D277-700F-4B03-AE19-F8A729A0FDC4}" type="pres">
      <dgm:prSet presAssocID="{10627948-48FE-491D-8C36-B41B4AA0C6EA}" presName="text" presStyleLbl="fgAcc0" presStyleIdx="0" presStyleCnt="1" custScaleX="24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80642-24F1-4687-910E-1BE4A2C2DB79}" type="pres">
      <dgm:prSet presAssocID="{10627948-48FE-491D-8C36-B41B4AA0C6EA}" presName="hierChild2" presStyleCnt="0"/>
      <dgm:spPr/>
      <dgm:t>
        <a:bodyPr/>
        <a:lstStyle/>
        <a:p>
          <a:endParaRPr lang="ru-RU"/>
        </a:p>
      </dgm:t>
    </dgm:pt>
    <dgm:pt modelId="{30B8E917-111F-4471-9220-DC5F86CF547F}" type="pres">
      <dgm:prSet presAssocID="{B3ED1EC4-8906-4E97-8648-8B723E79FEF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B04B4516-C26B-4DD6-90FD-63F3FD660E14}" type="pres">
      <dgm:prSet presAssocID="{4C2237D5-8BE9-438E-AC72-FCC949EACEDE}" presName="hierRoot2" presStyleCnt="0"/>
      <dgm:spPr/>
      <dgm:t>
        <a:bodyPr/>
        <a:lstStyle/>
        <a:p>
          <a:endParaRPr lang="ru-RU"/>
        </a:p>
      </dgm:t>
    </dgm:pt>
    <dgm:pt modelId="{730EE271-3229-4702-B4BB-BD8B0D55C8EB}" type="pres">
      <dgm:prSet presAssocID="{4C2237D5-8BE9-438E-AC72-FCC949EACEDE}" presName="composite2" presStyleCnt="0"/>
      <dgm:spPr/>
      <dgm:t>
        <a:bodyPr/>
        <a:lstStyle/>
        <a:p>
          <a:endParaRPr lang="ru-RU"/>
        </a:p>
      </dgm:t>
    </dgm:pt>
    <dgm:pt modelId="{4DA5616C-0C11-4273-BFEC-9C58846D364A}" type="pres">
      <dgm:prSet presAssocID="{4C2237D5-8BE9-438E-AC72-FCC949EACEDE}" presName="background2" presStyleLbl="node2" presStyleIdx="0" presStyleCnt="1"/>
      <dgm:spPr/>
      <dgm:t>
        <a:bodyPr/>
        <a:lstStyle/>
        <a:p>
          <a:endParaRPr lang="ru-RU"/>
        </a:p>
      </dgm:t>
    </dgm:pt>
    <dgm:pt modelId="{CCEC548D-79A8-46A0-9B54-B999A49F894D}" type="pres">
      <dgm:prSet presAssocID="{4C2237D5-8BE9-438E-AC72-FCC949EACEDE}" presName="text2" presStyleLbl="fgAcc2" presStyleIdx="0" presStyleCnt="1" custScaleX="943487" custScaleY="96860" custLinFactNeighborX="3547" custLinFactNeighborY="44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487D-58CC-4DBD-AB8E-ABD810A1340D}" type="pres">
      <dgm:prSet presAssocID="{4C2237D5-8BE9-438E-AC72-FCC949EACEDE}" presName="hierChild3" presStyleCnt="0"/>
      <dgm:spPr/>
      <dgm:t>
        <a:bodyPr/>
        <a:lstStyle/>
        <a:p>
          <a:endParaRPr lang="ru-RU"/>
        </a:p>
      </dgm:t>
    </dgm:pt>
  </dgm:ptLst>
  <dgm:cxnLst>
    <dgm:cxn modelId="{E445C33A-131A-46A1-8EF0-2B39023EBB0F}" type="presOf" srcId="{4C2237D5-8BE9-438E-AC72-FCC949EACEDE}" destId="{CCEC548D-79A8-46A0-9B54-B999A49F894D}" srcOrd="0" destOrd="0" presId="urn:microsoft.com/office/officeart/2005/8/layout/hierarchy1"/>
    <dgm:cxn modelId="{93F1760C-3B19-4F8F-9723-FB2D9C065E1F}" srcId="{10627948-48FE-491D-8C36-B41B4AA0C6EA}" destId="{4C2237D5-8BE9-438E-AC72-FCC949EACEDE}" srcOrd="0" destOrd="0" parTransId="{B3ED1EC4-8906-4E97-8648-8B723E79FEF4}" sibTransId="{E5D6759E-0DD0-446F-A45E-21939DC55AC4}"/>
    <dgm:cxn modelId="{70F4FA00-521E-4D44-8034-511A85747059}" type="presOf" srcId="{B3ED1EC4-8906-4E97-8648-8B723E79FEF4}" destId="{30B8E917-111F-4471-9220-DC5F86CF547F}" srcOrd="0" destOrd="0" presId="urn:microsoft.com/office/officeart/2005/8/layout/hierarchy1"/>
    <dgm:cxn modelId="{5AA9FE85-1E41-402C-98F4-C238D79621B2}" srcId="{DF437E6D-40B8-405F-92CF-F7245F538DE2}" destId="{10627948-48FE-491D-8C36-B41B4AA0C6EA}" srcOrd="0" destOrd="0" parTransId="{9F727BAC-A066-4393-8A6E-361D1BF72AD6}" sibTransId="{CEC34590-B51E-431A-9560-3BB0FC555DC2}"/>
    <dgm:cxn modelId="{49A379FB-8598-42E8-A28F-AD2E946C3860}" type="presOf" srcId="{DF437E6D-40B8-405F-92CF-F7245F538DE2}" destId="{EA6590D2-AF26-4492-8D99-4421E00DCCE7}" srcOrd="0" destOrd="0" presId="urn:microsoft.com/office/officeart/2005/8/layout/hierarchy1"/>
    <dgm:cxn modelId="{89F212A7-AD44-4A20-93AC-AAD8236B5702}" type="presOf" srcId="{10627948-48FE-491D-8C36-B41B4AA0C6EA}" destId="{0261D277-700F-4B03-AE19-F8A729A0FDC4}" srcOrd="0" destOrd="0" presId="urn:microsoft.com/office/officeart/2005/8/layout/hierarchy1"/>
    <dgm:cxn modelId="{600A2DD0-A43D-4AED-8803-AC862E2C1EA4}" type="presParOf" srcId="{EA6590D2-AF26-4492-8D99-4421E00DCCE7}" destId="{E972FB25-D092-44C2-8120-3D345E726032}" srcOrd="0" destOrd="0" presId="urn:microsoft.com/office/officeart/2005/8/layout/hierarchy1"/>
    <dgm:cxn modelId="{1CD9421D-6115-4374-81D6-9D06A5DA311E}" type="presParOf" srcId="{E972FB25-D092-44C2-8120-3D345E726032}" destId="{A5760854-E2B1-49E6-B46A-88B4F32BA121}" srcOrd="0" destOrd="0" presId="urn:microsoft.com/office/officeart/2005/8/layout/hierarchy1"/>
    <dgm:cxn modelId="{B1B4E9E2-793B-455D-ADCB-A4E64008CB6D}" type="presParOf" srcId="{A5760854-E2B1-49E6-B46A-88B4F32BA121}" destId="{E0B9DF78-F1A5-43B3-86A9-68C455E14564}" srcOrd="0" destOrd="0" presId="urn:microsoft.com/office/officeart/2005/8/layout/hierarchy1"/>
    <dgm:cxn modelId="{7552D8F9-FC62-4C00-903C-BE7A5E2636A4}" type="presParOf" srcId="{A5760854-E2B1-49E6-B46A-88B4F32BA121}" destId="{0261D277-700F-4B03-AE19-F8A729A0FDC4}" srcOrd="1" destOrd="0" presId="urn:microsoft.com/office/officeart/2005/8/layout/hierarchy1"/>
    <dgm:cxn modelId="{2D956948-C76D-42D1-9DE4-3A97871EB6AE}" type="presParOf" srcId="{E972FB25-D092-44C2-8120-3D345E726032}" destId="{05A80642-24F1-4687-910E-1BE4A2C2DB79}" srcOrd="1" destOrd="0" presId="urn:microsoft.com/office/officeart/2005/8/layout/hierarchy1"/>
    <dgm:cxn modelId="{6999059A-F965-4E11-9EA6-B46EA7689AA3}" type="presParOf" srcId="{05A80642-24F1-4687-910E-1BE4A2C2DB79}" destId="{30B8E917-111F-4471-9220-DC5F86CF547F}" srcOrd="0" destOrd="0" presId="urn:microsoft.com/office/officeart/2005/8/layout/hierarchy1"/>
    <dgm:cxn modelId="{83BE49B8-FD32-4A88-AB1C-6ABA85261959}" type="presParOf" srcId="{05A80642-24F1-4687-910E-1BE4A2C2DB79}" destId="{B04B4516-C26B-4DD6-90FD-63F3FD660E14}" srcOrd="1" destOrd="0" presId="urn:microsoft.com/office/officeart/2005/8/layout/hierarchy1"/>
    <dgm:cxn modelId="{E5BB5237-DAEB-49E3-8737-2ECB48B97839}" type="presParOf" srcId="{B04B4516-C26B-4DD6-90FD-63F3FD660E14}" destId="{730EE271-3229-4702-B4BB-BD8B0D55C8EB}" srcOrd="0" destOrd="0" presId="urn:microsoft.com/office/officeart/2005/8/layout/hierarchy1"/>
    <dgm:cxn modelId="{B558047D-5E9D-409C-8A12-F432CD76A57A}" type="presParOf" srcId="{730EE271-3229-4702-B4BB-BD8B0D55C8EB}" destId="{4DA5616C-0C11-4273-BFEC-9C58846D364A}" srcOrd="0" destOrd="0" presId="urn:microsoft.com/office/officeart/2005/8/layout/hierarchy1"/>
    <dgm:cxn modelId="{4860663A-AEEF-4546-A249-893005FF941C}" type="presParOf" srcId="{730EE271-3229-4702-B4BB-BD8B0D55C8EB}" destId="{CCEC548D-79A8-46A0-9B54-B999A49F894D}" srcOrd="1" destOrd="0" presId="urn:microsoft.com/office/officeart/2005/8/layout/hierarchy1"/>
    <dgm:cxn modelId="{DACB2C86-8CC3-4B71-96B5-A906E01B3F37}" type="presParOf" srcId="{B04B4516-C26B-4DD6-90FD-63F3FD660E14}" destId="{980C487D-58CC-4DBD-AB8E-ABD810A134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80FB0-3DD9-444C-A9A0-0922FA4ADABC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179658D2-0186-49DE-8B37-BFB7608E9B7D}">
      <dgm:prSet phldrT="[Текст]"/>
      <dgm:spPr/>
      <dgm:t>
        <a:bodyPr/>
        <a:lstStyle/>
        <a:p>
          <a:r>
            <a:rPr lang="ru-RU" dirty="0" smtClean="0"/>
            <a:t>Инструктаж, выдача ИК</a:t>
          </a:r>
          <a:endParaRPr lang="ru-RU" dirty="0"/>
        </a:p>
      </dgm:t>
    </dgm:pt>
    <dgm:pt modelId="{D430D5E5-4BAD-4524-AA8E-FAF675BB2DF4}" type="parTrans" cxnId="{9C219007-CDEE-4ADE-9578-CBFD30665612}">
      <dgm:prSet/>
      <dgm:spPr/>
      <dgm:t>
        <a:bodyPr/>
        <a:lstStyle/>
        <a:p>
          <a:endParaRPr lang="ru-RU"/>
        </a:p>
      </dgm:t>
    </dgm:pt>
    <dgm:pt modelId="{B750A2D2-BB12-427E-B0ED-F1448CFCB1D5}" type="sibTrans" cxnId="{9C219007-CDEE-4ADE-9578-CBFD30665612}">
      <dgm:prSet/>
      <dgm:spPr/>
      <dgm:t>
        <a:bodyPr/>
        <a:lstStyle/>
        <a:p>
          <a:endParaRPr lang="ru-RU"/>
        </a:p>
      </dgm:t>
    </dgm:pt>
    <dgm:pt modelId="{0D5FFBF4-F71D-4CE8-862E-A23A57130B91}">
      <dgm:prSet phldrT="[Текст]"/>
      <dgm:spPr/>
      <dgm:t>
        <a:bodyPr/>
        <a:lstStyle/>
        <a:p>
          <a:r>
            <a:rPr lang="ru-RU" dirty="0" smtClean="0"/>
            <a:t>Подготовка</a:t>
          </a:r>
          <a:endParaRPr lang="ru-RU" dirty="0"/>
        </a:p>
      </dgm:t>
    </dgm:pt>
    <dgm:pt modelId="{6DD7F701-1695-4F6B-B68F-E61246460E36}" type="parTrans" cxnId="{E08A3A5E-7620-4E27-A2B5-61E054D0A11E}">
      <dgm:prSet/>
      <dgm:spPr/>
      <dgm:t>
        <a:bodyPr/>
        <a:lstStyle/>
        <a:p>
          <a:endParaRPr lang="ru-RU"/>
        </a:p>
      </dgm:t>
    </dgm:pt>
    <dgm:pt modelId="{95EBB8A3-F937-49CA-86D4-6DD72BCDB5EE}" type="sibTrans" cxnId="{E08A3A5E-7620-4E27-A2B5-61E054D0A11E}">
      <dgm:prSet/>
      <dgm:spPr/>
      <dgm:t>
        <a:bodyPr/>
        <a:lstStyle/>
        <a:p>
          <a:endParaRPr lang="ru-RU"/>
        </a:p>
      </dgm:t>
    </dgm:pt>
    <dgm:pt modelId="{CC305D41-2508-4259-810A-9D5E1A57B566}">
      <dgm:prSet phldrT="[Текст]"/>
      <dgm:spPr/>
      <dgm:t>
        <a:bodyPr/>
        <a:lstStyle/>
        <a:p>
          <a:r>
            <a:rPr lang="ru-RU" dirty="0" smtClean="0"/>
            <a:t>Ответ</a:t>
          </a:r>
          <a:endParaRPr lang="ru-RU" dirty="0"/>
        </a:p>
      </dgm:t>
    </dgm:pt>
    <dgm:pt modelId="{BB0D0657-BF52-450A-9634-5792B9CA6EA9}" type="parTrans" cxnId="{7A30FF47-C7E6-4C5C-9E57-B8191AA3F36D}">
      <dgm:prSet/>
      <dgm:spPr/>
      <dgm:t>
        <a:bodyPr/>
        <a:lstStyle/>
        <a:p>
          <a:endParaRPr lang="ru-RU"/>
        </a:p>
      </dgm:t>
    </dgm:pt>
    <dgm:pt modelId="{ABCBB2A1-F0F5-4566-8B04-83ADBAE1B759}" type="sibTrans" cxnId="{7A30FF47-C7E6-4C5C-9E57-B8191AA3F36D}">
      <dgm:prSet/>
      <dgm:spPr/>
      <dgm:t>
        <a:bodyPr/>
        <a:lstStyle/>
        <a:p>
          <a:endParaRPr lang="ru-RU"/>
        </a:p>
      </dgm:t>
    </dgm:pt>
    <dgm:pt modelId="{C4624C4E-4569-41AA-94B2-DF8AA6C51A73}">
      <dgm:prSet/>
      <dgm:spPr/>
      <dgm:t>
        <a:bodyPr/>
        <a:lstStyle/>
        <a:p>
          <a:r>
            <a:rPr lang="ru-RU" dirty="0" smtClean="0"/>
            <a:t>Прослушивание записи</a:t>
          </a:r>
          <a:endParaRPr lang="ru-RU" dirty="0"/>
        </a:p>
      </dgm:t>
    </dgm:pt>
    <dgm:pt modelId="{1F50C1D1-B3B0-4934-877A-3B645E70F4D4}" type="parTrans" cxnId="{173D8715-1230-4263-BC2B-1959150B9B0D}">
      <dgm:prSet/>
      <dgm:spPr/>
      <dgm:t>
        <a:bodyPr/>
        <a:lstStyle/>
        <a:p>
          <a:endParaRPr lang="ru-RU"/>
        </a:p>
      </dgm:t>
    </dgm:pt>
    <dgm:pt modelId="{54CA3CC0-7177-4775-BCCE-F9005675D76C}" type="sibTrans" cxnId="{173D8715-1230-4263-BC2B-1959150B9B0D}">
      <dgm:prSet/>
      <dgm:spPr/>
      <dgm:t>
        <a:bodyPr/>
        <a:lstStyle/>
        <a:p>
          <a:endParaRPr lang="ru-RU"/>
        </a:p>
      </dgm:t>
    </dgm:pt>
    <dgm:pt modelId="{5E93651D-57D9-4495-B9A7-2168F3AFDC29}" type="pres">
      <dgm:prSet presAssocID="{F5280FB0-3DD9-444C-A9A0-0922FA4ADABC}" presName="Name0" presStyleCnt="0">
        <dgm:presLayoutVars>
          <dgm:dir/>
          <dgm:animLvl val="lvl"/>
          <dgm:resizeHandles val="exact"/>
        </dgm:presLayoutVars>
      </dgm:prSet>
      <dgm:spPr/>
    </dgm:pt>
    <dgm:pt modelId="{D46929C5-ECF2-43CF-9222-73592EC5924E}" type="pres">
      <dgm:prSet presAssocID="{179658D2-0186-49DE-8B37-BFB7608E9B7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5A49-CA60-43E3-ABB4-1EF41862F04D}" type="pres">
      <dgm:prSet presAssocID="{B750A2D2-BB12-427E-B0ED-F1448CFCB1D5}" presName="parTxOnlySpace" presStyleCnt="0"/>
      <dgm:spPr/>
    </dgm:pt>
    <dgm:pt modelId="{0892D518-CCCC-4942-8990-FE77D13294D5}" type="pres">
      <dgm:prSet presAssocID="{0D5FFBF4-F71D-4CE8-862E-A23A57130B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10C9F-DDAB-4A0E-98CF-723739FEF81E}" type="pres">
      <dgm:prSet presAssocID="{95EBB8A3-F937-49CA-86D4-6DD72BCDB5EE}" presName="parTxOnlySpace" presStyleCnt="0"/>
      <dgm:spPr/>
    </dgm:pt>
    <dgm:pt modelId="{AACF87A4-F2C2-4E98-9EBA-EDBD07D11CCE}" type="pres">
      <dgm:prSet presAssocID="{CC305D41-2508-4259-810A-9D5E1A57B56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36DEB-B5CF-43F2-80AA-2FB97D1FFC82}" type="pres">
      <dgm:prSet presAssocID="{ABCBB2A1-F0F5-4566-8B04-83ADBAE1B759}" presName="parTxOnlySpace" presStyleCnt="0"/>
      <dgm:spPr/>
    </dgm:pt>
    <dgm:pt modelId="{255CC835-D388-4585-AC80-A3BD7492AB80}" type="pres">
      <dgm:prSet presAssocID="{C4624C4E-4569-41AA-94B2-DF8AA6C51A7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0FF47-C7E6-4C5C-9E57-B8191AA3F36D}" srcId="{F5280FB0-3DD9-444C-A9A0-0922FA4ADABC}" destId="{CC305D41-2508-4259-810A-9D5E1A57B566}" srcOrd="2" destOrd="0" parTransId="{BB0D0657-BF52-450A-9634-5792B9CA6EA9}" sibTransId="{ABCBB2A1-F0F5-4566-8B04-83ADBAE1B759}"/>
    <dgm:cxn modelId="{5806E9D4-ECAE-4FB7-B83C-47EE3E410510}" type="presOf" srcId="{C4624C4E-4569-41AA-94B2-DF8AA6C51A73}" destId="{255CC835-D388-4585-AC80-A3BD7492AB80}" srcOrd="0" destOrd="0" presId="urn:microsoft.com/office/officeart/2005/8/layout/chevron1"/>
    <dgm:cxn modelId="{9C219007-CDEE-4ADE-9578-CBFD30665612}" srcId="{F5280FB0-3DD9-444C-A9A0-0922FA4ADABC}" destId="{179658D2-0186-49DE-8B37-BFB7608E9B7D}" srcOrd="0" destOrd="0" parTransId="{D430D5E5-4BAD-4524-AA8E-FAF675BB2DF4}" sibTransId="{B750A2D2-BB12-427E-B0ED-F1448CFCB1D5}"/>
    <dgm:cxn modelId="{F3B41A79-938C-4A90-8A13-36EFF5F77ACE}" type="presOf" srcId="{0D5FFBF4-F71D-4CE8-862E-A23A57130B91}" destId="{0892D518-CCCC-4942-8990-FE77D13294D5}" srcOrd="0" destOrd="0" presId="urn:microsoft.com/office/officeart/2005/8/layout/chevron1"/>
    <dgm:cxn modelId="{77E815B4-84F5-45A3-9FAA-CCD0019F4AE1}" type="presOf" srcId="{CC305D41-2508-4259-810A-9D5E1A57B566}" destId="{AACF87A4-F2C2-4E98-9EBA-EDBD07D11CCE}" srcOrd="0" destOrd="0" presId="urn:microsoft.com/office/officeart/2005/8/layout/chevron1"/>
    <dgm:cxn modelId="{E08A3A5E-7620-4E27-A2B5-61E054D0A11E}" srcId="{F5280FB0-3DD9-444C-A9A0-0922FA4ADABC}" destId="{0D5FFBF4-F71D-4CE8-862E-A23A57130B91}" srcOrd="1" destOrd="0" parTransId="{6DD7F701-1695-4F6B-B68F-E61246460E36}" sibTransId="{95EBB8A3-F937-49CA-86D4-6DD72BCDB5EE}"/>
    <dgm:cxn modelId="{A561A947-956F-4A2F-9BF1-660D106231B5}" type="presOf" srcId="{179658D2-0186-49DE-8B37-BFB7608E9B7D}" destId="{D46929C5-ECF2-43CF-9222-73592EC5924E}" srcOrd="0" destOrd="0" presId="urn:microsoft.com/office/officeart/2005/8/layout/chevron1"/>
    <dgm:cxn modelId="{31C2DF09-1E4F-44B6-858F-ECEF68769A49}" type="presOf" srcId="{F5280FB0-3DD9-444C-A9A0-0922FA4ADABC}" destId="{5E93651D-57D9-4495-B9A7-2168F3AFDC29}" srcOrd="0" destOrd="0" presId="urn:microsoft.com/office/officeart/2005/8/layout/chevron1"/>
    <dgm:cxn modelId="{173D8715-1230-4263-BC2B-1959150B9B0D}" srcId="{F5280FB0-3DD9-444C-A9A0-0922FA4ADABC}" destId="{C4624C4E-4569-41AA-94B2-DF8AA6C51A73}" srcOrd="3" destOrd="0" parTransId="{1F50C1D1-B3B0-4934-877A-3B645E70F4D4}" sibTransId="{54CA3CC0-7177-4775-BCCE-F9005675D76C}"/>
    <dgm:cxn modelId="{EB0CB4F5-262D-448E-8713-B538655B7072}" type="presParOf" srcId="{5E93651D-57D9-4495-B9A7-2168F3AFDC29}" destId="{D46929C5-ECF2-43CF-9222-73592EC5924E}" srcOrd="0" destOrd="0" presId="urn:microsoft.com/office/officeart/2005/8/layout/chevron1"/>
    <dgm:cxn modelId="{9F51063F-98BC-405F-BFC7-B62E27BDE705}" type="presParOf" srcId="{5E93651D-57D9-4495-B9A7-2168F3AFDC29}" destId="{CC675A49-CA60-43E3-ABB4-1EF41862F04D}" srcOrd="1" destOrd="0" presId="urn:microsoft.com/office/officeart/2005/8/layout/chevron1"/>
    <dgm:cxn modelId="{D16A43F0-0D8F-45A6-8F6C-424733FD2047}" type="presParOf" srcId="{5E93651D-57D9-4495-B9A7-2168F3AFDC29}" destId="{0892D518-CCCC-4942-8990-FE77D13294D5}" srcOrd="2" destOrd="0" presId="urn:microsoft.com/office/officeart/2005/8/layout/chevron1"/>
    <dgm:cxn modelId="{E619DA27-02C5-45BA-AFD4-A05A48B60F6B}" type="presParOf" srcId="{5E93651D-57D9-4495-B9A7-2168F3AFDC29}" destId="{AE110C9F-DDAB-4A0E-98CF-723739FEF81E}" srcOrd="3" destOrd="0" presId="urn:microsoft.com/office/officeart/2005/8/layout/chevron1"/>
    <dgm:cxn modelId="{90B4233F-0234-4F08-8200-60BD95E94380}" type="presParOf" srcId="{5E93651D-57D9-4495-B9A7-2168F3AFDC29}" destId="{AACF87A4-F2C2-4E98-9EBA-EDBD07D11CCE}" srcOrd="4" destOrd="0" presId="urn:microsoft.com/office/officeart/2005/8/layout/chevron1"/>
    <dgm:cxn modelId="{329067C9-7B93-4487-A633-D7083CD6677F}" type="presParOf" srcId="{5E93651D-57D9-4495-B9A7-2168F3AFDC29}" destId="{3D136DEB-B5CF-43F2-80AA-2FB97D1FFC82}" srcOrd="5" destOrd="0" presId="urn:microsoft.com/office/officeart/2005/8/layout/chevron1"/>
    <dgm:cxn modelId="{708850B5-FBEE-4541-99F1-B978960A1277}" type="presParOf" srcId="{5E93651D-57D9-4495-B9A7-2168F3AFDC29}" destId="{255CC835-D388-4585-AC80-A3BD7492AB80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F4DB3-D04F-4AAA-8FF1-117DC3232003}">
      <dsp:nvSpPr>
        <dsp:cNvPr id="0" name=""/>
        <dsp:cNvSpPr/>
      </dsp:nvSpPr>
      <dsp:spPr>
        <a:xfrm>
          <a:off x="1316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1316" y="0"/>
        <a:ext cx="1904660" cy="682026"/>
      </dsp:txXfrm>
    </dsp:sp>
    <dsp:sp modelId="{44835B8F-8141-47AE-91D3-6087DFD35412}">
      <dsp:nvSpPr>
        <dsp:cNvPr id="0" name=""/>
        <dsp:cNvSpPr/>
      </dsp:nvSpPr>
      <dsp:spPr>
        <a:xfrm>
          <a:off x="2669" y="700172"/>
          <a:ext cx="1904660" cy="2312401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69" y="700172"/>
        <a:ext cx="1904660" cy="2312401"/>
      </dsp:txXfrm>
    </dsp:sp>
    <dsp:sp modelId="{F34DBF4C-4A6B-4F6C-8620-4010E61EEBF8}">
      <dsp:nvSpPr>
        <dsp:cNvPr id="0" name=""/>
        <dsp:cNvSpPr/>
      </dsp:nvSpPr>
      <dsp:spPr>
        <a:xfrm>
          <a:off x="2173722" y="18305"/>
          <a:ext cx="1908298" cy="761864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173722" y="18305"/>
        <a:ext cx="1908298" cy="761864"/>
      </dsp:txXfrm>
    </dsp:sp>
    <dsp:sp modelId="{AA38B360-D092-40FF-9231-8A600C5E891F}">
      <dsp:nvSpPr>
        <dsp:cNvPr id="0" name=""/>
        <dsp:cNvSpPr/>
      </dsp:nvSpPr>
      <dsp:spPr>
        <a:xfrm>
          <a:off x="2173722" y="740113"/>
          <a:ext cx="1908298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 обучающиеся (ЭМ могу быть переведены на шрифт Брайля (при необходимости)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73722" y="740113"/>
        <a:ext cx="1908298" cy="2286033"/>
      </dsp:txXfrm>
    </dsp:sp>
    <dsp:sp modelId="{DB5E53B5-BBE2-4AF8-B6D9-0475B7031C88}">
      <dsp:nvSpPr>
        <dsp:cNvPr id="0" name=""/>
        <dsp:cNvSpPr/>
      </dsp:nvSpPr>
      <dsp:spPr>
        <a:xfrm>
          <a:off x="4355231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4355231" y="0"/>
        <a:ext cx="1904660" cy="682026"/>
      </dsp:txXfrm>
    </dsp:sp>
    <dsp:sp modelId="{67194A28-7267-4FE3-9656-76830CA9964C}">
      <dsp:nvSpPr>
        <dsp:cNvPr id="0" name=""/>
        <dsp:cNvSpPr/>
      </dsp:nvSpPr>
      <dsp:spPr>
        <a:xfrm>
          <a:off x="4348413" y="644029"/>
          <a:ext cx="1904660" cy="2387624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48413" y="644029"/>
        <a:ext cx="1904660" cy="2387624"/>
      </dsp:txXfrm>
    </dsp:sp>
    <dsp:sp modelId="{9D435605-50ED-4AB5-90AE-E33A57D51045}">
      <dsp:nvSpPr>
        <dsp:cNvPr id="0" name=""/>
        <dsp:cNvSpPr/>
      </dsp:nvSpPr>
      <dsp:spPr>
        <a:xfrm>
          <a:off x="6519465" y="38196"/>
          <a:ext cx="190280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6519465" y="38196"/>
        <a:ext cx="1902800" cy="682026"/>
      </dsp:txXfrm>
    </dsp:sp>
    <dsp:sp modelId="{9F9B7AB3-CC1C-46F0-AFA7-A8DEC97A1DD4}">
      <dsp:nvSpPr>
        <dsp:cNvPr id="0" name=""/>
        <dsp:cNvSpPr/>
      </dsp:nvSpPr>
      <dsp:spPr>
        <a:xfrm>
          <a:off x="6519465" y="720222"/>
          <a:ext cx="1902800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519465" y="720222"/>
        <a:ext cx="1902800" cy="2286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8E917-111F-4471-9220-DC5F86CF547F}">
      <dsp:nvSpPr>
        <dsp:cNvPr id="0" name=""/>
        <dsp:cNvSpPr/>
      </dsp:nvSpPr>
      <dsp:spPr>
        <a:xfrm>
          <a:off x="4187881" y="668363"/>
          <a:ext cx="91440" cy="359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571"/>
              </a:lnTo>
              <a:lnTo>
                <a:pt x="48026" y="276571"/>
              </a:lnTo>
              <a:lnTo>
                <a:pt x="48026" y="3596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DF78-F1A5-43B3-86A9-68C455E14564}">
      <dsp:nvSpPr>
        <dsp:cNvPr id="0" name=""/>
        <dsp:cNvSpPr/>
      </dsp:nvSpPr>
      <dsp:spPr>
        <a:xfrm>
          <a:off x="3145132" y="98801"/>
          <a:ext cx="2176938" cy="569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1D277-700F-4B03-AE19-F8A729A0FDC4}">
      <dsp:nvSpPr>
        <dsp:cNvPr id="0" name=""/>
        <dsp:cNvSpPr/>
      </dsp:nvSpPr>
      <dsp:spPr>
        <a:xfrm>
          <a:off x="3244793" y="193479"/>
          <a:ext cx="2176938" cy="569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anose="02040503050406030204" pitchFamily="18" charset="0"/>
            </a:rPr>
            <a:t>Ответы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3261475" y="210161"/>
        <a:ext cx="2143574" cy="536198"/>
      </dsp:txXfrm>
    </dsp:sp>
    <dsp:sp modelId="{4DA5616C-0C11-4273-BFEC-9C58846D364A}">
      <dsp:nvSpPr>
        <dsp:cNvPr id="0" name=""/>
        <dsp:cNvSpPr/>
      </dsp:nvSpPr>
      <dsp:spPr>
        <a:xfrm>
          <a:off x="4613" y="1028027"/>
          <a:ext cx="8462589" cy="5516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C548D-79A8-46A0-9B54-B999A49F894D}">
      <dsp:nvSpPr>
        <dsp:cNvPr id="0" name=""/>
        <dsp:cNvSpPr/>
      </dsp:nvSpPr>
      <dsp:spPr>
        <a:xfrm>
          <a:off x="104274" y="1122705"/>
          <a:ext cx="8462589" cy="551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Аудиозапись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120432" y="1138863"/>
        <a:ext cx="8430273" cy="519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929C5-ECF2-43CF-9222-73592EC5924E}">
      <dsp:nvSpPr>
        <dsp:cNvPr id="0" name=""/>
        <dsp:cNvSpPr/>
      </dsp:nvSpPr>
      <dsp:spPr>
        <a:xfrm>
          <a:off x="3921" y="238961"/>
          <a:ext cx="2282608" cy="9130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Инструктаж, выдача ИК</a:t>
          </a:r>
          <a:endParaRPr lang="ru-RU" sz="1400" kern="1200" dirty="0"/>
        </a:p>
      </dsp:txBody>
      <dsp:txXfrm>
        <a:off x="460443" y="238961"/>
        <a:ext cx="1369565" cy="913043"/>
      </dsp:txXfrm>
    </dsp:sp>
    <dsp:sp modelId="{0892D518-CCCC-4942-8990-FE77D13294D5}">
      <dsp:nvSpPr>
        <dsp:cNvPr id="0" name=""/>
        <dsp:cNvSpPr/>
      </dsp:nvSpPr>
      <dsp:spPr>
        <a:xfrm>
          <a:off x="2058268" y="238961"/>
          <a:ext cx="2282608" cy="9130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Подготовка</a:t>
          </a:r>
          <a:endParaRPr lang="ru-RU" sz="1400" kern="1200" dirty="0"/>
        </a:p>
      </dsp:txBody>
      <dsp:txXfrm>
        <a:off x="2514790" y="238961"/>
        <a:ext cx="1369565" cy="913043"/>
      </dsp:txXfrm>
    </dsp:sp>
    <dsp:sp modelId="{AACF87A4-F2C2-4E98-9EBA-EDBD07D11CCE}">
      <dsp:nvSpPr>
        <dsp:cNvPr id="0" name=""/>
        <dsp:cNvSpPr/>
      </dsp:nvSpPr>
      <dsp:spPr>
        <a:xfrm>
          <a:off x="4112616" y="238961"/>
          <a:ext cx="2282608" cy="9130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Ответ</a:t>
          </a:r>
          <a:endParaRPr lang="ru-RU" sz="1400" kern="1200" dirty="0"/>
        </a:p>
      </dsp:txBody>
      <dsp:txXfrm>
        <a:off x="4569138" y="238961"/>
        <a:ext cx="1369565" cy="913043"/>
      </dsp:txXfrm>
    </dsp:sp>
    <dsp:sp modelId="{255CC835-D388-4585-AC80-A3BD7492AB80}">
      <dsp:nvSpPr>
        <dsp:cNvPr id="0" name=""/>
        <dsp:cNvSpPr/>
      </dsp:nvSpPr>
      <dsp:spPr>
        <a:xfrm>
          <a:off x="6166963" y="238961"/>
          <a:ext cx="2282608" cy="9130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Прослушивание записи</a:t>
          </a:r>
          <a:endParaRPr lang="ru-RU" sz="1400" kern="1200" dirty="0"/>
        </a:p>
      </dsp:txBody>
      <dsp:txXfrm>
        <a:off x="6623485" y="238961"/>
        <a:ext cx="1369565" cy="91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8B05BE-15CF-4E19-8417-80BF512D00D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59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74807-8425-4C96-A38B-383A7291B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70AC9-7B79-4FE6-95A9-5D57BB1FC38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59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7FDAA7-F7D2-43DF-B111-B362600D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1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F1BC96-0C4A-4C25-88AA-84A3D7BB55AB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1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5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7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1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2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6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7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6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6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4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17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6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4CF9-AE77-4ABB-B9CE-3528C8C60359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3B64-5889-455D-85F1-CF6E5DB3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6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B7E8-84A4-4668-AD95-9C75AA6A11E6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4D2A-1B9F-40A2-BB70-4677C2656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9E2F-A555-42CF-A130-3040769B4846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8A07-7304-4B54-8DA1-96DF65256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7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2549-1365-44F2-A1EB-DC6E47982861}" type="datetime1">
              <a:rPr lang="ru-RU" smtClean="0"/>
              <a:t>22.02.2024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smtClean="0"/>
              <a:t>Региональный центр оценки качества образования и информационных технологий</a:t>
            </a:r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063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D192-DF85-481F-A2BE-DDFC98B97F95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464-63DD-4907-BDE2-C60FC1B9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0F23-EB89-4B34-98DE-009AA2152C77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3A17-45CC-47A2-B0A1-1DB1B2361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7EEE-2035-4824-9114-EA020A0F5BA6}" type="datetime1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E56-CEDB-4CCF-9F4E-1DD583AE4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9216-231C-4B29-93B0-8C23E40C7206}" type="datetime1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180E-E215-4E75-A2C9-0508DCFED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3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3789-2682-4436-8B63-65D6E72DFBEE}" type="datetime1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548F-BD88-4F62-8871-72D3C91D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33D5-CC33-49DA-B5FF-00BB50B68D34}" type="datetime1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307-28E4-4896-8835-31D3289A6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B430-ED17-4D3B-984D-93D53121E10B}" type="datetime1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E486-BD3F-4D82-84A1-7B8E093AB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563-3177-4F63-B336-F2EA2A6886A6}" type="datetime1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778C-05FC-48ED-B18B-F40426C49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A50D7-0D13-49B4-BD70-1E850599399E}" type="datetime1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AFF4E8-EA15-4C78-BBA6-14B011743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92896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ОРГАНИЗАЦИЯ ПРОВЕДЕНИЯ</a:t>
            </a:r>
          </a:p>
          <a:p>
            <a:pPr algn="ctr"/>
            <a:r>
              <a:rPr lang="ru-RU" sz="28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ГОСУДАРСТВЕННОЙ </a:t>
            </a:r>
            <a:r>
              <a:rPr lang="ru-RU" sz="28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ИТОГОВОЙ </a:t>
            </a:r>
            <a:r>
              <a:rPr lang="ru-RU" sz="28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АТТЕСТАЦИИ</a:t>
            </a:r>
          </a:p>
          <a:p>
            <a:pPr algn="ctr"/>
            <a:r>
              <a:rPr lang="ru-RU" sz="28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в форме государственного выпускного экзамена</a:t>
            </a:r>
          </a:p>
          <a:p>
            <a:pPr algn="ctr"/>
            <a:r>
              <a:rPr lang="ru-RU" sz="28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в 11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7319" y="5852042"/>
            <a:ext cx="8722518" cy="60983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мере прибытия в ППЭ общественных наблюдателей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передавать им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форму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ППЭ-18МАШ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«Акт общественного наблюдения о проведении ГИА в ППЭ»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678" y="10866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до начала входа участников в ППЭ необходимо: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49645" y="1659343"/>
            <a:ext cx="7344752" cy="47351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назначить ответственного за регистрацию лиц, привлекаемых к проведению ГИА в ППЭ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494397" y="1655900"/>
            <a:ext cx="1434916" cy="476955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64307" y="2279621"/>
            <a:ext cx="7344752" cy="45544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обеспечить регистрацию назначенных в данный ППЭ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 и прочих лиц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490946" y="2276178"/>
            <a:ext cx="1434916" cy="4588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8.15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64307" y="3454717"/>
            <a:ext cx="7344752" cy="59532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провести инструктаж по процедуре проведения экзамена для работников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член ГЭК присутствует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509059" y="3447832"/>
            <a:ext cx="1434916" cy="602212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ранее 8.15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82128" y="4332092"/>
            <a:ext cx="8722518" cy="53482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проверить готовность всех аудиторий к проведению ГИА, в том числе сверку часов во всех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аудиториях;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контроль за видеонаблюдением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6107" y="5082568"/>
            <a:ext cx="8722518" cy="55382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выдать медицинскому работнику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инструкцию,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журнал учета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участников,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обратившихся к медицинскому работнику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64307" y="2827479"/>
            <a:ext cx="8722518" cy="53482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азложить комплекты бланков для выдачи по аудиториям проведения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7" y="1157689"/>
            <a:ext cx="7689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до начала входа участников в ППЭ необходимо: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64308" y="1783573"/>
            <a:ext cx="8751092" cy="49037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Распределить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 вне аудитории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 (форма ППЭ-07): на вход</a:t>
            </a:r>
          </a:p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 и на этажи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572719" y="2445629"/>
            <a:ext cx="1377113" cy="1027631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64307" y="2447707"/>
            <a:ext cx="7408412" cy="108792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Выдать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организаторам на входе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в ППЭ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ведомости «Список участников ГИА из образовательной организации»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(форма ППЭ-06): для организатора, для ознакомления участников, для стенда                 на входе в ППЭ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14916" y="1783572"/>
            <a:ext cx="1434916" cy="52915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7036" y="3707312"/>
            <a:ext cx="7408412" cy="96733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Распределить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аудиториям (форма ППЭ-07): по одному ответственному организатору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по одному организатору в каждую аудиторию проведения экзамена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587824" y="3705234"/>
            <a:ext cx="1377113" cy="909123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7036" y="4846331"/>
            <a:ext cx="7350609" cy="52870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ответственным организаторам в аудиториях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необходимые материалы</a:t>
            </a:r>
            <a:endParaRPr lang="ru-RU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500202" y="4846330"/>
            <a:ext cx="1434916" cy="528702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7036" y="5605299"/>
            <a:ext cx="8751092" cy="55166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Направить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 в аудитории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493212" y="5607005"/>
            <a:ext cx="1434916" cy="549956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9.00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16" y="1068302"/>
            <a:ext cx="9144000" cy="492443"/>
          </a:xfr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ри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проведении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ЕГЭ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ГВЭ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-11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одной ОО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06" y="1818490"/>
            <a:ext cx="8534781" cy="429550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1 ППЭ, 1 штаб, 1 руководитель ППЭ - ЕГЭ и ГВЭ</a:t>
            </a: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Для оптимизации функции второго руководителя может выполнять помощник руководителя (организатор вне аудитории), прошедший обучение. </a:t>
            </a:r>
            <a:br>
              <a:rPr lang="ru-RU" sz="2000" b="1" dirty="0" smtClean="0">
                <a:latin typeface="Cambria" panose="02040503050406030204" pitchFamily="18" charset="0"/>
              </a:rPr>
            </a:br>
            <a:r>
              <a:rPr lang="ru-RU" sz="2000" b="1" dirty="0" smtClean="0">
                <a:latin typeface="Cambria" panose="02040503050406030204" pitchFamily="18" charset="0"/>
              </a:rPr>
              <a:t>Подписи в документах ставит руководитель ППЭ, назначенный в РИС.</a:t>
            </a:r>
          </a:p>
          <a:p>
            <a:pPr marL="0" indent="0">
              <a:buNone/>
            </a:pPr>
            <a:endParaRPr lang="ru-RU" sz="20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ОН, назначенные на ЕГЭ и ГВЭ, повторятся в формах ППЭ-07 на ЕГЭ и на ГВЭ. 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Машиночитаемые акты ОН 18-МАШ заполнять обязательно.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Акты ОН на ГВЭ выдает руководитель ППЭ.</a:t>
            </a: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4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0993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организаторам в аудиториях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1" y="2856339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в аудитории</a:t>
            </a:r>
            <a:b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263706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7889" y="2271595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организаторов в аудитории ППЭ, правила по заполнению бланков ответов, инструкция, зачитываемая участникам ГВЭ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2839769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2834" y="4097825"/>
            <a:ext cx="8252529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Список участников ГИА в аудитории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4097825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832" y="4669689"/>
            <a:ext cx="825253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Протокол проведения ГВЭ в аудитории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3" y="4669689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2831" y="5248287"/>
            <a:ext cx="82525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Расшифровка кодов образовательных организаций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ППЭ-16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2832" y="5248287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2832" y="5824350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7889" y="5841328"/>
            <a:ext cx="825253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Черновики, конверты для упаковки черновиков и КИМ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831" y="3458051"/>
            <a:ext cx="8252528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2832" y="3458051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7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449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ЭМ организаторам в аудиториях ППЭ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-3944" y="655171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784" y="1372611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15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Передача ЭМ осуществляется в штабе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ппэ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на основании формы </a:t>
            </a:r>
            <a:r>
              <a:rPr lang="ru-RU" sz="1600" b="1" cap="all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ППЭ-14-02-ГВЭ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2060849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Комплекты бланков/ возвратный </a:t>
            </a:r>
            <a:r>
              <a:rPr lang="ru-RU" sz="16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, сопроводительный лист для бланков на обработку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2060849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2060848"/>
            <a:ext cx="2511163" cy="540001"/>
          </a:xfrm>
          <a:prstGeom prst="rect">
            <a:avLst/>
          </a:prstGeom>
          <a:solidFill>
            <a:srgbClr val="166824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количестве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/по 1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на аудиторию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1037" y="3361262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 заданиями (КИМ)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039" y="3361262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2410" y="3359470"/>
            <a:ext cx="2511161" cy="541792"/>
          </a:xfrm>
          <a:prstGeom prst="rect">
            <a:avLst/>
          </a:prstGeom>
          <a:solidFill>
            <a:srgbClr val="166824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710712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Дополнительные бланки ответов  (ДБО)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710712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444207" y="2708920"/>
            <a:ext cx="2511161" cy="541792"/>
          </a:xfrm>
          <a:prstGeom prst="rect">
            <a:avLst/>
          </a:prstGeom>
          <a:solidFill>
            <a:srgbClr val="166824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количестве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604476"/>
            <a:ext cx="2133600" cy="365125"/>
          </a:xfrm>
          <a:ln>
            <a:noFill/>
          </a:ln>
        </p:spPr>
        <p:txBody>
          <a:bodyPr/>
          <a:lstStyle/>
          <a:p>
            <a:fld id="{A03B1464-63DD-4907-BDE2-C60FC1B951EF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1037" y="4050701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Конверт для упаковки КИМ /сопроводительный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лист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1038" y="4050701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2411" y="4054157"/>
            <a:ext cx="2511160" cy="536544"/>
          </a:xfrm>
          <a:prstGeom prst="rect">
            <a:avLst/>
          </a:prstGeom>
          <a:solidFill>
            <a:srgbClr val="166824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 1 на 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037" y="5587735"/>
            <a:ext cx="82525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Формы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ППЭ-05-01-ГВЭ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ППЭ-05-02-ГВЭ, ППЭ-12-02, ППЭ-12-04МАШ,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ППЭ-16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190" y="5592276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1037" y="4797801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Черновики/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Конверт для упаковки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черновиков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038" y="4797801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42411" y="4801257"/>
            <a:ext cx="2511160" cy="536544"/>
          </a:xfrm>
          <a:prstGeom prst="rect">
            <a:avLst/>
          </a:prstGeom>
          <a:solidFill>
            <a:srgbClr val="166824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в необходимом количестве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/по 1 на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82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11264"/>
            <a:ext cx="8229600" cy="4918132"/>
          </a:xfrm>
          <a:noFill/>
        </p:spPr>
        <p:txBody>
          <a:bodyPr/>
          <a:lstStyle/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СОПРОВОДИТЕЛЬНЫЕ ЛИСТЫ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804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Предварительная подготовка материалов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64" t="22001" r="70475" b="19201"/>
          <a:stretch/>
        </p:blipFill>
        <p:spPr>
          <a:xfrm>
            <a:off x="4355976" y="1621235"/>
            <a:ext cx="4032448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615" y="1042073"/>
            <a:ext cx="7689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 аудитории должны: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80855" y="1550383"/>
            <a:ext cx="8751092" cy="61111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пройти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 свои аудитории, проверить их готовность к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экзамену; 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480484" y="1550384"/>
            <a:ext cx="1434916" cy="611116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9.00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28615" y="3051808"/>
            <a:ext cx="8751092" cy="57436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вывесить у входа в аудиторию один экземпляр формы ППЭ-05-01 «Список участников ГИА в аудитории ППЭ»;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28615" y="3827720"/>
            <a:ext cx="8751092" cy="49708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раздать на рабочие места участников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черновики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3833" y="2283748"/>
            <a:ext cx="8746328" cy="59050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подготовить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на доске информацию для проведения инструктажа участников;</a:t>
            </a:r>
          </a:p>
        </p:txBody>
      </p:sp>
    </p:spTree>
    <p:extLst>
      <p:ext uri="{BB962C8B-B14F-4D97-AF65-F5344CB8AC3E}">
        <p14:creationId xmlns:p14="http://schemas.microsoft.com/office/powerpoint/2010/main" val="41439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8" y="2335352"/>
            <a:ext cx="4163929" cy="3816427"/>
          </a:xfrm>
          <a:prstGeom prst="rect">
            <a:avLst/>
          </a:prstGeom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0" y="915060"/>
            <a:ext cx="46353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Вход участников</a:t>
            </a:r>
          </a:p>
        </p:txBody>
      </p:sp>
      <p:sp>
        <p:nvSpPr>
          <p:cNvPr id="6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107505" y="1516060"/>
            <a:ext cx="4608511" cy="7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800" b="1" dirty="0" smtClean="0">
                <a:latin typeface="Cambria" panose="02040503050406030204" pitchFamily="18" charset="0"/>
              </a:rPr>
              <a:t>С 9:00, 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800" b="1" dirty="0" smtClean="0">
                <a:latin typeface="Cambria" panose="02040503050406030204" pitchFamily="18" charset="0"/>
              </a:rPr>
              <a:t>При наличии в списках распределения</a:t>
            </a:r>
          </a:p>
          <a:p>
            <a:pPr>
              <a:buFont typeface="Arial" panose="020B0604020202020204" pitchFamily="34" charset="0"/>
              <a:buNone/>
            </a:pPr>
            <a:endParaRPr lang="ru-RU" sz="1800" b="1" dirty="0" smtClean="0"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3800" r="5455" b="5901"/>
          <a:stretch/>
        </p:blipFill>
        <p:spPr>
          <a:xfrm>
            <a:off x="4716016" y="899671"/>
            <a:ext cx="4327422" cy="5907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623" r="1789" b="51423"/>
          <a:stretch/>
        </p:blipFill>
        <p:spPr>
          <a:xfrm>
            <a:off x="3131840" y="3759047"/>
            <a:ext cx="4283334" cy="29928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6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</a:rPr>
              <a:t>Акт об идентификации личности участника ГИА передается участнику </a:t>
            </a:r>
            <a:r>
              <a:rPr lang="ru-RU" sz="2000" b="1" dirty="0" smtClean="0">
                <a:latin typeface="Cambria" panose="02040503050406030204" pitchFamily="18" charset="0"/>
              </a:rPr>
              <a:t>экзамена, </a:t>
            </a:r>
            <a:r>
              <a:rPr lang="ru-RU" sz="2000" b="1" dirty="0">
                <a:latin typeface="Cambria" panose="02040503050406030204" pitchFamily="18" charset="0"/>
              </a:rPr>
              <a:t>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</a:t>
            </a:r>
            <a:r>
              <a:rPr lang="ru-RU" sz="2000" b="1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Акт о </a:t>
            </a:r>
            <a:r>
              <a:rPr lang="ru-RU" sz="2000" b="1" dirty="0" err="1" smtClean="0">
                <a:latin typeface="Cambria" panose="02040503050406030204" pitchFamily="18" charset="0"/>
              </a:rPr>
              <a:t>недопуске</a:t>
            </a:r>
            <a:r>
              <a:rPr lang="ru-RU" sz="2000" b="1" dirty="0" smtClean="0">
                <a:latin typeface="Cambria" panose="02040503050406030204" pitchFamily="18" charset="0"/>
              </a:rPr>
              <a:t> оформляет член ГЭК.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4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449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участников в аудитории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62310"/>
            <a:ext cx="8380457" cy="78987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участника,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 информацией, содержащейся в П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ротоколе проведения ГВЭ в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7" y="2155627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941302"/>
            <a:ext cx="8380457" cy="51719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Указать рабочее место участника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7" y="2933059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697118"/>
            <a:ext cx="8380457" cy="4895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Указать место в аудитории ППЭ, </a:t>
            </a:r>
            <a:r>
              <a:rPr lang="ru-RU" sz="1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где участник может </a:t>
            </a:r>
            <a:r>
              <a:rPr lang="ru-RU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оставить принесенную бутылку воды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2837" y="3661207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08859"/>
            <a:ext cx="9144000" cy="48653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ответственного 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организатора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С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9:00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416578"/>
            <a:ext cx="8380457" cy="49821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Отметить явку участника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7" y="4389355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5117503"/>
            <a:ext cx="8380457" cy="5254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аудитории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), если требуется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7" y="5117503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2837" y="5828720"/>
            <a:ext cx="493201" cy="525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3298" y="592215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Проверить документ, удостоверяющий личность ассистента лица с ОВЗ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543" y="1276461"/>
            <a:ext cx="3276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</a:p>
        </p:txBody>
      </p:sp>
      <p:pic>
        <p:nvPicPr>
          <p:cNvPr id="2052" name="Picture 4" descr="Persona, Contrato, Parentesco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7969" l="10000" r="90000">
                        <a14:foregroundMark x1="48667" y1="23594" x2="48667" y2="23594"/>
                        <a14:foregroundMark x1="51000" y1="5469" x2="51000" y2="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0995"/>
          <a:stretch/>
        </p:blipFill>
        <p:spPr bwMode="auto">
          <a:xfrm>
            <a:off x="939800" y="1179585"/>
            <a:ext cx="43885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0" y="1791944"/>
            <a:ext cx="5135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этапе проведения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ППЭ: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88504" y="2469161"/>
            <a:ext cx="6803776" cy="479221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обеспечивает проведение экзамена в соответствии с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Порядком;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31962" y="3233484"/>
            <a:ext cx="6760318" cy="538266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координирует действия работников ППЭ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901" t="28999" r="39762" b="9401"/>
          <a:stretch/>
        </p:blipFill>
        <p:spPr>
          <a:xfrm>
            <a:off x="1043608" y="1647888"/>
            <a:ext cx="7383724" cy="47084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 rot="5400000">
            <a:off x="4391980" y="4113076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4008" y="1345942"/>
            <a:ext cx="249124" cy="264301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39752" y="976610"/>
            <a:ext cx="5400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 о явке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581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4945"/>
            <a:ext cx="91440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8664"/>
          <a:stretch/>
        </p:blipFill>
        <p:spPr>
          <a:xfrm>
            <a:off x="899592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166"/>
            <a:ext cx="929032" cy="14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0080"/>
          <a:stretch/>
        </p:blipFill>
        <p:spPr bwMode="auto">
          <a:xfrm>
            <a:off x="4716016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12179"/>
          <a:stretch/>
        </p:blipFill>
        <p:spPr bwMode="auto">
          <a:xfrm>
            <a:off x="2771800" y="1643590"/>
            <a:ext cx="100811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60134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0531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284984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3563"/>
          <a:stretch/>
        </p:blipFill>
        <p:spPr>
          <a:xfrm>
            <a:off x="137668" y="3985641"/>
            <a:ext cx="1523847" cy="142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5787"/>
          <a:stretch/>
        </p:blipFill>
        <p:spPr>
          <a:xfrm>
            <a:off x="1841845" y="4636566"/>
            <a:ext cx="1419290" cy="15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04248" y="1596060"/>
            <a:ext cx="2016224" cy="14762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0127" y="3265368"/>
            <a:ext cx="2016224" cy="14314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40624" y="4889814"/>
            <a:ext cx="2016224" cy="14919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Продукты питания, бутилированная вода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9763" t="10800" r="38975" b="10800"/>
          <a:stretch/>
        </p:blipFill>
        <p:spPr>
          <a:xfrm>
            <a:off x="3825039" y="3988732"/>
            <a:ext cx="921679" cy="1911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24801" b="29000"/>
          <a:stretch/>
        </p:blipFill>
        <p:spPr>
          <a:xfrm>
            <a:off x="4499993" y="5365060"/>
            <a:ext cx="1584176" cy="7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4838"/>
            <a:ext cx="843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cs typeface="+mn-cs"/>
              </a:rPr>
              <a:t>Порядок, п. 71 </a:t>
            </a:r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  Во </a:t>
            </a:r>
            <a:r>
              <a:rPr lang="ru-RU" sz="2000" b="1" dirty="0">
                <a:latin typeface="Cambria" panose="02040503050406030204" pitchFamily="18" charset="0"/>
                <a:cs typeface="+mn-cs"/>
              </a:rPr>
              <a:t>время экзамена на рабочем столе участника</a:t>
            </a:r>
          </a:p>
          <a:p>
            <a:endParaRPr lang="ru-RU" sz="2000" b="1" dirty="0">
              <a:latin typeface="Cambria" panose="02040503050406030204" pitchFamily="18" charset="0"/>
              <a:cs typeface="+mn-cs"/>
            </a:endParaRPr>
          </a:p>
          <a:p>
            <a:r>
              <a:rPr lang="ru-RU" sz="2000" b="1" dirty="0">
                <a:latin typeface="Cambria" panose="02040503050406030204" pitchFamily="18" charset="0"/>
                <a:cs typeface="+mn-cs"/>
              </a:rPr>
              <a:t>5) продукты 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экзаменов от выполнения ими экзаменационной работы 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15496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81968" y="179875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роверить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совпадение кода работы на бланке регистрации и бланке ответов ГВЭ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177281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71225" y="227392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Провести контроль качества КИМ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223569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2027" y="4001495"/>
            <a:ext cx="8856984" cy="21595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случае обнаружения полиграфических дефектов или некомплектности бланков полностью заменить дефектный комплект бланков участнику ГВЭ </a:t>
            </a:r>
          </a:p>
          <a:p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случае обнаружения полиграфических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дефектов КИМ заменить вариант КИМ</a:t>
            </a: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Зафиксировать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время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начала и окончания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на доске в аудитории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633305"/>
            <a:ext cx="8143932" cy="3661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387161"/>
            <a:ext cx="9144000" cy="31742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УЧАСТНИКОВ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968" y="26676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Заполнить регистрационные поля бланков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699292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39952" y="897966"/>
            <a:ext cx="4968552" cy="6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Начало инструктажа – 9:50</a:t>
            </a:r>
          </a:p>
          <a:p>
            <a:pPr algn="ctr"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Выдача бланков и ким – 10:00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3575854" y="3090321"/>
            <a:ext cx="5557027" cy="45373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 smtClean="0">
                <a:latin typeface="Cambria" panose="02040503050406030204" pitchFamily="18" charset="0"/>
              </a:rPr>
              <a:t>Варианты выдаются в </a:t>
            </a:r>
            <a:r>
              <a:rPr lang="ru-RU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свободном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 порядке.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88" y="1124744"/>
            <a:ext cx="8363272" cy="21888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Cambria" pitchFamily="18" charset="0"/>
              </a:rPr>
              <a:t>Если участник ГИА опоздал на экзамен, он допускается к сдаче ГИА в установленном порядке, при этом время окончания экзамена </a:t>
            </a:r>
            <a:r>
              <a:rPr lang="ru-RU" sz="2000" b="1" u="sng" dirty="0">
                <a:latin typeface="Cambria" pitchFamily="18" charset="0"/>
              </a:rPr>
              <a:t>не продлевается</a:t>
            </a:r>
            <a:r>
              <a:rPr lang="ru-RU" sz="2000" b="1" dirty="0">
                <a:latin typeface="Cambria" pitchFamily="18" charset="0"/>
              </a:rPr>
              <a:t>, повторный общий инструктаж для опоздавших не проводится, о чем сообщается участнику ГИА. </a:t>
            </a:r>
          </a:p>
          <a:p>
            <a:pPr marL="0" indent="0" algn="just">
              <a:buNone/>
            </a:pPr>
            <a:endParaRPr lang="ru-RU" sz="20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Cambria" pitchFamily="18" charset="0"/>
              </a:rPr>
              <a:t>Рекомендуется </a:t>
            </a:r>
            <a:r>
              <a:rPr lang="ru-RU" sz="2000" b="1" dirty="0">
                <a:latin typeface="Cambria" pitchFamily="18" charset="0"/>
              </a:rPr>
              <a:t>составить акт в свободной форме. Указанный акт подписывает участник ГИА, руководитель ППЭ и член ГЭК.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4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323528" y="1628713"/>
          <a:ext cx="8424936" cy="304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8720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900" b="1" cap="all" dirty="0" err="1" smtClean="0">
                <a:solidFill>
                  <a:srgbClr val="C00000"/>
                </a:solidFill>
                <a:latin typeface="Cambria" pitchFamily="18" charset="0"/>
              </a:rPr>
              <a:t>гвэ</a:t>
            </a:r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 – 11 по </a:t>
            </a:r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русскому языку </a:t>
            </a:r>
            <a:endParaRPr lang="ru-RU" sz="19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9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86585"/>
              </p:ext>
            </p:extLst>
          </p:nvPr>
        </p:nvGraphicFramePr>
        <p:xfrm>
          <a:off x="323528" y="4830682"/>
          <a:ext cx="8424936" cy="17101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Номера вариантов ЭМ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ГВЭ по русскому языку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200-ые, 300-ые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сочинение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400-ые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Устная форма, билеты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gridSpan="2">
                  <a:txBody>
                    <a:bodyPr/>
                    <a:lstStyle/>
                    <a:p>
                      <a:r>
                        <a:rPr lang="ru-RU" sz="14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Изложения нет; отсутствует ЗПР, ТНР</a:t>
                      </a:r>
                      <a:endParaRPr lang="ru-RU" sz="1400" b="1" kern="1200" cap="all" dirty="0">
                        <a:solidFill>
                          <a:srgbClr val="C00000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3662" y="1541972"/>
            <a:ext cx="7897606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276" b="1" dirty="0"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</a:t>
            </a:r>
            <a:r>
              <a:rPr lang="ru-RU" sz="2049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049" dirty="0">
                <a:latin typeface="Cambria" panose="02040503050406030204" pitchFamily="18" charset="0"/>
                <a:ea typeface="Cambria" panose="02040503050406030204" pitchFamily="18" charset="0"/>
              </a:rPr>
              <a:t> часа 55 минут (235 минут). </a:t>
            </a:r>
            <a:endParaRPr lang="ru-RU" sz="2049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49" dirty="0" smtClean="0">
                <a:latin typeface="Cambria" panose="02040503050406030204" pitchFamily="18" charset="0"/>
                <a:ea typeface="Cambria" panose="02040503050406030204" pitchFamily="18" charset="0"/>
              </a:rPr>
              <a:t>(по</a:t>
            </a:r>
            <a:r>
              <a:rPr lang="ru-RU" sz="2049" dirty="0">
                <a:latin typeface="Cambria" panose="02040503050406030204" pitchFamily="18" charset="0"/>
                <a:ea typeface="Cambria" panose="02040503050406030204" pitchFamily="18" charset="0"/>
              </a:rPr>
              <a:t> желанию участника с ОВЗ </a:t>
            </a:r>
            <a:r>
              <a:rPr lang="ru-RU" sz="2049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увеличивается на </a:t>
            </a:r>
            <a:r>
              <a:rPr lang="ru-RU" sz="2049" dirty="0">
                <a:latin typeface="Cambria" panose="02040503050406030204" pitchFamily="18" charset="0"/>
                <a:ea typeface="Cambria" panose="02040503050406030204" pitchFamily="18" charset="0"/>
              </a:rPr>
              <a:t>1,5 часа</a:t>
            </a:r>
            <a:endParaRPr lang="ru-RU" sz="1024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024" y="3069742"/>
            <a:ext cx="8784976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341"/>
              </a:spcBef>
              <a:spcAft>
                <a:spcPts val="171"/>
              </a:spcAft>
            </a:pPr>
            <a:r>
              <a:rPr lang="ru-RU" sz="2276" b="1" dirty="0">
                <a:latin typeface="Cambria" panose="02040503050406030204" pitchFamily="18" charset="0"/>
                <a:ea typeface="Cambria" panose="02040503050406030204" pitchFamily="18" charset="0"/>
              </a:rPr>
              <a:t>При проведении ГВЭ-11 по русскому языку в письменной форме используются орфографические и толковые словари.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4133" y="4099543"/>
            <a:ext cx="5976664" cy="37253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6217" algn="ctr" hangingPunct="0">
              <a:tabLst>
                <a:tab pos="433654" algn="l"/>
              </a:tabLst>
            </a:pPr>
            <a:r>
              <a:rPr lang="ru-RU" sz="1821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ЗАПРЕЩЕНО пользование </a:t>
            </a:r>
            <a:r>
              <a:rPr lang="ru-RU" sz="1821" b="1" dirty="0">
                <a:latin typeface="Cambria" panose="02040503050406030204" pitchFamily="18" charset="0"/>
                <a:ea typeface="Cambria" panose="02040503050406030204" pitchFamily="18" charset="0"/>
              </a:rPr>
              <a:t>личными словарями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4477" y="2355027"/>
            <a:ext cx="7615976" cy="47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материалы и оборудование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927447"/>
            <a:ext cx="9144000" cy="6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ГВЭ. Русский язык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4952550"/>
            <a:ext cx="846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Темы должны быть прочитаны и записаны на доске (или распечатаны для каждого участника экзамена). </a:t>
            </a:r>
            <a:br>
              <a:rPr lang="ru-RU" alt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37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часа 55 минут (235 минут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algn="ctr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(по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 желанию участника с ОВЗ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увеличено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 1,5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часа)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http://terratherm.com/blog/wp-content/uploads/2013/11/shutterstock_112519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11" y="3140968"/>
            <a:ext cx="1529916" cy="14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134255"/>
            <a:ext cx="914400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материалы и оборудование </a:t>
            </a:r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разрешается пользоваться линейкой, не содержащей справочный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материал, а также материалами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экзаменационной работы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836712"/>
            <a:ext cx="9144000" cy="46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ГВЭ. Математика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5544941"/>
              </p:ext>
            </p:extLst>
          </p:nvPr>
        </p:nvGraphicFramePr>
        <p:xfrm>
          <a:off x="179512" y="2214490"/>
          <a:ext cx="8566864" cy="167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9508709"/>
              </p:ext>
            </p:extLst>
          </p:nvPr>
        </p:nvGraphicFramePr>
        <p:xfrm>
          <a:off x="506182" y="5305852"/>
          <a:ext cx="8453493" cy="139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4644008" y="3888874"/>
            <a:ext cx="2030069" cy="1697521"/>
          </a:xfrm>
          <a:prstGeom prst="downArrowCallout">
            <a:avLst>
              <a:gd name="adj1" fmla="val 25000"/>
              <a:gd name="adj2" fmla="val 25000"/>
              <a:gd name="adj3" fmla="val 13430"/>
              <a:gd name="adj4" fmla="val 757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Ответ – 5-25 минут</a:t>
            </a:r>
          </a:p>
          <a:p>
            <a:pPr algn="ctr"/>
            <a:endParaRPr lang="ru-RU" sz="91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Другие участники </a:t>
            </a:r>
            <a:b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присутствуют в аудитории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411761" y="3890297"/>
            <a:ext cx="2160240" cy="1697521"/>
          </a:xfrm>
          <a:prstGeom prst="downArrowCallout">
            <a:avLst>
              <a:gd name="adj1" fmla="val 25000"/>
              <a:gd name="adj2" fmla="val 25000"/>
              <a:gd name="adj3" fmla="val 13430"/>
              <a:gd name="adj4" fmla="val 757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Подготовка 60-90 мин.</a:t>
            </a:r>
          </a:p>
          <a:p>
            <a:pPr algn="ctr"/>
            <a:r>
              <a:rPr lang="ru-RU" sz="1593" dirty="0" smtClean="0">
                <a:solidFill>
                  <a:schemeClr val="tx1"/>
                </a:solidFill>
                <a:latin typeface="Cambria" panose="02040503050406030204" pitchFamily="18" charset="0"/>
              </a:rPr>
              <a:t>У </a:t>
            </a:r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каждого участника своё рабочее место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06182" y="3891719"/>
            <a:ext cx="1791355" cy="1697521"/>
          </a:xfrm>
          <a:prstGeom prst="downArrowCallout">
            <a:avLst>
              <a:gd name="adj1" fmla="val 25000"/>
              <a:gd name="adj2" fmla="val 25000"/>
              <a:gd name="adj3" fmla="val 13430"/>
              <a:gd name="adj4" fmla="val 757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Первая часть – </a:t>
            </a:r>
            <a:b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593" dirty="0" smtClean="0">
                <a:solidFill>
                  <a:schemeClr val="tx1"/>
                </a:solidFill>
                <a:latin typeface="Cambria" panose="02040503050406030204" pitchFamily="18" charset="0"/>
              </a:rPr>
              <a:t>9:50</a:t>
            </a:r>
            <a:endParaRPr lang="ru-RU" sz="1593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Вторая часть – </a:t>
            </a:r>
            <a:r>
              <a:rPr lang="ru-RU" sz="1593" dirty="0" smtClean="0">
                <a:solidFill>
                  <a:schemeClr val="tx1"/>
                </a:solidFill>
                <a:latin typeface="Cambria" panose="02040503050406030204" pitchFamily="18" charset="0"/>
              </a:rPr>
              <a:t>10:00</a:t>
            </a:r>
            <a:endParaRPr lang="ru-RU" sz="1593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804250" y="3888873"/>
            <a:ext cx="1791355" cy="1697521"/>
          </a:xfrm>
          <a:prstGeom prst="downArrowCallout">
            <a:avLst>
              <a:gd name="adj1" fmla="val 25000"/>
              <a:gd name="adj2" fmla="val 25000"/>
              <a:gd name="adj3" fmla="val 13430"/>
              <a:gd name="adj4" fmla="val 757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dirty="0">
                <a:solidFill>
                  <a:schemeClr val="tx1"/>
                </a:solidFill>
                <a:latin typeface="Cambria" panose="02040503050406030204" pitchFamily="18" charset="0"/>
              </a:rPr>
              <a:t>Качество </a:t>
            </a:r>
            <a:r>
              <a:rPr lang="ru-RU" sz="1593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записи </a:t>
            </a:r>
            <a:endParaRPr lang="ru-RU" sz="1593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2008" y="769518"/>
            <a:ext cx="9144000" cy="46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ГВЭ. Устная форма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43572"/>
            <a:ext cx="8890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Задания – 15 билетов, участник выбирает билет (не видя его содержание</a:t>
            </a:r>
            <a:r>
              <a:rPr lang="ru-RU" dirty="0" smtClean="0">
                <a:latin typeface="Cambria" panose="02040503050406030204" pitchFamily="18" charset="0"/>
              </a:rPr>
              <a:t>).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Экзаменатор-собеседник </a:t>
            </a:r>
            <a:r>
              <a:rPr lang="ru-RU" dirty="0">
                <a:latin typeface="Cambria" panose="02040503050406030204" pitchFamily="18" charset="0"/>
              </a:rPr>
              <a:t>при необходимости задает </a:t>
            </a:r>
            <a:r>
              <a:rPr lang="ru-RU" dirty="0" smtClean="0">
                <a:latin typeface="Cambria" panose="02040503050406030204" pitchFamily="18" charset="0"/>
              </a:rPr>
              <a:t>уточняющие вопросы.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сбой: </a:t>
            </a:r>
            <a:r>
              <a:rPr lang="ru-RU" dirty="0">
                <a:latin typeface="Cambria" panose="02040503050406030204" pitchFamily="18" charset="0"/>
              </a:rPr>
              <a:t>участнику ГВЭ по его выбору предоставляется право сдать экзамен в тот же день или в резервные сроки</a:t>
            </a:r>
          </a:p>
        </p:txBody>
      </p:sp>
    </p:spTree>
    <p:extLst>
      <p:ext uri="{BB962C8B-B14F-4D97-AF65-F5344CB8AC3E}">
        <p14:creationId xmlns:p14="http://schemas.microsoft.com/office/powerpoint/2010/main" val="8113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808921"/>
            <a:ext cx="8229600" cy="560406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 в устной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форме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120" y="1369327"/>
            <a:ext cx="8753375" cy="4867985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Бланк регистрации заполняет участник или организатор (ассистент).</a:t>
            </a:r>
          </a:p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аудитории ведется аудиозапись ответа участника экзамена (</a:t>
            </a:r>
            <a:r>
              <a:rPr lang="ru-RU" alt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специалист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r>
              <a:rPr lang="ru-RU" altLang="ru-RU" sz="18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используются дополнительные материалы и оборудование, указанные в Методических рекомендациях по проведению ГВЭ по соответствующему предмету.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аудитории присутствует экзаменатор-собеседник.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Не допускается привлекать в качестве экзаменаторов-собеседников педагогических работников, являющихся учителями обучающихся, сдающих экзамен в данном ППЭ</a:t>
            </a: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ru-RU" alt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 на Бланке ответов делает запись: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Устно.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Билет №________» 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окончании ответа участник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прослушивает запись ответа.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удиозаписи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ответов участников сохраняются техническим специалистом с присвоением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в качестве имени уникального идентификатора (код работы)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1604" y="972564"/>
            <a:ext cx="214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</a:t>
            </a:r>
          </a:p>
        </p:txBody>
      </p:sp>
      <p:pic>
        <p:nvPicPr>
          <p:cNvPr id="11" name="Picture 4" descr="Persona, Contrato, Parentesco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7969" l="10000" r="90000">
                        <a14:foregroundMark x1="48667" y1="23594" x2="48667" y2="23594"/>
                        <a14:foregroundMark x1="51000" y1="5469" x2="51000" y2="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0995"/>
          <a:stretch/>
        </p:blipFill>
        <p:spPr bwMode="auto">
          <a:xfrm>
            <a:off x="5791577" y="886046"/>
            <a:ext cx="4388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0" y="1498405"/>
            <a:ext cx="5135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этапе проведения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ППЭ: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1963257"/>
            <a:ext cx="8439082" cy="453890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отвечает за доставку экзаменационных материалов;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23528" y="3680858"/>
            <a:ext cx="8439082" cy="724429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несет ответственность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за соблюдение информационной безопасности на всех этапах проведения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экзамена;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23528" y="2608179"/>
            <a:ext cx="8439082" cy="904177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контролирует проведение экзамена в ППЭ, в </a:t>
            </a:r>
            <a:r>
              <a:rPr lang="ru-RU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т.ч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. фиксирует все случаи нарушения Порядка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 принимает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решение об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удалении из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ППЭ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участников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экзаменов 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иных лиц (в том числе неустановленных), находящихся в ППЭ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4557350"/>
            <a:ext cx="8439082" cy="887874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осуществляет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взаимодействие с лицами, присутствующими 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ППЭ, по обеспечению соблюдения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требований Порядка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02262" y="5571940"/>
            <a:ext cx="8439082" cy="887874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принимает решение об остановке экзамена в ППЭ или отдельных аудиториях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 в случаях, установленных Порядком (отсутствие видеонаблюдения; неявка участников)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46805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</a:rPr>
              <a:t>По окончании </a:t>
            </a:r>
            <a:r>
              <a:rPr lang="ru-RU" sz="2000" b="1" dirty="0" smtClean="0">
                <a:latin typeface="Cambria" panose="02040503050406030204" pitchFamily="18" charset="0"/>
              </a:rPr>
              <a:t>экзамена в устной форме </a:t>
            </a:r>
            <a:r>
              <a:rPr lang="ru-RU" sz="2000" b="1" dirty="0">
                <a:latin typeface="Cambria" panose="02040503050406030204" pitchFamily="18" charset="0"/>
              </a:rPr>
              <a:t>технический </a:t>
            </a:r>
            <a:r>
              <a:rPr lang="ru-RU" sz="2000" b="1" dirty="0" smtClean="0">
                <a:latin typeface="Cambria" panose="02040503050406030204" pitchFamily="18" charset="0"/>
              </a:rPr>
              <a:t>специалист копирует файл с ответам, присваивает файлу идентификационный номер – Код работы (см. комплект бланков).</a:t>
            </a:r>
          </a:p>
          <a:p>
            <a:pPr marL="0" indent="0">
              <a:buNone/>
            </a:pPr>
            <a:endParaRPr lang="ru-RU" sz="20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Организатор на Бланке ответов делает запись: 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«Устно. Билет №________» 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9410" t="-4725" r="19410" b="54445"/>
          <a:stretch/>
        </p:blipFill>
        <p:spPr>
          <a:xfrm rot="869542">
            <a:off x="2892904" y="-19229"/>
            <a:ext cx="6315008" cy="3892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0031"/>
          <a:stretch/>
        </p:blipFill>
        <p:spPr>
          <a:xfrm>
            <a:off x="4067944" y="3421243"/>
            <a:ext cx="4718768" cy="3330239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45002" y="4917085"/>
            <a:ext cx="2108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Устно. Билет №6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25120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9473" y="1268760"/>
            <a:ext cx="566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время экзамена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8544" y="1832203"/>
            <a:ext cx="8715927" cy="32290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В каждой аудитории присутствует не менее двух организаторов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99473" y="4365104"/>
            <a:ext cx="8715927" cy="86409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При наличии у участника претензий по содержанию задания КИМ оформляется служебная записка и передается руководителю ППЭ (с указанием номера КИМ, задания и сути замечания)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9473" y="2268975"/>
            <a:ext cx="8715927" cy="108120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При выходе участника из аудитории организатор в аудитории проверяет комплектность оставленных им на рабочем столе ЭМ и листов бумаги для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черновиков, фиксирует время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выхода указанного участника экзамена из аудитории и продолжительность отсутствия его в аудитории в соответствующей ведомости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85781" y="3464045"/>
            <a:ext cx="8715927" cy="78719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 Организатор в аудитории по запросу участника выдает дополнительные бланки ответов № 2 и черновики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3012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ГИА имеют право выходить из аудитории и перемещаться по ППЭ только в сопровождении одного из организаторов вне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3833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4851" r="2485" b="4851"/>
          <a:stretch/>
        </p:blipFill>
        <p:spPr>
          <a:xfrm>
            <a:off x="749134" y="1068421"/>
            <a:ext cx="453650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50385" y="1068917"/>
            <a:ext cx="29706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12-04-МАШ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55495" y="1906208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8420" y="1872151"/>
            <a:ext cx="30812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Обязательно заполнить номер страницы!</a:t>
            </a:r>
          </a:p>
          <a:p>
            <a:endParaRPr lang="ru-RU" b="1" dirty="0"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latin typeface="Cambria" panose="02040503050406030204" pitchFamily="18" charset="0"/>
              </a:rPr>
              <a:t> </a:t>
            </a:r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5263607" y="2086228"/>
            <a:ext cx="749641" cy="18002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49973" y="3357398"/>
            <a:ext cx="2805240" cy="148815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4539" y="4299006"/>
            <a:ext cx="3135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Каждый </a:t>
            </a:r>
            <a:r>
              <a:rPr lang="ru-RU" b="1" dirty="0">
                <a:latin typeface="Cambria" panose="02040503050406030204" pitchFamily="18" charset="0"/>
              </a:rPr>
              <a:t>выход участника фиксируется в ведомости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b="1" dirty="0">
                <a:latin typeface="Cambria" panose="02040503050406030204" pitchFamily="18" charset="0"/>
              </a:rPr>
              <a:t>  </a:t>
            </a:r>
          </a:p>
          <a:p>
            <a:r>
              <a:rPr lang="ru-RU" b="1" dirty="0">
                <a:latin typeface="Cambria" panose="02040503050406030204" pitchFamily="18" charset="0"/>
              </a:rPr>
              <a:t>(каждый выход – новая строка при заполнении формы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</a:t>
            </a:r>
            <a:r>
              <a:rPr lang="ru-RU" b="1" dirty="0" smtClean="0">
                <a:latin typeface="Cambria" panose="02040503050406030204" pitchFamily="18" charset="0"/>
              </a:rPr>
              <a:t>)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32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7194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650605"/>
            <a:ext cx="6999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аудитории: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2636912"/>
            <a:ext cx="5657107" cy="146153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До окончания экзамена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за 30 и за 5 минут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уведомляет об этом участников;</a:t>
            </a:r>
          </a:p>
          <a:p>
            <a:pPr marL="214313" indent="-214313" algn="just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за 5 минут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прекращает досрочный прием материалов от участников;</a:t>
            </a:r>
          </a:p>
          <a:p>
            <a:pPr marL="214313" indent="-214313" algn="just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за 15 минут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оформляет неявку участников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86615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проведения ГВЭ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9920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449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проведения ГВЭ в аудитории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84940" y="2290971"/>
            <a:ext cx="8308449" cy="16384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зоне видимости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камер видеонаблюдения объявить, что выполнение экзаменационной работы окончено</a:t>
            </a:r>
          </a:p>
          <a:p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Поочередно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подойти к столам участников и собрать ЭМ. При сборе бланков организаторы контролируют качество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заполнения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355125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31508"/>
            <a:ext cx="432000" cy="4274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838" y="1557070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4156039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</a:rPr>
              <a:t>После сдачи ЭМ участники ГВЭ ставят подпись в форме </a:t>
            </a:r>
            <a:r>
              <a:rPr lang="ru-RU" b="1" i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</a:rPr>
              <a:t> и покидают аудиторию.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6038" y="4848940"/>
            <a:ext cx="8308449" cy="86486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 случае наличия незаполненных областей в Бланке ответов или в Дополнительных бланках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ответов организатор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заполняет их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символом «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5053071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4145" y="594932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Упаковка ЭМ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проводится на специальном столе в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зоне видеонаблюдения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0944" y="594932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4" y="1892555"/>
            <a:ext cx="1385353" cy="236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Объект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30" y="2125006"/>
            <a:ext cx="1518595" cy="22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Объект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4" y="2151385"/>
            <a:ext cx="1518595" cy="22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3140" y="79777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материалов: Бланки ответов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277433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970022"/>
            <a:ext cx="6372198" cy="14833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БЛАНКИ ГВЭ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РАСКЛАДЫВАЮТСЯ ПО КОМПЛЕКТАМ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УЧАСТНИКОВ И УПАКОВЫВАЮТСЯ В ОДИН ВОЗВРАТНЫЙ СЕКЬЮРПАК!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СОПРОВОДИТЕЛЬНЫЙ ЛИСТ ЗАПОЛНЯЕТСЯ И ВКЛАДЫВАЕТСЯ В ПРОЗРАЧНЫЙ КАРМАН СЕКЬЮРПАКА</a:t>
            </a:r>
            <a:endParaRPr lang="ru-RU" sz="1600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" y="2467270"/>
            <a:ext cx="1519639" cy="236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Объект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7" y="2127627"/>
            <a:ext cx="1518595" cy="22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18" y="2503308"/>
            <a:ext cx="1519639" cy="236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13" y="2503308"/>
            <a:ext cx="1519639" cy="236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15" y="2764932"/>
            <a:ext cx="2031648" cy="2525465"/>
          </a:xfrm>
          <a:prstGeom prst="rect">
            <a:avLst/>
          </a:prstGeom>
        </p:spPr>
      </p:pic>
      <p:sp>
        <p:nvSpPr>
          <p:cNvPr id="33" name="Штриховая стрелка вправо 32"/>
          <p:cNvSpPr/>
          <p:nvPr/>
        </p:nvSpPr>
        <p:spPr>
          <a:xfrm>
            <a:off x="5525305" y="3320371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880266" y="1892555"/>
            <a:ext cx="3024335" cy="899333"/>
          </a:xfrm>
          <a:prstGeom prst="borderCallout1">
            <a:avLst>
              <a:gd name="adj1" fmla="val 63129"/>
              <a:gd name="adj2" fmla="val -4027"/>
              <a:gd name="adj3" fmla="val 86165"/>
              <a:gd name="adj4" fmla="val -228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– ЗА ОСНОВНЫМ БЛАНКОМ ОТВЕТОВ КОНКРЕТНОГО УЧАСТНИКА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7"/>
          <a:srcRect l="1978" t="20644" r="56547" b="21232"/>
          <a:stretch/>
        </p:blipFill>
        <p:spPr bwMode="auto">
          <a:xfrm>
            <a:off x="7584091" y="4778197"/>
            <a:ext cx="1320510" cy="138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8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0" y="78961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Упаковка материалов в аудитории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1979712" y="1491515"/>
            <a:ext cx="4248472" cy="32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b="1" i="1" u="sng" dirty="0" smtClean="0">
                <a:latin typeface="Cambria" panose="02040503050406030204" pitchFamily="18" charset="0"/>
              </a:rPr>
              <a:t>В </a:t>
            </a:r>
            <a:r>
              <a:rPr lang="ru-RU" altLang="ru-RU" b="1" i="1" u="sng" dirty="0">
                <a:latin typeface="Cambria" panose="02040503050406030204" pitchFamily="18" charset="0"/>
              </a:rPr>
              <a:t>новый </a:t>
            </a:r>
            <a:r>
              <a:rPr lang="ru-RU" altLang="ru-RU" b="1" i="1" u="sng" dirty="0" err="1" smtClean="0">
                <a:latin typeface="Cambria" panose="02040503050406030204" pitchFamily="18" charset="0"/>
              </a:rPr>
              <a:t>секьюрпак</a:t>
            </a:r>
            <a:r>
              <a:rPr lang="ru-RU" altLang="ru-RU" b="1" i="1" u="sng" dirty="0" smtClean="0">
                <a:latin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бланки явившихся участников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(оформить сопроводительный лист)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 altLang="ru-RU" sz="11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 altLang="ru-RU" b="1" i="1" u="sng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b="1" i="1" u="sng" dirty="0" smtClean="0">
                <a:latin typeface="Cambria" panose="02040503050406030204" pitchFamily="18" charset="0"/>
              </a:rPr>
              <a:t>В белый конверт</a:t>
            </a:r>
            <a:endParaRPr lang="ru-RU" altLang="ru-RU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altLang="ru-RU" dirty="0">
                <a:latin typeface="Cambria" panose="02040503050406030204" pitchFamily="18" charset="0"/>
              </a:rPr>
              <a:t>все </a:t>
            </a:r>
            <a:r>
              <a:rPr lang="ru-RU" altLang="ru-RU" dirty="0" smtClean="0">
                <a:latin typeface="Cambria" panose="02040503050406030204" pitchFamily="18" charset="0"/>
              </a:rPr>
              <a:t>задания (КИМ) – </a:t>
            </a:r>
            <a:br>
              <a:rPr lang="ru-RU" altLang="ru-RU" dirty="0" smtClean="0">
                <a:latin typeface="Cambria" panose="02040503050406030204" pitchFamily="18" charset="0"/>
              </a:rPr>
            </a:br>
            <a:r>
              <a:rPr lang="ru-RU" altLang="ru-RU" dirty="0" smtClean="0">
                <a:latin typeface="Cambria" panose="02040503050406030204" pitchFamily="18" charset="0"/>
              </a:rPr>
              <a:t>использованные и </a:t>
            </a:r>
            <a:br>
              <a:rPr lang="ru-RU" altLang="ru-RU" dirty="0" smtClean="0">
                <a:latin typeface="Cambria" panose="02040503050406030204" pitchFamily="18" charset="0"/>
              </a:rPr>
            </a:br>
            <a:r>
              <a:rPr lang="ru-RU" altLang="ru-RU" dirty="0" smtClean="0">
                <a:latin typeface="Cambria" panose="02040503050406030204" pitchFamily="18" charset="0"/>
              </a:rPr>
              <a:t>неиспользованные</a:t>
            </a:r>
            <a:endParaRPr lang="ru-RU" altLang="ru-RU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 altLang="ru-RU" b="1" i="1" u="sng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b="1" i="1" u="sng" dirty="0" smtClean="0">
                <a:latin typeface="Cambria" panose="02040503050406030204" pitchFamily="18" charset="0"/>
              </a:rPr>
              <a:t>В конверт (готовится ППЭ)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все черновики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84" y="5116412"/>
            <a:ext cx="88101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Cambria" panose="02040503050406030204" pitchFamily="18" charset="0"/>
              </a:rPr>
              <a:t>Протокол проведения ГВЭ в аудитории ППЭ-05-02-ГВЭ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Cambria" panose="02040503050406030204" pitchFamily="18" charset="0"/>
              </a:rPr>
              <a:t>Ведомость коррекции персональных данных по форме ППЭ-12-02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Cambria" panose="02040503050406030204" pitchFamily="18" charset="0"/>
              </a:rPr>
              <a:t>Ведомость учета времени отсутствия участника ГИА в аудитории ППЭ-12-04МАШ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ü"/>
            </a:pPr>
            <a:r>
              <a:rPr lang="ru-RU" altLang="ru-RU" sz="1700" dirty="0">
                <a:latin typeface="Cambria" panose="02040503050406030204" pitchFamily="18" charset="0"/>
              </a:rPr>
              <a:t>Неиспользованные комплекты бланков </a:t>
            </a:r>
            <a:r>
              <a:rPr lang="ru-RU" altLang="ru-RU" sz="1700" dirty="0" smtClean="0">
                <a:latin typeface="Cambria" panose="02040503050406030204" pitchFamily="18" charset="0"/>
              </a:rPr>
              <a:t>ответов, неиспользованные ДБО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Cambria" panose="02040503050406030204" pitchFamily="18" charset="0"/>
              </a:rPr>
              <a:t>Бракованные (испорченные) комплекты бланков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436096" y="2405369"/>
            <a:ext cx="3487682" cy="181571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На всех пакетах должна быть размещена информация об экзамене: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дата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, предмет, номер ППЭ и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аудитории (Сопроводительный лист)</a:t>
            </a:r>
            <a:endParaRPr lang="ru-RU" alt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3439" b="6848"/>
          <a:stretch/>
        </p:blipFill>
        <p:spPr>
          <a:xfrm rot="5400000">
            <a:off x="452384" y="1172704"/>
            <a:ext cx="1008112" cy="16978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782" y="2699438"/>
            <a:ext cx="1625865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36</a:t>
            </a:fld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3507" y="3737275"/>
            <a:ext cx="1625865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782" y="4813927"/>
            <a:ext cx="614797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altLang="ru-RU" b="1" u="sng" dirty="0">
                <a:latin typeface="Cambria" panose="02040503050406030204" pitchFamily="18" charset="0"/>
              </a:rPr>
              <a:t>Сдать руководителю ППЭ, не упаковывая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136339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</a:rPr>
              <a:t>После проведения сбора ЭМ и подписания протокола о проведении экзамена в аудитории (Форма </a:t>
            </a:r>
            <a:r>
              <a:rPr lang="ru-RU" sz="2000" b="1" dirty="0" smtClean="0">
                <a:latin typeface="Cambria" panose="02040503050406030204" pitchFamily="18" charset="0"/>
              </a:rPr>
              <a:t>ППЭ-05-02-ГВЭ) </a:t>
            </a:r>
            <a:r>
              <a:rPr lang="ru-RU" sz="2000" b="1" dirty="0">
                <a:latin typeface="Cambria" panose="02040503050406030204" pitchFamily="18" charset="0"/>
              </a:rPr>
              <a:t>ответственный организатор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демонстрирует в сторону одной из камер видеонаблюдения</a:t>
            </a:r>
            <a:r>
              <a:rPr lang="ru-RU" sz="2000" b="1" dirty="0">
                <a:latin typeface="Cambria" panose="02040503050406030204" pitchFamily="18" charset="0"/>
              </a:rPr>
              <a:t>  запечатанные пакеты и объявляет все данные протокола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449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проведения ГВЭ в ППЭ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4340" y="2126738"/>
            <a:ext cx="8308449" cy="94655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Принять в Штабе под видеонаблюдением от ответственных организаторов в аудиториях ППЭ аудиторные комплекты по ведомости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ППЭ-14-02-ГВЭ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3570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Принять от технического специалиста 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флеш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-накопитель, содержащий аудиозаписи устных ответов участников.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5708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909" y="1422153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039" y="429314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Получить от общественных наблюдателей Акты общественного наблюдения о проведении ГИА в ППЭ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29314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6371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проведения ГВЭ в ППЭ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420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Заполнить Протокол проведения ГВЭ в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ППЭ-13-01-ГВЭ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42088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05" y="1444896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 совместно с членом ГЭК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33570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Заполнить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Акт приемки-передачи ЭМ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ППЭ-14-01-ГВЭ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335708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29314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Сформировать комплект документов и комплекты ЭМ ППЭ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29314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6039" y="522924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Передать комплект документов и комплекты ЭМ членам ГЭК для передачи в РЦОИ – не позднее, чем через 1 час после завершения экзамена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522924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5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692" y="1006999"/>
            <a:ext cx="857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в ППЭ присутствуют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49467" y="1928705"/>
            <a:ext cx="4259840" cy="25608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1. Руководитель ОО или уполномоченное им лицо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22022" y="1932594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9466" y="2245327"/>
            <a:ext cx="4259840" cy="2543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2. Руководитель ППЭ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622022" y="2244092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49466" y="2568926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3. Член ГЭК (не менее одного)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622022" y="2575894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49466" y="2882565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4. Организаторы: в аудитории и вне аудитории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630734" y="2879870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49466" y="3216116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5. Технический </a:t>
            </a:r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специалист*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622022" y="3206528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49465" y="3546795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6. Сотрудники по обеспечению охраны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622022" y="3536842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8.30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49464" y="3882259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7. </a:t>
            </a:r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Экзаменаторы-собеседники*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22022" y="3872564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8.30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49464" y="4302100"/>
            <a:ext cx="4259840" cy="2565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8. 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Ассистенты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619787" y="4306240"/>
            <a:ext cx="787284" cy="2565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ndara" panose="020E0502030303020204" pitchFamily="34" charset="0"/>
              </a:rPr>
              <a:t>9.00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678601" y="1928705"/>
            <a:ext cx="4259840" cy="168916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руководителя ОО, сотрудников                               по обеспечению охраны и медицинских сотрудников: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документ, подтверждающий их полномочия</a:t>
            </a:r>
          </a:p>
          <a:p>
            <a:pPr marL="214313" indent="-214313">
              <a:buFontTx/>
              <a:buChar char="-"/>
            </a:pP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остальных работников: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наличие их в списках распределения в данный ППЭ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4678601" y="3794450"/>
            <a:ext cx="4259840" cy="150299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Не включаются 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в состав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- организаторов и ассистентов - учителя по сдаваемому                       в ППЭ предмету;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- работников ППЭ - учителя участников ППЭ;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- работников ППЭ, кроме ассистентов, – близкие родственники участников ППЭ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63373" y="5632784"/>
            <a:ext cx="8780264" cy="256500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Повторный допуск в ППЭ работников ППЭ не предусмотрен! </a:t>
            </a:r>
          </a:p>
        </p:txBody>
      </p:sp>
    </p:spTree>
    <p:extLst>
      <p:ext uri="{BB962C8B-B14F-4D97-AF65-F5344CB8AC3E}">
        <p14:creationId xmlns:p14="http://schemas.microsoft.com/office/powerpoint/2010/main" val="27770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449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комплекта документов ППЭ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16617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Акт приемки-передачи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ППЭ-14-01-ГВЭ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139055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354766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264311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Протокол проведения ГВЭ в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ППЭ-13-01-ГВЭ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2643111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314716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Акт общественного наблюдения о проведении ГИА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в ППЭ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3147167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6039" y="365122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Акты об удалении с экзамена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 уведомлением о необходимости явки в Комитет по образованию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3651223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6039" y="4155279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Акты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досрочном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завершении экзамена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155279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039" y="4659335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4659335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135" y="46868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Ведомость коррекции персональных данных участников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</a:t>
            </a:r>
            <a:b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5163391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1031" y="52179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Протокол проведения ГВЭ в аудитории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ru-RU" sz="1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(в порядке увеличения номеров аудиторий)</a:t>
            </a:r>
            <a:endParaRPr lang="ru-RU" sz="14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5667447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0645" y="57333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 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ru-RU" sz="1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(в порядке увеличения номеров аудиторий )</a:t>
            </a:r>
            <a:endParaRPr lang="ru-RU" sz="14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1832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комплекта документов ППЭ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60474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988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ППЭ-14-02-ГВЭ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197696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49294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Протокол идентификации личности участника ГИА при отсутствии у него документа, удостоверяющего личность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49294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6039" y="299700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Список работников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ППЭ-07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299700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039" y="35010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Контроль изменения состава работников в день экзамена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ППЭ-19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50105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039" y="40051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Справки инспекции (в случае присутствия инспекторов в ППЭ)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4005112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45091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Служебные записки, если они оформлялись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450916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039" y="5085280"/>
            <a:ext cx="8524473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Апелляции по вопросам установленного порядка проведения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ГИА,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если они оформлялись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 Протоколы рассмотрения 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апелляции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501322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15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039" y="55172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2838" y="551728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09" y="557604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Отчет члена ГЭК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2838" y="602133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17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9779" y="600342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Прочие документы ППЭ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комплекта ЭМ для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передачи в РЦОИ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4112786"/>
            <a:ext cx="2977671" cy="2268542"/>
            <a:chOff x="210979" y="4163653"/>
            <a:chExt cx="2977671" cy="226854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0979" y="41636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3379" y="43160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5779" y="44684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КОНВЕРТЫ</a:t>
              </a:r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/>
              </a:r>
              <a:br>
                <a:rPr lang="ru-RU" sz="1600" b="1" dirty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</a:br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С </a:t>
              </a: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КИМ (использованными  и неиспользованными)</a:t>
              </a:r>
            </a:p>
            <a:p>
              <a:pPr algn="ctr"/>
              <a:r>
                <a:rPr lang="ru-RU" sz="1600" b="1" dirty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и</a:t>
              </a: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з каждой аудитории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609875" y="2497164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ПАКЕТ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С ДОКУМЕНТАМИ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ППЭ и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флеш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-накопителями</a:t>
            </a:r>
          </a:p>
          <a:p>
            <a:pPr algn="ctr"/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 СКРЕПЛЯТЬ!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8544"/>
            <a:ext cx="2687182" cy="1907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574736"/>
            <a:ext cx="2755256" cy="86409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Секьюрпаки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с бланками из каждой аудитории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64721" y="2873769"/>
            <a:ext cx="2433543" cy="1365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НЕИСПОЛЬЗОВАННЫЕ ДБО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57973" y="4754373"/>
            <a:ext cx="2450096" cy="13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ИСПОРЧЕННЫЕ,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НЕКОМПЛЕКТНЫЕ,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НЕИСПОЛЬЗОВАННЫЕ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КОМПЛЕКТЫ БЛАНКОВ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1910" y="3445725"/>
            <a:ext cx="2930905" cy="64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Заполнить сопроводительные листы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0800000">
            <a:off x="5815089" y="3672255"/>
            <a:ext cx="1289599" cy="42250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2729178">
            <a:off x="5651072" y="4340415"/>
            <a:ext cx="1321443" cy="38325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42</a:t>
            </a:fld>
            <a:endParaRPr lang="ru-RU" alt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547664" y="2968296"/>
            <a:ext cx="184450" cy="470288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611313" y="4089160"/>
            <a:ext cx="57151" cy="49904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956" y="1620302"/>
            <a:ext cx="1084778" cy="10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Порядок ГИА 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П.77. В </a:t>
            </a:r>
            <a:r>
              <a:rPr lang="ru-RU" sz="2000" dirty="0"/>
              <a:t>аудитории собранные экзаменационные материалы и черновики организаторы упаковывают в отдельные пакеты и передают в Штаб ППЭ руководителю ППЭ. </a:t>
            </a:r>
            <a:r>
              <a:rPr lang="ru-RU" sz="2000" dirty="0">
                <a:solidFill>
                  <a:srgbClr val="FF0000"/>
                </a:solidFill>
              </a:rPr>
              <a:t>Файлы</a:t>
            </a:r>
            <a:r>
              <a:rPr lang="ru-RU" sz="2000" dirty="0"/>
              <a:t>, содержащие ответы участников экзаменов на задания КИМ (при наличии), записываются на электронные носители техническими специалистами и передаются в Штаб ППЭ руководителю ППЭ.</a:t>
            </a:r>
          </a:p>
          <a:p>
            <a:pPr marL="0" indent="0">
              <a:buNone/>
            </a:pPr>
            <a:r>
              <a:rPr lang="ru-RU" sz="2000" dirty="0" smtClean="0"/>
              <a:t>П. 78</a:t>
            </a:r>
            <a:r>
              <a:rPr lang="ru-RU" sz="2000" dirty="0"/>
              <a:t>. По завершении экзамена члены ГЭК составляют отчет о проведении экзаменов в ППЭ, который в тот же день передается в ГЭК.</a:t>
            </a:r>
          </a:p>
          <a:p>
            <a:pPr marL="0" indent="0">
              <a:buNone/>
            </a:pPr>
            <a:r>
              <a:rPr lang="ru-RU" sz="2000" dirty="0"/>
              <a:t>Запечатанные пакеты с экзаменационными материалами, электронными носителями с </a:t>
            </a:r>
            <a:r>
              <a:rPr lang="ru-RU" sz="2000" dirty="0">
                <a:solidFill>
                  <a:srgbClr val="FF0000"/>
                </a:solidFill>
              </a:rPr>
              <a:t>файлами</a:t>
            </a:r>
            <a:r>
              <a:rPr lang="ru-RU" sz="2000" dirty="0"/>
              <a:t>, содержащими ответы участников экзаменов на задания КИМ (при наличии), в тот же день направляются членами ГЭК из ППЭ в РЦОИ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267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a typeface="+mj-ea"/>
              </a:rPr>
              <a:t>Сбор материалов: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черновики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3504380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564904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3419872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366597"/>
            <a:ext cx="2808312" cy="37987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smtClean="0">
                <a:solidFill>
                  <a:srgbClr val="496DA7"/>
                </a:solidFill>
                <a:latin typeface="Cambria" panose="02040503050406030204" pitchFamily="18" charset="0"/>
              </a:rPr>
              <a:t>ЧЕРНОВИКИ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315275"/>
            <a:ext cx="3384376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КОНВЕРТ (готовит руководитель ППЭ на этапе подготовки к экзамену) 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335" y="1772388"/>
            <a:ext cx="4307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</a:rPr>
              <a:t>Черновики хранятся в ППЭ 1 месяц</a:t>
            </a:r>
          </a:p>
        </p:txBody>
      </p:sp>
    </p:spTree>
    <p:extLst>
      <p:ext uri="{BB962C8B-B14F-4D97-AF65-F5344CB8AC3E}">
        <p14:creationId xmlns:p14="http://schemas.microsoft.com/office/powerpoint/2010/main" val="2417252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3" t="30861" r="73268" b="8681"/>
          <a:stretch/>
        </p:blipFill>
        <p:spPr>
          <a:xfrm>
            <a:off x="3347864" y="336814"/>
            <a:ext cx="4032448" cy="63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180" y="1568482"/>
            <a:ext cx="56671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в ППЭ могут присутствовать:</a:t>
            </a: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149467" y="2011659"/>
            <a:ext cx="4259840" cy="51968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1. Должностные лица </a:t>
            </a:r>
            <a:r>
              <a:rPr lang="ru-RU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Рособрнадзора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, иные лица, определенные </a:t>
            </a:r>
            <a:r>
              <a:rPr lang="ru-RU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Рособрнадзором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49467" y="2637169"/>
            <a:ext cx="4259840" cy="32051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2. Должностные лица Комитета по образованию;</a:t>
            </a: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149467" y="3092014"/>
            <a:ext cx="4259840" cy="63427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3. Аккредитованные представители средств массовой информации </a:t>
            </a:r>
          </a:p>
          <a:p>
            <a:r>
              <a:rPr lang="ru-RU" sz="1200" i="1" dirty="0">
                <a:solidFill>
                  <a:schemeClr val="tx1"/>
                </a:solidFill>
                <a:latin typeface="Candara" panose="020E0502030303020204" pitchFamily="34" charset="0"/>
              </a:rPr>
              <a:t>- до момента выдачи участникам бланков ответов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135179" y="3860104"/>
            <a:ext cx="4259840" cy="83840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4. Общественные наблюдатели </a:t>
            </a:r>
          </a:p>
          <a:p>
            <a:pPr marL="214313" indent="-214313">
              <a:buFontTx/>
              <a:buChar char="-"/>
            </a:pPr>
            <a:r>
              <a:rPr lang="ru-RU" sz="1200" i="1" dirty="0">
                <a:solidFill>
                  <a:schemeClr val="tx1"/>
                </a:solidFill>
                <a:latin typeface="Candara" panose="020E0502030303020204" pitchFamily="34" charset="0"/>
              </a:rPr>
              <a:t>могут свободно передвигаться по ППЭ;</a:t>
            </a:r>
          </a:p>
          <a:p>
            <a:pPr marL="214313" indent="-214313" algn="just">
              <a:buFontTx/>
              <a:buChar char="-"/>
            </a:pPr>
            <a:r>
              <a:rPr lang="ru-RU" sz="1200" i="1" dirty="0">
                <a:solidFill>
                  <a:schemeClr val="tx1"/>
                </a:solidFill>
                <a:latin typeface="Candara" panose="020E0502030303020204" pitchFamily="34" charset="0"/>
              </a:rPr>
              <a:t>в аудитории может находиться только один наблюдатель</a:t>
            </a: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4745017" y="2271501"/>
            <a:ext cx="4259840" cy="168916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должностных лиц и представителей СМИ: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документ, подтверждающий их полномочия</a:t>
            </a:r>
          </a:p>
          <a:p>
            <a:pPr marL="214313" indent="-214313">
              <a:buFontTx/>
              <a:buChar char="-"/>
            </a:pP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общественных наблюдателей: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удостоверение общественного наблюдателя;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наличие их в списках распределения в данный ППЭ</a:t>
            </a:r>
          </a:p>
        </p:txBody>
      </p:sp>
    </p:spTree>
    <p:extLst>
      <p:ext uri="{BB962C8B-B14F-4D97-AF65-F5344CB8AC3E}">
        <p14:creationId xmlns:p14="http://schemas.microsoft.com/office/powerpoint/2010/main" val="25377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4" y="1122948"/>
            <a:ext cx="4196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использование 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связи, хранения и передачи информации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142875" y="2107262"/>
            <a:ext cx="4196357" cy="1574018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ЗАПРЕЩЕНО: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организаторам,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ассистентам,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медицинским работникам,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э</a:t>
            </a:r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кзаменаторам-собеседникам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2875" y="3803248"/>
            <a:ext cx="4196357" cy="163052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РАЗРЕШЕНО в Штабе ППЭ </a:t>
            </a:r>
            <a:r>
              <a:rPr lang="ru-RU" sz="1200" b="1" u="sng" dirty="0">
                <a:solidFill>
                  <a:schemeClr val="tx1"/>
                </a:solidFill>
                <a:latin typeface="Candara" panose="020E0502030303020204" pitchFamily="34" charset="0"/>
              </a:rPr>
              <a:t>по служебной необходимости</a:t>
            </a:r>
            <a:r>
              <a:rPr lang="ru-RU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руководителю ОО,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руководителю ППЭ,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членам ГЭК,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техническим специалистам,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сотрудникам охраны, представителям СМИ,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общественным наблюдателям,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должностным лицам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4950" y="1201551"/>
            <a:ext cx="4196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запрещено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43450" y="2024808"/>
            <a:ext cx="4267201" cy="1656473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находиться в ППЭ при несоответствии требованиям, предъявляемым к лицам, привлекаемым к проведению экзаменов;</a:t>
            </a:r>
          </a:p>
          <a:p>
            <a:pPr marL="214313" indent="-214313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оказывать содействие участникам ГИА, в том числе передавать средства связи, хранения и передачи информации;</a:t>
            </a:r>
          </a:p>
          <a:p>
            <a:pPr marL="214313" indent="-214313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выносить из аудиторий и ППЭ, фотографировать черновики, экзаменационные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8643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4"/>
          <p:cNvSpPr>
            <a:spLocks noGrp="1"/>
          </p:cNvSpPr>
          <p:nvPr>
            <p:ph idx="1"/>
          </p:nvPr>
        </p:nvSpPr>
        <p:spPr>
          <a:xfrm>
            <a:off x="205680" y="1600200"/>
            <a:ext cx="8686800" cy="452596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b="1" dirty="0">
                <a:latin typeface="Cambria" panose="02040503050406030204" pitchFamily="18" charset="0"/>
              </a:rPr>
              <a:t>Накануне 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экзамена по графику:</a:t>
            </a:r>
            <a:endParaRPr lang="ru-RU" altLang="ru-RU" sz="2400" b="1" dirty="0">
              <a:latin typeface="Cambria" panose="02040503050406030204" pitchFamily="18" charset="0"/>
            </a:endParaRPr>
          </a:p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РЦОИ            члены ГЭК ППОИ (координатор)</a:t>
            </a:r>
          </a:p>
          <a:p>
            <a:pPr eaLnBrk="1" hangingPunct="1"/>
            <a:endParaRPr lang="ru-RU" altLang="ru-RU" sz="2400" b="1" dirty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В день экзамена с 6:00 до 8:00</a:t>
            </a:r>
          </a:p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Член ГЭК ППОИ	    	член ГЭК ППЭ</a:t>
            </a:r>
          </a:p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Члены ГЭК ППЭ            руководитель ППЭ (не менее, чем за 2 часа до начала экзамена)</a:t>
            </a:r>
          </a:p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Руководитель ППЭ            ответственный организатор в аудитории  (не позже, чем за 15 минут до начала экзамен</a:t>
            </a:r>
            <a:r>
              <a:rPr lang="en-US" altLang="ru-RU" sz="2400" b="1" dirty="0" smtClean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29700" name="Прямая со стрелкой 5"/>
          <p:cNvCxnSpPr>
            <a:cxnSpLocks noChangeShapeType="1"/>
          </p:cNvCxnSpPr>
          <p:nvPr/>
        </p:nvCxnSpPr>
        <p:spPr bwMode="auto">
          <a:xfrm>
            <a:off x="1619672" y="2276872"/>
            <a:ext cx="500063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Прямая со стрелкой 6"/>
          <p:cNvCxnSpPr>
            <a:cxnSpLocks noChangeShapeType="1"/>
          </p:cNvCxnSpPr>
          <p:nvPr/>
        </p:nvCxnSpPr>
        <p:spPr bwMode="auto">
          <a:xfrm>
            <a:off x="3203848" y="3613744"/>
            <a:ext cx="500062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Прямая со стрелкой 7"/>
          <p:cNvCxnSpPr>
            <a:cxnSpLocks noChangeShapeType="1"/>
          </p:cNvCxnSpPr>
          <p:nvPr/>
        </p:nvCxnSpPr>
        <p:spPr bwMode="auto">
          <a:xfrm>
            <a:off x="3559894" y="4869160"/>
            <a:ext cx="500063" cy="1587"/>
          </a:xfrm>
          <a:prstGeom prst="straightConnector1">
            <a:avLst/>
          </a:prstGeom>
          <a:noFill/>
          <a:ln w="5715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0" y="928670"/>
            <a:ext cx="9144000" cy="492443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ea typeface="+mj-ea"/>
              </a:defRPr>
            </a:lvl1pPr>
          </a:lstStyle>
          <a:p>
            <a:pPr algn="ctr"/>
            <a:r>
              <a:rPr lang="ru-RU" alt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Получение </a:t>
            </a:r>
            <a:r>
              <a:rPr lang="ru-RU" alt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экзаменационных материалов </a:t>
            </a:r>
            <a:r>
              <a:rPr lang="ru-RU" alt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ГВЭ-11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</a:t>
            </a:fld>
            <a:endParaRPr lang="ru-RU" altLang="ru-RU"/>
          </a:p>
        </p:txBody>
      </p:sp>
      <p:cxnSp>
        <p:nvCxnSpPr>
          <p:cNvPr id="8" name="Прямая со стрелкой 6"/>
          <p:cNvCxnSpPr>
            <a:cxnSpLocks noChangeShapeType="1"/>
          </p:cNvCxnSpPr>
          <p:nvPr/>
        </p:nvCxnSpPr>
        <p:spPr bwMode="auto">
          <a:xfrm>
            <a:off x="3059832" y="4077072"/>
            <a:ext cx="500062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0333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2187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 экзаменационных материалов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" y="1600200"/>
            <a:ext cx="1884388" cy="1828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8249"/>
            <a:ext cx="1884388" cy="1828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21" y="1608249"/>
            <a:ext cx="1884388" cy="182844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3568" y="2285938"/>
            <a:ext cx="1522512" cy="639005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КИМ</a:t>
            </a:r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3194924" y="2253246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бланками и ДБО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Объект 9"/>
          <p:cNvSpPr txBox="1">
            <a:spLocks/>
          </p:cNvSpPr>
          <p:nvPr/>
        </p:nvSpPr>
        <p:spPr bwMode="auto">
          <a:xfrm>
            <a:off x="6193098" y="2285938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руководителя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12" y="3966872"/>
            <a:ext cx="1884388" cy="1828445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 bwMode="auto">
          <a:xfrm>
            <a:off x="3081321" y="4686597"/>
            <a:ext cx="2134013" cy="185231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Секьюрпаки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упаковки бланков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ответов (по количеству аудиторий)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3861199" y="342772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9"/>
          <p:cNvSpPr txBox="1">
            <a:spLocks/>
          </p:cNvSpPr>
          <p:nvPr/>
        </p:nvSpPr>
        <p:spPr bwMode="auto">
          <a:xfrm>
            <a:off x="253049" y="4221088"/>
            <a:ext cx="1953031" cy="21352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Белые конверты для упаковки КИМ (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 количеству аудиторий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1030754" y="3452541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44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476" t="29001" r="52362" b="31800"/>
          <a:stretch/>
        </p:blipFill>
        <p:spPr>
          <a:xfrm>
            <a:off x="179512" y="3655264"/>
            <a:ext cx="4852825" cy="266429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  <a:latin typeface="Cambria" pitchFamily="18" charset="0"/>
              </a:rPr>
              <a:t>www.ege.spb.ru			      (812) 576-34-40</a:t>
            </a:r>
            <a:endParaRPr lang="ru-RU" sz="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4221837" y="957608"/>
            <a:ext cx="4567597" cy="56294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одписи 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в форме </a:t>
            </a:r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ППЭ-14-01-ГВЭ 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«Акт приема-передачи экзаменационных материалов»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21837" y="1669113"/>
            <a:ext cx="4606120" cy="45767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Хранение ЭМ в Штабе до </a:t>
            </a:r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момента передачи в аудитории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41098" y="2246623"/>
            <a:ext cx="4606120" cy="68037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Пакет руководителя: вскрыть, проверить комплектацию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41098" y="3095140"/>
            <a:ext cx="4606120" cy="580899"/>
          </a:xfrm>
          <a:prstGeom prst="round2DiagRect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ndara" panose="020E0502030303020204" pitchFamily="34" charset="0"/>
              </a:rPr>
              <a:t>При обнаружении недокомплекта экзаменационных материалов, форм пункта руководитель ППЭ сообщает об этом члену ГЭК</a:t>
            </a:r>
          </a:p>
        </p:txBody>
      </p:sp>
    </p:spTree>
    <p:extLst>
      <p:ext uri="{BB962C8B-B14F-4D97-AF65-F5344CB8AC3E}">
        <p14:creationId xmlns:p14="http://schemas.microsoft.com/office/powerpoint/2010/main" val="37025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36732</TotalTime>
  <Words>2650</Words>
  <Application>Microsoft Office PowerPoint</Application>
  <PresentationFormat>Экран (4:3)</PresentationFormat>
  <Paragraphs>501</Paragraphs>
  <Slides>45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проведении ЕГЭ и ГВЭ-11 в одной ОО</vt:lpstr>
      <vt:lpstr>Презентация PowerPoint</vt:lpstr>
      <vt:lpstr>Презентация PowerPoint</vt:lpstr>
      <vt:lpstr>Презентация PowerPoint</vt:lpstr>
      <vt:lpstr>Презентация PowerPoint</vt:lpstr>
      <vt:lpstr>Вход участников</vt:lpstr>
      <vt:lpstr>Презентация PowerPoint</vt:lpstr>
      <vt:lpstr>Презентация PowerPoint</vt:lpstr>
      <vt:lpstr>Презентация PowerPoint</vt:lpstr>
      <vt:lpstr>На рабочем столе участника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ГВЭ в устной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ГИА 11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1085</cp:revision>
  <cp:lastPrinted>2023-02-20T17:57:22Z</cp:lastPrinted>
  <dcterms:created xsi:type="dcterms:W3CDTF">2009-04-24T07:03:57Z</dcterms:created>
  <dcterms:modified xsi:type="dcterms:W3CDTF">2024-02-22T10:48:19Z</dcterms:modified>
</cp:coreProperties>
</file>