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470" r:id="rId3"/>
    <p:sldId id="471" r:id="rId4"/>
    <p:sldId id="472" r:id="rId5"/>
    <p:sldId id="473" r:id="rId6"/>
    <p:sldId id="265" r:id="rId7"/>
    <p:sldId id="349" r:id="rId8"/>
    <p:sldId id="505" r:id="rId9"/>
    <p:sldId id="476" r:id="rId10"/>
    <p:sldId id="515" r:id="rId11"/>
    <p:sldId id="509" r:id="rId12"/>
    <p:sldId id="506" r:id="rId13"/>
    <p:sldId id="456" r:id="rId14"/>
    <p:sldId id="508" r:id="rId15"/>
    <p:sldId id="511" r:id="rId16"/>
    <p:sldId id="478" r:id="rId17"/>
    <p:sldId id="353" r:id="rId18"/>
    <p:sldId id="510" r:id="rId19"/>
    <p:sldId id="425" r:id="rId20"/>
    <p:sldId id="512" r:id="rId21"/>
    <p:sldId id="513" r:id="rId22"/>
    <p:sldId id="340" r:id="rId23"/>
    <p:sldId id="514" r:id="rId24"/>
    <p:sldId id="494" r:id="rId25"/>
    <p:sldId id="516" r:id="rId26"/>
    <p:sldId id="517" r:id="rId27"/>
    <p:sldId id="523" r:id="rId28"/>
    <p:sldId id="518" r:id="rId29"/>
    <p:sldId id="271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92" autoAdjust="0"/>
  </p:normalViewPr>
  <p:slideViewPr>
    <p:cSldViewPr>
      <p:cViewPr varScale="1">
        <p:scale>
          <a:sx n="113" d="100"/>
          <a:sy n="113" d="100"/>
        </p:scale>
        <p:origin x="-18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22D971B-5CF3-4A8E-B04A-E8EFC3F62C48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C953750-14A6-4B85-B0C9-179AFF5AAF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5D93C5-6E2A-4BB9-BD03-4C4FDC20F167}" type="datetimeFigureOut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7E13E9B-8EDF-4B9B-A4CD-1ACCB204F2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36D4DC-C3B8-47D1-A697-ADCFFD9EB0CA}" type="slidenum">
              <a:rPr lang="ru-RU" altLang="ru-RU" smtClean="0">
                <a:cs typeface="Arial" charset="0"/>
              </a:rPr>
              <a:pPr/>
              <a:t>7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C3663-C29F-4D75-BAA7-4DB840BA389D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87CD0-9B09-4180-9337-DC8A3A5592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A771-9C2D-4B98-B0AE-5429AAD3056E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3D226-B628-4E34-85CA-5B55E34485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E0317-385A-4FF3-AB0D-B72178D05789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B0E1-61F1-4949-BA0C-1BD0DD5033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D0B29-55B7-4888-AAB3-ECF099A8C430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34A2F-53C6-4C5D-8C32-20C660480E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AF2A-73ED-4111-88FA-5E0AE4E21519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998A-FBD2-4874-922C-105CBAE554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49306-B841-4316-A091-275BBEB8A799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3CB5-C74C-4D1D-B56F-3B05C6BF0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80F3-7EF1-49A8-A36C-3D102FE05E45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72C1-A625-4746-A62F-C1911A3A62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EE93C-1DE8-456A-B348-8E8975756CC0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78D84-7CB5-49C6-9FB8-83C307CD25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E989-8164-4273-B5AB-E6144323FED5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F27F-9DA3-4041-BFB5-43451F5F8C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96780-B2E1-4FFD-A49B-E33A06D009AB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8B5D-98E8-4809-9895-50E5636C81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BE5B-2701-4EA8-8ABD-02561DB30FE5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6465-F28A-4E48-9CC7-F0527A4F64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F48798-6947-4556-8829-C379F75F5D97}" type="datetime1">
              <a:rPr lang="ru-RU"/>
              <a:pPr>
                <a:defRPr/>
              </a:pPr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Региональный центр оценки качества образования и информационных технологий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EED4CE1-2C4A-487C-A298-F9EA133987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95288" y="1196975"/>
            <a:ext cx="83518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accent2"/>
                </a:solidFill>
              </a:rPr>
              <a:t>ОРГАНИЗАЦИЯ ПРОВЕДЕНИЯ ОСНОВНОГО ГОСУДАРСТВЕННОГО ЭКЗАМЕНА ПО ИНФОРМАТИКЕ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ПОДГОТОВКИ К ЭКЗАМЕНУ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Технический специалист заранее готовит: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Резервные ПК – по 1 на каждые 4 рабочие места;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2 носителя информации (</a:t>
            </a:r>
            <a:r>
              <a:rPr lang="en-US" sz="2000" b="1" smtClean="0">
                <a:solidFill>
                  <a:srgbClr val="632523"/>
                </a:solidFill>
                <a:latin typeface="Cambria" pitchFamily="18" charset="0"/>
              </a:rPr>
              <a:t>CD</a:t>
            </a: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, </a:t>
            </a:r>
            <a:r>
              <a:rPr lang="en-US" sz="2000" b="1" smtClean="0">
                <a:solidFill>
                  <a:srgbClr val="632523"/>
                </a:solidFill>
                <a:latin typeface="Cambria" pitchFamily="18" charset="0"/>
              </a:rPr>
              <a:t>DVD</a:t>
            </a: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, флэш-накопители) на ППЭ для записи результатов экзамена и передачи их в центр обработки информации.</a:t>
            </a:r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FD0D6D0-3842-48A4-84DC-A27B154AFC23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ПОДГОТОВКИ АУДИТОРИЙ ДЛЯ ЭКЗАМЕНА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 процессе подготовки на каждом рабочем месте участника технический специалист: 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освобождает рабочий стол компьютера от программ и ярлыков, не используемых на экзамене;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создает директорию для размещения материалов экзамена (файлов заданий и файлов ответов участника ГИА) – рабочую директорию. Место расположения и название папки должны быть выбраны исходя из возможностей используемого на экзамене программного обеспечения;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устанавливает ПО в соответствии с выбором участников;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настраивает программное обеспечение так, чтобы файлы по умолчанию сохранялись в рабочую директорию;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создает на «рабочем столе» ярлыки (ссылки) для запуска всех элементов программного обеспечения и перехода в рабочую директорию.</a:t>
            </a:r>
          </a:p>
        </p:txBody>
      </p:sp>
      <p:sp>
        <p:nvSpPr>
          <p:cNvPr id="2662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08666C8-99F6-4DDB-A950-D6EF2246BC7C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ПОДГОТОВКИ АУДИТОРИЙ ДЛЯ ЭКЗАМЕНА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Перед началом экзамена специалист по проведению инструктажа на каждом рабочем месте участника блокирует на физическом уровне выход в Интернет и в локальную сеть.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 в аудитории в присутствии руководителя ППЭ проводит проверку готовности техники и программного обеспечения на каждом рабочем месте.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По итогам проверки готовности специалист по проведению инструктажа и руководитель ППЭ составляют протокол технической готовности ППЭ по форме ППЭ-01-01-И и приобщают его к документам экзамена.</a:t>
            </a:r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526383E-F81D-4DE0-9430-287A84859483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1214438"/>
            <a:ext cx="4286250" cy="1143000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АКТ ГОТОВНОСТИ ППЭ</a:t>
            </a:r>
          </a:p>
        </p:txBody>
      </p:sp>
      <p:pic>
        <p:nvPicPr>
          <p:cNvPr id="28674" name="Рисунок 3"/>
          <p:cNvPicPr>
            <a:picLocks noChangeAspect="1" noChangeArrowheads="1"/>
          </p:cNvPicPr>
          <p:nvPr/>
        </p:nvPicPr>
        <p:blipFill>
          <a:blip r:embed="rId2"/>
          <a:srcRect l="17480" t="9030" r="33531" b="4652"/>
          <a:stretch>
            <a:fillRect/>
          </a:stretch>
        </p:blipFill>
        <p:spPr bwMode="auto">
          <a:xfrm>
            <a:off x="4572000" y="1000125"/>
            <a:ext cx="41433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46E22C-27ED-4104-AA65-726800FE3568}" type="slidenum">
              <a:rPr lang="ru-RU" altLang="ru-RU" smtClean="0">
                <a:cs typeface="Arial" charset="0"/>
              </a:rPr>
              <a:pPr/>
              <a:t>13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ПОДГОТОВКИ АУДИТОРИЙ ДЛЯ ЭКЗАМЕНА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9698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487C26A-8564-4CB1-ABAD-DFA23948717B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571500"/>
            <a:ext cx="838835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75" y="271462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grpSp>
        <p:nvGrpSpPr>
          <p:cNvPr id="30722" name="Группа 9"/>
          <p:cNvGrpSpPr>
            <a:grpSpLocks/>
          </p:cNvGrpSpPr>
          <p:nvPr/>
        </p:nvGrpSpPr>
        <p:grpSpPr bwMode="auto">
          <a:xfrm>
            <a:off x="928688" y="2714625"/>
            <a:ext cx="7788275" cy="1428750"/>
            <a:chOff x="512664" y="-1140205"/>
            <a:chExt cx="7788374" cy="818064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97820" y="-4625360"/>
              <a:ext cx="818064" cy="7788374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12664" y="-935689"/>
              <a:ext cx="7768374" cy="369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ru-RU" sz="3600" b="1" cap="all" spc="50" dirty="0">
                  <a:ln w="11430"/>
                  <a:solidFill>
                    <a:srgbClr val="F79646">
                      <a:lumMod val="50000"/>
                    </a:srgbClr>
                  </a:solidFill>
                  <a:effectLst>
                    <a:reflection blurRad="6350" stA="55000" endA="300" endPos="45500" dir="5400000" sy="-100000" algn="bl" rotWithShape="0"/>
                  </a:effectLst>
                  <a:ea typeface="+mj-ea"/>
                  <a:cs typeface="+mj-cs"/>
                </a:rPr>
                <a:t>Проведение  экзамена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0723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B753915-4F41-4402-A9B3-E615B3F43A06}" type="slidenum">
              <a:rPr lang="ru-RU" altLang="ru-RU" smtClean="0">
                <a:cs typeface="Arial" charset="0"/>
              </a:rPr>
              <a:pPr/>
              <a:t>15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4294967295"/>
          </p:nvPr>
        </p:nvSpPr>
        <p:spPr>
          <a:xfrm>
            <a:off x="468313" y="2133600"/>
            <a:ext cx="8229600" cy="39830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Вход  в ППЭ лиц, привлекаемых к проведению ОГЭ в ППЭ, осуществляется по предъявлении паспорта.</a:t>
            </a:r>
          </a:p>
          <a:p>
            <a:pPr>
              <a:buFont typeface="Arial" charset="0"/>
              <a:buNone/>
            </a:pPr>
            <a:endParaRPr lang="ru-RU" sz="2000" b="1" smtClean="0">
              <a:solidFill>
                <a:srgbClr val="632523"/>
              </a:solidFill>
              <a:latin typeface="Cambria" pitchFamily="18" charset="0"/>
            </a:endParaRP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Личные вещи все сотрудники и медицинский работник оставляют в специально выделенном помещении до входа в ППЭ.</a:t>
            </a:r>
            <a:endParaRPr lang="ru-RU" sz="2000" b="1" smtClean="0">
              <a:solidFill>
                <a:srgbClr val="632523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endParaRPr lang="ru-RU" sz="2000" b="1" smtClean="0">
              <a:solidFill>
                <a:srgbClr val="632523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Arial" charset="0"/>
              </a:rPr>
              <a:t>ЗАПРЕЩАЕТСЯ ИМЕТЬ ПРИ СЕБЕ СРЕДСТВА СВЯЗИ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3B9C8375-2140-4280-95D9-616556D25B2D}" type="slidenum">
              <a:rPr lang="ru-RU"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16</a:t>
            </a:fld>
            <a:endParaRPr lang="ru-RU" sz="1200">
              <a:solidFill>
                <a:schemeClr val="tx1">
                  <a:tint val="7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725488"/>
          </a:xfrm>
        </p:spPr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ВРЕМЯ ПРИХОДА В ППЭ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07950" y="1341438"/>
            <a:ext cx="8578850" cy="47847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Руководитель ППЭ, помощники руководителя 	– за 2 часа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Уполномоченный представитель ГЭК          </a:t>
            </a:r>
            <a:r>
              <a:rPr lang="en-US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	– за 2 часа                             (с экзаменационными материалами)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Организаторы                                             </a:t>
            </a:r>
            <a:r>
              <a:rPr lang="en-US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</a:t>
            </a: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			– не позже 8.15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Медработники, представители охраны 		– за 1,5 часа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Общественные наблюдатели                </a:t>
            </a:r>
            <a:r>
              <a:rPr lang="en-US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		– за 1 час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Участники ГИА                                            </a:t>
            </a:r>
            <a:r>
              <a:rPr lang="en-US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</a:t>
            </a: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		– в 9.15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Библиотекарь с помощниками (на экзамене по литературе) , специалисты по физике и информатике                                                                            							– за </a:t>
            </a:r>
            <a:r>
              <a:rPr lang="ru-RU" altLang="ru-RU" sz="20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1,5 часа</a:t>
            </a:r>
            <a:endParaRPr lang="ru-RU" altLang="ru-RU" sz="2000" b="1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2E81B4-50FE-4A0E-8D6B-8C52FA7D1626}" type="slidenum">
              <a:rPr lang="ru-RU" altLang="ru-RU" smtClean="0">
                <a:cs typeface="Arial" charset="0"/>
              </a:rPr>
              <a:pPr/>
              <a:t>17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В ДЕНЬ ПРОВЕДЕНИЯ ЭКЗАМЕНА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инструктажа: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Прибывает в ППЭ не позднее чем за 1 час 30 минут (8:30) до начала экзамена.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Получает от руководителя ППЭ носитель информации с частью 2 КИМ по информатике не позднее чем за 1 час 15 минут (8:45) до начала экзамена.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Получает от руководителя ППЭ «Ведомость учета ответов на задания практической части ГИА по информатике и ИКТ» (форма ППЭ-05-03-И).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Копирует задания части 2 на рабочие места участников. 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На каждом рабочем месте участника проверяет блокировку на физическом уровне выход в Интернет и в локальную сеть.</a:t>
            </a:r>
          </a:p>
        </p:txBody>
      </p:sp>
      <p:sp>
        <p:nvSpPr>
          <p:cNvPr id="3379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D45D997-8401-48B8-8588-0B0E8BE94FDB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18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Заголовок 1"/>
          <p:cNvSpPr>
            <a:spLocks noGrp="1"/>
          </p:cNvSpPr>
          <p:nvPr>
            <p:ph type="title"/>
          </p:nvPr>
        </p:nvSpPr>
        <p:spPr>
          <a:xfrm>
            <a:off x="642938" y="857250"/>
            <a:ext cx="8229600" cy="785813"/>
          </a:xfrm>
        </p:spPr>
        <p:txBody>
          <a:bodyPr/>
          <a:lstStyle/>
          <a:p>
            <a:pPr>
              <a:defRPr/>
            </a:pPr>
            <a:r>
              <a:rPr lang="ru-RU" altLang="ru-RU" sz="2200" b="1" cap="all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n-ea"/>
                <a:cs typeface="Arial" charset="0"/>
              </a:rPr>
              <a:t>Продолжительность экзаменов</a:t>
            </a:r>
          </a:p>
        </p:txBody>
      </p:sp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E6820A-B645-418D-BEA7-4825D70A068B}" type="slidenum">
              <a:rPr lang="ru-RU" altLang="ru-RU" smtClean="0">
                <a:cs typeface="Arial" charset="0"/>
              </a:rPr>
              <a:pPr/>
              <a:t>19</a:t>
            </a:fld>
            <a:endParaRPr lang="ru-RU" altLang="ru-RU" smtClean="0">
              <a:cs typeface="Arial" charset="0"/>
            </a:endParaRPr>
          </a:p>
        </p:txBody>
      </p:sp>
      <p:graphicFrame>
        <p:nvGraphicFramePr>
          <p:cNvPr id="67630" name="Group 46"/>
          <p:cNvGraphicFramePr>
            <a:graphicFrameLocks noGrp="1"/>
          </p:cNvGraphicFramePr>
          <p:nvPr/>
        </p:nvGraphicFramePr>
        <p:xfrm>
          <a:off x="539750" y="1989138"/>
          <a:ext cx="8229600" cy="301625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/>
                  </a:extLst>
                </a:gridCol>
                <a:gridCol w="4114800">
                  <a:extLst>
                    <a:ext uri="{9D8B030D-6E8A-4147-A177-3AD203B41FA5}"/>
                  </a:extLst>
                </a:gridCol>
              </a:tblGrid>
              <a:tr h="448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  <a:tr h="8485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Химия, география, иностранные языки (письменная часть)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 (120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/>
                </a:extLst>
              </a:tr>
              <a:tr h="4482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 ИКТ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 30 минут (150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/>
                </a:extLst>
              </a:tr>
              <a:tr h="820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Биология, физика, история, обществознание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(180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/>
                </a:extLst>
              </a:tr>
              <a:tr h="448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Математика, русский язык, литература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 55 минут (235 минут)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63" y="820738"/>
            <a:ext cx="8229600" cy="976312"/>
          </a:xfrm>
        </p:spPr>
        <p:txBody>
          <a:bodyPr>
            <a:spAutoFit/>
          </a:bodyPr>
          <a:lstStyle/>
          <a:p>
            <a: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  <a:t>СРОКИ ПРОВЕДЕНИЯ ОГЭ В 2016 ГОДУ</a:t>
            </a:r>
            <a:b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  <a:t>ОПРЕДЕЛЕНЫ ПРИКАЗОМ МИНОБРНАУКИ РОССИИ ОТ 26.01.2016 №35 </a:t>
            </a:r>
            <a:b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</a:br>
            <a:endParaRPr lang="ru-RU" sz="1800" b="1" smtClean="0">
              <a:solidFill>
                <a:srgbClr val="700000"/>
              </a:solidFill>
              <a:latin typeface="Cambria" pitchFamily="18" charset="0"/>
            </a:endParaRPr>
          </a:p>
        </p:txBody>
      </p:sp>
      <p:graphicFrame>
        <p:nvGraphicFramePr>
          <p:cNvPr id="18477" name="Group 45"/>
          <p:cNvGraphicFramePr>
            <a:graphicFrameLocks noGrp="1"/>
          </p:cNvGraphicFramePr>
          <p:nvPr/>
        </p:nvGraphicFramePr>
        <p:xfrm>
          <a:off x="928688" y="1571625"/>
          <a:ext cx="7929562" cy="5013325"/>
        </p:xfrm>
        <a:graphic>
          <a:graphicData uri="http://schemas.openxmlformats.org/drawingml/2006/table">
            <a:tbl>
              <a:tblPr/>
              <a:tblGrid>
                <a:gridCol w="2397125">
                  <a:extLst>
                    <a:ext uri="{9D8B030D-6E8A-4147-A177-3AD203B41FA5}"/>
                  </a:extLst>
                </a:gridCol>
                <a:gridCol w="5532437">
                  <a:extLst>
                    <a:ext uri="{9D8B030D-6E8A-4147-A177-3AD203B41FA5}"/>
                  </a:extLst>
                </a:gridCol>
              </a:tblGrid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ОГЭ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445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Досрочный период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20 апреля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22 апреля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география, история, биология, физика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25 апреля (пн)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27 апреля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иностранные языки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28 апреля (чт)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обществознание, химия,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литература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 мая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география, история, биология, литература,  физика, обществознание, химия,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иностранные языки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 мая (чт)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русский язык, математика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 мая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 всем учебным предметам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6421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E0C9C79-4EB1-4F3B-9389-1693E60F8FA4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ПРОВЕДЕНИЕ ЭКЗАМЕНА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инструктажа: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Находится в аудитории с момента начала экзамена, до его окончания в аудитории.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 ходе инструктажа участников перед началом экзамена, зачитывает инструкцию по технике безопасности.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 ходе экзамена устраняет технические сбои, в случае их возникновения.</a:t>
            </a:r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7E5CB12-D1A9-4F1C-AD0E-9CAB37083308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20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ПРОВЕДЕНИЕ ЭКЗАМЕНА</a:t>
            </a:r>
          </a:p>
        </p:txBody>
      </p:sp>
      <p:sp>
        <p:nvSpPr>
          <p:cNvPr id="3686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При возникновении технических сбоев участник ГИА обращается к специалисту по проведению инструктажа в аудитории. 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Если технический сбой не устраним за короткое время (3-5 минут), то участнику ГИА должен быть предложен резервный компьютер. 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Если вынужденный перерыв в работе участника ГИА составляет более 20 минут, то данный участник ГИА вправе принять решение об аннулировании своих результатов и переносе экзамена на резервный день. </a:t>
            </a:r>
          </a:p>
          <a:p>
            <a:pPr marL="0" indent="0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Время начала и конца вынужденного перерыва в работе учащегося фиксируется, общее время, отведенное на выполнение участником работы может быть увеличено на эту величину.</a:t>
            </a:r>
          </a:p>
        </p:txBody>
      </p:sp>
      <p:sp>
        <p:nvSpPr>
          <p:cNvPr id="3686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2159878-D8DE-4123-8F4A-E9FA017E5D55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21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75" y="271462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14" name="Нашивка 4"/>
          <p:cNvSpPr/>
          <p:nvPr/>
        </p:nvSpPr>
        <p:spPr bwMode="auto">
          <a:xfrm>
            <a:off x="457200" y="3333750"/>
            <a:ext cx="441325" cy="1905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200" dirty="0"/>
              <a:t>6</a:t>
            </a:r>
          </a:p>
        </p:txBody>
      </p:sp>
      <p:grpSp>
        <p:nvGrpSpPr>
          <p:cNvPr id="37891" name="Группа 9"/>
          <p:cNvGrpSpPr>
            <a:grpSpLocks/>
          </p:cNvGrpSpPr>
          <p:nvPr/>
        </p:nvGrpSpPr>
        <p:grpSpPr bwMode="auto">
          <a:xfrm>
            <a:off x="928688" y="2714625"/>
            <a:ext cx="7788275" cy="1428750"/>
            <a:chOff x="512664" y="-1140205"/>
            <a:chExt cx="7788374" cy="818064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97820" y="-4625360"/>
              <a:ext cx="818064" cy="7788374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12664" y="-935689"/>
              <a:ext cx="7768374" cy="369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ru-RU" sz="2600" b="1" cap="all" spc="50" dirty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reflection blurRad="6350" stA="55000" endA="300" endPos="45500" dir="5400000" sy="-100000" algn="bl" rotWithShape="0"/>
                  </a:effectLst>
                  <a:latin typeface="Cambria" pitchFamily="18" charset="0"/>
                  <a:ea typeface="+mj-ea"/>
                  <a:cs typeface="+mj-cs"/>
                </a:rPr>
                <a:t>СБОР МАТЕРИАЛОВ В АУДИТОРИИ</a:t>
              </a:r>
              <a:endParaRPr lang="ru-RU" sz="26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endParaRPr>
            </a:p>
          </p:txBody>
        </p:sp>
      </p:grpSp>
      <p:sp>
        <p:nvSpPr>
          <p:cNvPr id="37892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0A9FB1-0E7F-44AF-A0DB-F55DBFB27D2A}" type="slidenum">
              <a:rPr lang="ru-RU" altLang="ru-RU" smtClean="0">
                <a:cs typeface="Arial" charset="0"/>
              </a:rPr>
              <a:pPr/>
              <a:t>22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ЗАВЕРШЕНИЕ ЭКЗАМЕНА УЧАСТНИКОМ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После выполнения части 2 участник экзамена под контролем специалиста по проведению инструктажа переименовывает свои ответы в соответствии с номером бланка ответов №2.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Наименование файла, содержащего ответ на задания №19-20, должно иметь вид: </a:t>
            </a:r>
          </a:p>
          <a:p>
            <a:pPr>
              <a:buFont typeface="Arial" charset="0"/>
              <a:buNone/>
              <a:defRPr/>
            </a:pPr>
            <a:r>
              <a:rPr lang="ru-RU" sz="1800" b="1" dirty="0" smtClean="0">
                <a:solidFill>
                  <a:srgbClr val="632523"/>
                </a:solidFill>
                <a:latin typeface="Cambria" pitchFamily="18" charset="0"/>
              </a:rPr>
              <a:t>&lt;№бланка 2&gt;-&lt;№ задания (19, 20-1 или 20-2)&gt;.&lt;расширение файла&gt;</a:t>
            </a:r>
          </a:p>
          <a:p>
            <a:pPr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После переименования файлов участник экзамена вписывает в бланк ответов №2 следующее: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«</a:t>
            </a:r>
            <a:r>
              <a:rPr lang="ru-RU" sz="2000" b="1" dirty="0" smtClean="0">
                <a:solidFill>
                  <a:srgbClr val="632523"/>
                </a:solidFill>
                <a:latin typeface="Cambria" pitchFamily="18" charset="0"/>
              </a:rPr>
              <a:t>Задание 19 – выполнил</a:t>
            </a: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»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«</a:t>
            </a:r>
            <a:r>
              <a:rPr lang="ru-RU" sz="2000" b="1" dirty="0" smtClean="0">
                <a:solidFill>
                  <a:srgbClr val="632523"/>
                </a:solidFill>
                <a:latin typeface="Cambria" pitchFamily="18" charset="0"/>
              </a:rPr>
              <a:t>Задание 20.1 – выполнил</a:t>
            </a: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» или «</a:t>
            </a:r>
            <a:r>
              <a:rPr lang="ru-RU" sz="2000" b="1" dirty="0" smtClean="0">
                <a:solidFill>
                  <a:srgbClr val="632523"/>
                </a:solidFill>
                <a:latin typeface="Cambria" pitchFamily="18" charset="0"/>
              </a:rPr>
              <a:t>Задание 20.2 – выполнил</a:t>
            </a: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»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Если участник экзамена не выполнял одно из заданий, в строку с номером задания вписывается «не выполнял».</a:t>
            </a:r>
          </a:p>
          <a:p>
            <a:pPr>
              <a:buFont typeface="Arial" charset="0"/>
              <a:buNone/>
              <a:defRPr/>
            </a:pP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Пример: «</a:t>
            </a:r>
            <a:r>
              <a:rPr lang="ru-RU" sz="2000" b="1" dirty="0" smtClean="0">
                <a:solidFill>
                  <a:srgbClr val="632523"/>
                </a:solidFill>
                <a:latin typeface="Cambria" pitchFamily="18" charset="0"/>
              </a:rPr>
              <a:t>Задание 19 – не выполнял</a:t>
            </a:r>
            <a:r>
              <a:rPr lang="ru-RU" sz="2000" dirty="0" smtClean="0">
                <a:solidFill>
                  <a:srgbClr val="632523"/>
                </a:solidFill>
                <a:latin typeface="Cambria" pitchFamily="18" charset="0"/>
              </a:rPr>
              <a:t>».</a:t>
            </a:r>
          </a:p>
          <a:p>
            <a:pPr marL="0" indent="0">
              <a:buFont typeface="Arial" charset="0"/>
              <a:buNone/>
              <a:defRPr/>
            </a:pPr>
            <a:endParaRPr lang="ru-RU" sz="2000" dirty="0" smtClean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3891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67AA154-197D-45E4-8F6D-903F6E9B9975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23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9938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 l="17477" t="9619" r="33458" b="4610"/>
          <a:stretch>
            <a:fillRect/>
          </a:stretch>
        </p:blipFill>
        <p:spPr>
          <a:xfrm>
            <a:off x="2071688" y="428625"/>
            <a:ext cx="4357687" cy="6215063"/>
          </a:xfrm>
        </p:spPr>
      </p:pic>
      <p:sp>
        <p:nvSpPr>
          <p:cNvPr id="5" name="Овал 4"/>
          <p:cNvSpPr/>
          <p:nvPr/>
        </p:nvSpPr>
        <p:spPr>
          <a:xfrm>
            <a:off x="2571750" y="1071563"/>
            <a:ext cx="3143250" cy="3571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Выноска со стрелкой влево 5"/>
          <p:cNvSpPr/>
          <p:nvPr/>
        </p:nvSpPr>
        <p:spPr>
          <a:xfrm>
            <a:off x="6000750" y="571500"/>
            <a:ext cx="2643188" cy="1428750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>
                <a:solidFill>
                  <a:srgbClr val="C00000"/>
                </a:solidFill>
              </a:rPr>
              <a:t>ЗАПОЛНЯЕТСЯ ОРГАНИЗАТОРОМ ПРИ ВЫДАЧЕ ДОПОЛНИТЕЛЬНОГО БЛАНКА</a:t>
            </a:r>
          </a:p>
        </p:txBody>
      </p:sp>
      <p:sp>
        <p:nvSpPr>
          <p:cNvPr id="3994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9088DC-D812-41D7-B54D-923BD1E963F6}" type="slidenum">
              <a:rPr lang="ru-RU" altLang="ru-RU" smtClean="0">
                <a:cs typeface="Arial" charset="0"/>
              </a:rPr>
              <a:pPr/>
              <a:t>24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ЗАВЕРШЕНИЕ ЭКЗАМЕНА УЧАСТНИКОМ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 в присутствии участника экзамена должен скопировать файл(ы) в папку аудитории на центральный компьютер ППЭ.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В случае если участник выполнял оба задания, должны быть скопированы оба файла.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В случае если участник выполнял только одно задание, должен быть скопирован один файл.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В случае если участник не приступал к выполнению практической части, его файлы на центральный компьютер не копируются, в бланк №2 вписывается: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«Задание №19 – не выполнял»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«Задание №20 – не выполнял»</a:t>
            </a:r>
          </a:p>
          <a:p>
            <a:pPr algn="ctr"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 случае если ученик удален с экзамена, его файлы </a:t>
            </a:r>
            <a:b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</a:b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(при наличии) копируются для передачи в РЦОИ.</a:t>
            </a:r>
          </a:p>
        </p:txBody>
      </p:sp>
      <p:sp>
        <p:nvSpPr>
          <p:cNvPr id="40963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ACA81B7-9A3F-44DF-90EC-0012178FEAAE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25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ЗАВЕРШЕНИЕ ЭКЗАМЕНА УЧАСТНИКОМ</a:t>
            </a:r>
          </a:p>
        </p:txBody>
      </p:sp>
      <p:sp>
        <p:nvSpPr>
          <p:cNvPr id="419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 в присутствии участника экзамена отмечает выполненные участником ГИА задания в «Ведомости учета ответов на задания практической части ГИА по информатике и ИКТ» (форма ППЭ-05-03-И);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Участник экзамена сдает бланки №1 и №2 и расписывается в «Ведомости учета ответов на задания практической части ГИА по информатике и ИКТ» (форма ППЭ-05-03-И).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 в присутствии участника экзамена ставит в Ведомости(форма ППЭ-05-03-И) свою подпись после подписи участника ГИА.</a:t>
            </a:r>
            <a:endParaRPr lang="ru-RU" sz="2000" b="1" smtClean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41987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F992D52-4482-4F98-B2C6-0F321F1CF5B9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26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74B1B1-54CA-4008-974F-889C1FF9EC42}" type="slidenum">
              <a:rPr lang="ru-RU" altLang="ru-RU" smtClean="0">
                <a:cs typeface="Arial" charset="0"/>
              </a:rPr>
              <a:pPr/>
              <a:t>27</a:t>
            </a:fld>
            <a:endParaRPr lang="ru-RU" altLang="ru-RU" smtClean="0">
              <a:cs typeface="Arial" charset="0"/>
            </a:endParaRPr>
          </a:p>
        </p:txBody>
      </p:sp>
      <p:pic>
        <p:nvPicPr>
          <p:cNvPr id="43010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08050"/>
            <a:ext cx="7932737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08050"/>
            <a:ext cx="8229600" cy="649288"/>
          </a:xfrm>
        </p:spPr>
        <p:txBody>
          <a:bodyPr/>
          <a:lstStyle/>
          <a:p>
            <a:r>
              <a:rPr lang="ru-RU" sz="2400" b="1" smtClean="0">
                <a:solidFill>
                  <a:srgbClr val="953735"/>
                </a:solidFill>
                <a:latin typeface="Cambria" pitchFamily="18" charset="0"/>
              </a:rPr>
              <a:t>ЗАВЕРШЕНИЕ ЭКЗАМЕНА В ППЭ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На центральном компьютере по ведомости ответов аудитории ППЭ, после окончания экзамена в аудитории ППЭ</a:t>
            </a:r>
            <a:r>
              <a:rPr lang="ru-RU" sz="2000" smtClean="0">
                <a:solidFill>
                  <a:srgbClr val="632523"/>
                </a:solidFill>
                <a:latin typeface="Arial" charset="0"/>
              </a:rPr>
              <a:t>,</a:t>
            </a:r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 специалист по проведению инструктажа проверяет корректность и количество файлов ответов из каждой аудитории.</a:t>
            </a:r>
          </a:p>
          <a:p>
            <a:r>
              <a:rPr lang="ru-RU" sz="2000" smtClean="0">
                <a:solidFill>
                  <a:srgbClr val="632523"/>
                </a:solidFill>
                <a:latin typeface="Cambria" pitchFamily="18" charset="0"/>
              </a:rPr>
              <a:t>Технический специалист ППЭ копирует файлы ответов из всех аудиторий на носитель(и) и вместе с ведомостями ответов из аудиторий ППЭ передает их руководителю ППЭ.</a:t>
            </a:r>
          </a:p>
          <a:p>
            <a:endParaRPr lang="ru-RU" sz="2000" smtClean="0">
              <a:solidFill>
                <a:srgbClr val="632523"/>
              </a:solidFill>
              <a:latin typeface="Cambria" pitchFamily="18" charset="0"/>
            </a:endParaRPr>
          </a:p>
          <a:p>
            <a:endParaRPr lang="ru-RU" sz="2000" smtClean="0">
              <a:solidFill>
                <a:srgbClr val="632523"/>
              </a:solidFill>
              <a:latin typeface="Cambria" pitchFamily="18" charset="0"/>
            </a:endParaRPr>
          </a:p>
          <a:p>
            <a:endParaRPr lang="ru-RU" sz="2000" smtClean="0">
              <a:solidFill>
                <a:srgbClr val="632523"/>
              </a:solidFill>
              <a:latin typeface="Cambria" pitchFamily="18" charset="0"/>
            </a:endParaRPr>
          </a:p>
          <a:p>
            <a:endParaRPr lang="ru-RU" sz="2000" smtClean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50F57C-3FFD-470F-86BA-E4E2350251AF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28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2071688"/>
            <a:ext cx="3786187" cy="6429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altLang="ru-RU" sz="1700" smtClean="0">
                <a:solidFill>
                  <a:schemeClr val="tx1"/>
                </a:solidFill>
              </a:rPr>
              <a:t>Брысов Виталий Львович</a:t>
            </a:r>
          </a:p>
          <a:p>
            <a:pPr algn="l" eaLnBrk="1" hangingPunct="1">
              <a:lnSpc>
                <a:spcPct val="80000"/>
              </a:lnSpc>
            </a:pPr>
            <a:r>
              <a:rPr lang="ru-RU" altLang="ru-RU" sz="1100" smtClean="0">
                <a:solidFill>
                  <a:schemeClr val="tx1"/>
                </a:solidFill>
              </a:rPr>
              <a:t>Заместитель директора СПбЦОКОиИТ по организационно-технологическому сопровождению ГИА</a:t>
            </a:r>
          </a:p>
        </p:txBody>
      </p:sp>
      <p:sp>
        <p:nvSpPr>
          <p:cNvPr id="46082" name="Подзаголовок 2"/>
          <p:cNvSpPr txBox="1">
            <a:spLocks/>
          </p:cNvSpPr>
          <p:nvPr/>
        </p:nvSpPr>
        <p:spPr bwMode="auto">
          <a:xfrm>
            <a:off x="5500688" y="2071688"/>
            <a:ext cx="3500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sz="2400">
                <a:latin typeface="Calibri" pitchFamily="34" charset="0"/>
              </a:rPr>
              <a:t>576-34-40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1600">
              <a:latin typeface="Calibri" pitchFamily="34" charset="0"/>
            </a:endParaRPr>
          </a:p>
        </p:txBody>
      </p:sp>
      <p:sp>
        <p:nvSpPr>
          <p:cNvPr id="46083" name="Подзаголовок 2"/>
          <p:cNvSpPr txBox="1">
            <a:spLocks/>
          </p:cNvSpPr>
          <p:nvPr/>
        </p:nvSpPr>
        <p:spPr bwMode="auto">
          <a:xfrm>
            <a:off x="1643063" y="4071938"/>
            <a:ext cx="3500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1700">
                <a:latin typeface="Calibri" pitchFamily="34" charset="0"/>
              </a:rPr>
              <a:t>Бублик Надежда Ивановна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1100">
                <a:latin typeface="Calibri" pitchFamily="34" charset="0"/>
              </a:rPr>
              <a:t>Методист</a:t>
            </a:r>
          </a:p>
        </p:txBody>
      </p:sp>
      <p:sp>
        <p:nvSpPr>
          <p:cNvPr id="46084" name="Подзаголовок 2"/>
          <p:cNvSpPr txBox="1">
            <a:spLocks/>
          </p:cNvSpPr>
          <p:nvPr/>
        </p:nvSpPr>
        <p:spPr bwMode="auto">
          <a:xfrm>
            <a:off x="5500688" y="3071813"/>
            <a:ext cx="3500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sz="2400">
                <a:latin typeface="Calibri" pitchFamily="34" charset="0"/>
              </a:rPr>
              <a:t>576-34-38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1600">
              <a:latin typeface="Calibri" pitchFamily="34" charset="0"/>
            </a:endParaRPr>
          </a:p>
        </p:txBody>
      </p:sp>
      <p:sp>
        <p:nvSpPr>
          <p:cNvPr id="139269" name="Подзаголовок 2"/>
          <p:cNvSpPr txBox="1">
            <a:spLocks/>
          </p:cNvSpPr>
          <p:nvPr/>
        </p:nvSpPr>
        <p:spPr bwMode="auto">
          <a:xfrm>
            <a:off x="1643063" y="3000375"/>
            <a:ext cx="5072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altLang="ru-RU" sz="1700" dirty="0">
                <a:latin typeface="+mn-lt"/>
                <a:cs typeface="+mn-cs"/>
              </a:rPr>
              <a:t>Яковлева Мария Владимировна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altLang="ru-RU" sz="1100" dirty="0">
                <a:latin typeface="Calibri" pitchFamily="34" charset="0"/>
              </a:rPr>
              <a:t>Заведующий сектором</a:t>
            </a:r>
          </a:p>
        </p:txBody>
      </p:sp>
      <p:sp>
        <p:nvSpPr>
          <p:cNvPr id="46086" name="Подзаголовок 2"/>
          <p:cNvSpPr txBox="1">
            <a:spLocks/>
          </p:cNvSpPr>
          <p:nvPr/>
        </p:nvSpPr>
        <p:spPr bwMode="auto">
          <a:xfrm>
            <a:off x="6858000" y="4071938"/>
            <a:ext cx="2143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sz="2400">
                <a:latin typeface="Calibri" pitchFamily="34" charset="0"/>
              </a:rPr>
              <a:t>576-34-40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1600"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0063" y="6000750"/>
            <a:ext cx="81438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Подзаголовок 2"/>
          <p:cNvSpPr txBox="1">
            <a:spLocks/>
          </p:cNvSpPr>
          <p:nvPr/>
        </p:nvSpPr>
        <p:spPr>
          <a:xfrm>
            <a:off x="0" y="6072188"/>
            <a:ext cx="9144000" cy="5000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www.ege.spb.ru				</a:t>
            </a:r>
            <a:endParaRPr lang="ru-RU" sz="1600" dirty="0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46089" name="Подзаголовок 2"/>
          <p:cNvSpPr txBox="1">
            <a:spLocks/>
          </p:cNvSpPr>
          <p:nvPr/>
        </p:nvSpPr>
        <p:spPr bwMode="auto">
          <a:xfrm>
            <a:off x="1785938" y="4857750"/>
            <a:ext cx="50720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altLang="ru-RU" sz="1100">
              <a:latin typeface="Century Gothic" pitchFamily="34" charset="0"/>
            </a:endParaRPr>
          </a:p>
        </p:txBody>
      </p:sp>
      <p:sp>
        <p:nvSpPr>
          <p:cNvPr id="46090" name="Подзаголовок 2"/>
          <p:cNvSpPr txBox="1">
            <a:spLocks/>
          </p:cNvSpPr>
          <p:nvPr/>
        </p:nvSpPr>
        <p:spPr bwMode="auto">
          <a:xfrm>
            <a:off x="5500688" y="4786313"/>
            <a:ext cx="350043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2400">
              <a:latin typeface="Calibri" pitchFamily="34" charset="0"/>
            </a:endParaRP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1600">
              <a:latin typeface="Calibri" pitchFamily="34" charset="0"/>
            </a:endParaRPr>
          </a:p>
        </p:txBody>
      </p:sp>
      <p:sp>
        <p:nvSpPr>
          <p:cNvPr id="264203" name="Text Box 13"/>
          <p:cNvSpPr txBox="1">
            <a:spLocks noChangeArrowheads="1"/>
          </p:cNvSpPr>
          <p:nvPr/>
        </p:nvSpPr>
        <p:spPr bwMode="auto">
          <a:xfrm>
            <a:off x="1785938" y="1000125"/>
            <a:ext cx="6048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46092" name="Подзаголовок 2"/>
          <p:cNvSpPr txBox="1">
            <a:spLocks/>
          </p:cNvSpPr>
          <p:nvPr/>
        </p:nvSpPr>
        <p:spPr bwMode="auto">
          <a:xfrm>
            <a:off x="1647825" y="5072063"/>
            <a:ext cx="35004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1700">
                <a:latin typeface="Calibri" pitchFamily="34" charset="0"/>
              </a:rPr>
              <a:t>Пантелеев Юрий Юрьевич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altLang="ru-RU" sz="1100">
                <a:latin typeface="Calibri" pitchFamily="34" charset="0"/>
              </a:rPr>
              <a:t>Старший методист</a:t>
            </a:r>
          </a:p>
        </p:txBody>
      </p:sp>
      <p:sp>
        <p:nvSpPr>
          <p:cNvPr id="46093" name="Подзаголовок 2"/>
          <p:cNvSpPr txBox="1">
            <a:spLocks/>
          </p:cNvSpPr>
          <p:nvPr/>
        </p:nvSpPr>
        <p:spPr bwMode="auto">
          <a:xfrm>
            <a:off x="6875463" y="4929188"/>
            <a:ext cx="2143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sz="2400">
                <a:latin typeface="Calibri" pitchFamily="34" charset="0"/>
              </a:rPr>
              <a:t>576-34-40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endParaRPr lang="ru-RU" altLang="ru-RU" sz="16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63" y="892175"/>
            <a:ext cx="8229600" cy="976313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СРОКИ ПРОВЕДЕНИЯ ОГЭ В 2016 ГОДУ</a:t>
            </a:r>
            <a: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ru-RU" sz="22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1800" b="1" dirty="0" smtClean="0">
                <a:solidFill>
                  <a:srgbClr val="700000"/>
                </a:solidFill>
                <a:latin typeface="Cambria" pitchFamily="18" charset="0"/>
              </a:rPr>
              <a:t>ОПРЕДЕЛЕНЫ ПРИКАЗОМ МИНОБРНАУКИ РОССИИ ОТ 26.01.2016 №35 </a:t>
            </a:r>
            <a:br>
              <a:rPr lang="ru-RU" sz="1800" b="1" dirty="0" smtClean="0">
                <a:solidFill>
                  <a:srgbClr val="700000"/>
                </a:solidFill>
                <a:latin typeface="Cambria" pitchFamily="18" charset="0"/>
              </a:rPr>
            </a:br>
            <a:endParaRPr lang="ru-RU" sz="1800" b="1" dirty="0" smtClean="0">
              <a:solidFill>
                <a:srgbClr val="700000"/>
              </a:solidFill>
              <a:latin typeface="Cambria" pitchFamily="18" charset="0"/>
            </a:endParaRPr>
          </a:p>
        </p:txBody>
      </p:sp>
      <p:graphicFrame>
        <p:nvGraphicFramePr>
          <p:cNvPr id="19498" name="Group 42"/>
          <p:cNvGraphicFramePr>
            <a:graphicFrameLocks noGrp="1"/>
          </p:cNvGraphicFramePr>
          <p:nvPr/>
        </p:nvGraphicFramePr>
        <p:xfrm>
          <a:off x="357188" y="2143125"/>
          <a:ext cx="8501062" cy="4156075"/>
        </p:xfrm>
        <a:graphic>
          <a:graphicData uri="http://schemas.openxmlformats.org/drawingml/2006/table">
            <a:tbl>
              <a:tblPr/>
              <a:tblGrid>
                <a:gridCol w="2570162">
                  <a:extLst>
                    <a:ext uri="{9D8B030D-6E8A-4147-A177-3AD203B41FA5}"/>
                  </a:extLst>
                </a:gridCol>
                <a:gridCol w="5930900">
                  <a:extLst>
                    <a:ext uri="{9D8B030D-6E8A-4147-A177-3AD203B41FA5}"/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ОГЭ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Основной этап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26 мая (чт)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Обществознание, химия,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литература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28 мая (сб)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иностранные языки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31 мая (вт)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3 июня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 июня (вт)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иностранные языки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9 июня (чт)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география, история, биология, физика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15 июня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обществознание, химия,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 литература, география, история, биология,  физика, иностранные языки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17 июня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русский язык, математика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21 июня (вт)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по всем учебным предметам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32523"/>
                        </a:solidFill>
                        <a:effectLst/>
                        <a:latin typeface="Cambria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7448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3EE971E-A68E-4A59-954C-2F724ED684F5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63" y="892175"/>
            <a:ext cx="8229600" cy="976313"/>
          </a:xfrm>
        </p:spPr>
        <p:txBody>
          <a:bodyPr>
            <a:spAutoFit/>
          </a:bodyPr>
          <a:lstStyle/>
          <a:p>
            <a: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  <a:t>СРОКИ ПРОВЕДЕНИЯ ОГЭ В 2016 ГОДУ</a:t>
            </a:r>
            <a:b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  <a:t>ОПРЕДЕЛЕНЫ ПРИКАЗОМ МИНОБРНАУКИ РОССИИ ОТ 26.01.2016 №35 </a:t>
            </a:r>
            <a:b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</a:br>
            <a:endParaRPr lang="ru-RU" sz="1800" b="1" smtClean="0">
              <a:solidFill>
                <a:srgbClr val="700000"/>
              </a:solidFill>
              <a:latin typeface="Cambria" pitchFamily="18" charset="0"/>
            </a:endParaRPr>
          </a:p>
        </p:txBody>
      </p:sp>
      <p:graphicFrame>
        <p:nvGraphicFramePr>
          <p:cNvPr id="20516" name="Group 36"/>
          <p:cNvGraphicFramePr>
            <a:graphicFrameLocks noGrp="1"/>
          </p:cNvGraphicFramePr>
          <p:nvPr/>
        </p:nvGraphicFramePr>
        <p:xfrm>
          <a:off x="357188" y="2143125"/>
          <a:ext cx="8501062" cy="3451225"/>
        </p:xfrm>
        <a:graphic>
          <a:graphicData uri="http://schemas.openxmlformats.org/drawingml/2006/table">
            <a:tbl>
              <a:tblPr/>
              <a:tblGrid>
                <a:gridCol w="2570162">
                  <a:extLst>
                    <a:ext uri="{9D8B030D-6E8A-4147-A177-3AD203B41FA5}"/>
                  </a:extLst>
                </a:gridCol>
                <a:gridCol w="5930900">
                  <a:extLst>
                    <a:ext uri="{9D8B030D-6E8A-4147-A177-3AD203B41FA5}"/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ОГЭ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Дополнительный период для ГИА-9 (июльские сроки)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 июля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2 июля (сб)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иностранные языки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4 июля (пн)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география, история, биология, физика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6 июля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8 июля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обществознание, химия,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литература.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12 июля (вт)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русский язык, математика 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13 июля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география, история, биология, литература,  физика, обществознание, химия, иностранные языки,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466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61113FE-D3E9-43BF-9B55-48F33999BD19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00063" y="892175"/>
            <a:ext cx="8229600" cy="976313"/>
          </a:xfrm>
        </p:spPr>
        <p:txBody>
          <a:bodyPr>
            <a:spAutoFit/>
          </a:bodyPr>
          <a:lstStyle/>
          <a:p>
            <a: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  <a:t>СРОКИ ПРОВЕДЕНИЯ ОГЭ В 2016 ГОДУ</a:t>
            </a:r>
            <a:br>
              <a:rPr lang="ru-RU" sz="2200" b="1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  <a:t>ОПРЕДЕЛЕНЫ ПРИКАЗОМ МИНОБРНАУКИ РОССИИ ОТ 26.01.2016 №35 </a:t>
            </a:r>
            <a:br>
              <a:rPr lang="ru-RU" sz="1800" b="1" smtClean="0">
                <a:solidFill>
                  <a:srgbClr val="700000"/>
                </a:solidFill>
                <a:latin typeface="Cambria" pitchFamily="18" charset="0"/>
              </a:rPr>
            </a:br>
            <a:endParaRPr lang="ru-RU" sz="1800" b="1" smtClean="0">
              <a:solidFill>
                <a:srgbClr val="700000"/>
              </a:solidFill>
              <a:latin typeface="Cambria" pitchFamily="18" charset="0"/>
            </a:endParaRPr>
          </a:p>
        </p:txBody>
      </p:sp>
      <p:graphicFrame>
        <p:nvGraphicFramePr>
          <p:cNvPr id="21540" name="Group 36"/>
          <p:cNvGraphicFramePr>
            <a:graphicFrameLocks noGrp="1"/>
          </p:cNvGraphicFramePr>
          <p:nvPr/>
        </p:nvGraphicFramePr>
        <p:xfrm>
          <a:off x="357188" y="2143125"/>
          <a:ext cx="8501062" cy="3451225"/>
        </p:xfrm>
        <a:graphic>
          <a:graphicData uri="http://schemas.openxmlformats.org/drawingml/2006/table">
            <a:tbl>
              <a:tblPr/>
              <a:tblGrid>
                <a:gridCol w="2570162">
                  <a:extLst>
                    <a:ext uri="{9D8B030D-6E8A-4147-A177-3AD203B41FA5}"/>
                  </a:extLst>
                </a:gridCol>
                <a:gridCol w="5930900">
                  <a:extLst>
                    <a:ext uri="{9D8B030D-6E8A-4147-A177-3AD203B41FA5}"/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Дата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ОГЭ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Дополнительный период для ГИА-9 (сентябрьские сроки)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5 сентября (пн)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математика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7 сентября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география, история, биология, физика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9 сентября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иностранные языки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12 сентября (пн)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русский язык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14 сентября (ср)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обществознание, химия,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, литература.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15 сентября (чт)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русский язык, математика 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16 сентября (пт)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резерв: география, история, биология, литература,  физика, обществознание, химия, иностранные языки,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2523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информатика и ИКТ</a:t>
                      </a:r>
                    </a:p>
                  </a:txBody>
                  <a:tcPr marL="68580" marR="6858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9490" name="Номер слайда 4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B21FD99-6494-411B-8BB0-267EAF9E9402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14375" y="2714625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grpSp>
        <p:nvGrpSpPr>
          <p:cNvPr id="20482" name="Группа 9"/>
          <p:cNvGrpSpPr>
            <a:grpSpLocks/>
          </p:cNvGrpSpPr>
          <p:nvPr/>
        </p:nvGrpSpPr>
        <p:grpSpPr bwMode="auto">
          <a:xfrm>
            <a:off x="928688" y="2714625"/>
            <a:ext cx="7788275" cy="1428750"/>
            <a:chOff x="512664" y="-1140205"/>
            <a:chExt cx="7788374" cy="818064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 rot="5400000">
              <a:off x="3997820" y="-4625360"/>
              <a:ext cx="818064" cy="7788374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12664" y="-935689"/>
              <a:ext cx="7768374" cy="3697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15000"/>
                </a:spcAft>
                <a:defRPr/>
              </a:pPr>
              <a:r>
                <a:rPr lang="ru-RU" sz="3600" b="1" cap="all" spc="50" dirty="0">
                  <a:ln w="11430"/>
                  <a:solidFill>
                    <a:srgbClr val="F79646">
                      <a:lumMod val="50000"/>
                    </a:srgbClr>
                  </a:solidFill>
                  <a:effectLst>
                    <a:reflection blurRad="6350" stA="55000" endA="300" endPos="45500" dir="5400000" sy="-100000" algn="bl" rotWithShape="0"/>
                  </a:effectLst>
                  <a:ea typeface="+mj-ea"/>
                  <a:cs typeface="+mj-cs"/>
                </a:rPr>
                <a:t>Подготовка к экзамену</a:t>
              </a:r>
              <a:endParaRPr lang="ru-RU" sz="2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0483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1E939C-7A81-450A-B3D8-264D1BCB7B3C}" type="slidenum">
              <a:rPr lang="ru-RU" altLang="ru-RU" smtClean="0">
                <a:cs typeface="Arial" charset="0"/>
              </a:rPr>
              <a:pPr/>
              <a:t>6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796925"/>
          </a:xfrm>
        </p:spPr>
        <p:txBody>
          <a:bodyPr/>
          <a:lstStyle/>
          <a:p>
            <a:pPr>
              <a:defRPr/>
            </a:pPr>
            <a:r>
              <a:rPr lang="ru-RU" altLang="ru-RU" sz="2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ПОДГОТОВКА СОТРУДНИКОВ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Ознакомление с инструкциями для сотрудников ППЭ</a:t>
            </a:r>
          </a:p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Ознакомление со сборником форм ППЭ</a:t>
            </a:r>
          </a:p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Ознакомление с инструкциями по заполнению бланков</a:t>
            </a:r>
          </a:p>
          <a:p>
            <a:pPr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Предварительное обучение </a:t>
            </a:r>
          </a:p>
          <a:p>
            <a:pPr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(регистрационный лист, подписи)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EF37D1-261D-4E94-A623-098372994ACF}" type="slidenum">
              <a:rPr lang="ru-RU" altLang="ru-RU" smtClean="0">
                <a:cs typeface="Arial" charset="0"/>
              </a:rPr>
              <a:pPr/>
              <a:t>7</a:t>
            </a:fld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КОМПЛЕКТА ПО ДЛЯ ПРОВЕДЕНИЯ ОГЭ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Задание 19. Электронная таблица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Задание 20.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Вариант 20-1. Среда исполнителя или текстовый редактор</a:t>
            </a:r>
          </a:p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Вариант 20-2. Среда программирования</a:t>
            </a:r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95049E-24DC-4BBA-B967-2DE64BD0A4B0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39750" y="3435350"/>
            <a:ext cx="80645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solidFill>
                  <a:srgbClr val="632523"/>
                </a:solidFill>
              </a:rPr>
              <a:t>При выполнении заданий с развернутым ответом используется программное обеспечение, которое использовалось в образовательном учреждении при освоении учебной программы по информатике и ИКТ, то есть используемое программное обеспечение должно быть знакомо учащимся.</a:t>
            </a:r>
          </a:p>
          <a:p>
            <a:pPr>
              <a:spcBef>
                <a:spcPct val="50000"/>
              </a:spcBef>
            </a:pPr>
            <a:r>
              <a:rPr lang="ru-RU" altLang="ru-RU" sz="2000">
                <a:solidFill>
                  <a:srgbClr val="632523"/>
                </a:solidFill>
              </a:rPr>
              <a:t>Часть 2 выполняется на компьютере. Для выполнения заданий части 2 участникам ГИА выдается инструкция.</a:t>
            </a:r>
            <a:endParaRPr lang="ru-RU" sz="2000">
              <a:solidFill>
                <a:srgbClr val="63252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ru-RU" altLang="ru-RU" sz="2400" b="1" smtClean="0">
                <a:solidFill>
                  <a:srgbClr val="953735"/>
                </a:solidFill>
                <a:latin typeface="Cambria" pitchFamily="18" charset="0"/>
              </a:rPr>
              <a:t>ОСОБЕННОСТИ ПОДГОТОВКИ АУДИТОРИЙ ДЛЯ ЭКЗАМЕНА ПО ИНФОРМАТИКЕ И ИКТ</a:t>
            </a:r>
            <a:endParaRPr lang="ru-RU" sz="2400" b="1" smtClean="0">
              <a:solidFill>
                <a:srgbClr val="953735"/>
              </a:solidFill>
              <a:latin typeface="Cambria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Специалист по проведению инструктажа по технике безопасности (Технический специалист) не позднее, чем за сутки до проведения экзамена должен: 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получить список необходимого программного обеспечения;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подготовить для каждого участника экзамена в аудитории индивидуальное рабочее место – ПК с установленным программным обеспечением.</a:t>
            </a:r>
          </a:p>
          <a:p>
            <a:pPr>
              <a:buFont typeface="Arial" charset="0"/>
              <a:buNone/>
            </a:pPr>
            <a:r>
              <a:rPr lang="ru-RU" sz="2000" b="1" i="1" smtClean="0">
                <a:solidFill>
                  <a:srgbClr val="632523"/>
                </a:solidFill>
                <a:latin typeface="Cambria" pitchFamily="18" charset="0"/>
              </a:rPr>
              <a:t>При этом: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Номер рабочего места участника за партой и номер ПК, за которым он будет выполнять задание части 2, должны быть одинаковыми.</a:t>
            </a:r>
          </a:p>
          <a:p>
            <a:r>
              <a:rPr lang="ru-RU" sz="2000" b="1" smtClean="0">
                <a:solidFill>
                  <a:srgbClr val="632523"/>
                </a:solidFill>
                <a:latin typeface="Cambria" pitchFamily="18" charset="0"/>
              </a:rPr>
              <a:t>На всех ПК в ППЭ устанавливается полный набор программного обеспечения, выбранного участниками</a:t>
            </a:r>
          </a:p>
        </p:txBody>
      </p:sp>
      <p:sp>
        <p:nvSpPr>
          <p:cNvPr id="24579" name="Номер слайда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56F4269-56EB-461B-B970-8B5FB1659810}" type="slidenum">
              <a:rPr lang="ru-RU" altLang="ru-RU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ru-RU" altLang="ru-RU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14611</TotalTime>
  <Words>1437</Words>
  <Application>Microsoft Office PowerPoint</Application>
  <PresentationFormat>Экран (4:3)</PresentationFormat>
  <Paragraphs>230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Cambria</vt:lpstr>
      <vt:lpstr>Arial</vt:lpstr>
      <vt:lpstr>Calibri</vt:lpstr>
      <vt:lpstr>Times New Roman</vt:lpstr>
      <vt:lpstr>Century Gothic</vt:lpstr>
      <vt:lpstr>Тема Office</vt:lpstr>
      <vt:lpstr>Слайд 1</vt:lpstr>
      <vt:lpstr>СРОКИ ПРОВЕДЕНИЯ ОГЭ В 2016 ГОДУ ОПРЕДЕЛЕНЫ ПРИКАЗОМ МИНОБРНАУКИ РОССИИ ОТ 26.01.2016 №35  </vt:lpstr>
      <vt:lpstr>СРОКИ ПРОВЕДЕНИЯ ОГЭ В 2016 ГОДУ ОПРЕДЕЛЕНЫ ПРИКАЗОМ МИНОБРНАУКИ РОССИИ ОТ 26.01.2016 №35  </vt:lpstr>
      <vt:lpstr>СРОКИ ПРОВЕДЕНИЯ ОГЭ В 2016 ГОДУ ОПРЕДЕЛЕНЫ ПРИКАЗОМ МИНОБРНАУКИ РОССИИ ОТ 26.01.2016 №35  </vt:lpstr>
      <vt:lpstr>СРОКИ ПРОВЕДЕНИЯ ОГЭ В 2016 ГОДУ ОПРЕДЕЛЕНЫ ПРИКАЗОМ МИНОБРНАУКИ РОССИИ ОТ 26.01.2016 №35  </vt:lpstr>
      <vt:lpstr> </vt:lpstr>
      <vt:lpstr>ПОДГОТОВКА СОТРУДНИКОВ</vt:lpstr>
      <vt:lpstr>ОСОБЕННОСТИ КОМПЛЕКТА ПО ДЛЯ ПРОВЕДЕНИЯ ОГЭ ПО ИНФОРМАТИКЕ И ИКТ</vt:lpstr>
      <vt:lpstr>ОСОБЕННОСТИ ПОДГОТОВКИ АУДИТОРИЙ ДЛЯ ЭКЗАМЕНА ПО ИНФОРМАТИКЕ И ИКТ</vt:lpstr>
      <vt:lpstr>ОСОБЕННОСТИ ПОДГОТОВКИ К ЭКЗАМЕНУ ПО ИНФОРМАТИКЕ И ИКТ</vt:lpstr>
      <vt:lpstr>ОСОБЕННОСТИ ПОДГОТОВКИ АУДИТОРИЙ ДЛЯ ЭКЗАМЕНА ПО ИНФОРМАТИКЕ И ИКТ</vt:lpstr>
      <vt:lpstr>ОСОБЕННОСТИ ПОДГОТОВКИ АУДИТОРИЙ ДЛЯ ЭКЗАМЕНА ПО ИНФОРМАТИКЕ И ИКТ</vt:lpstr>
      <vt:lpstr>АКТ ГОТОВНОСТИ ППЭ</vt:lpstr>
      <vt:lpstr>ОСОБЕННОСТИ ПОДГОТОВКИ АУДИТОРИЙ ДЛЯ ЭКЗАМЕНА ПО ИНФОРМАТИКЕ И ИКТ</vt:lpstr>
      <vt:lpstr> </vt:lpstr>
      <vt:lpstr>Слайд 16</vt:lpstr>
      <vt:lpstr>ВРЕМЯ ПРИХОДА В ППЭ</vt:lpstr>
      <vt:lpstr>В ДЕНЬ ПРОВЕДЕНИЯ ЭКЗАМЕНА</vt:lpstr>
      <vt:lpstr>ПРОДОЛЖИТЕЛЬНОСТЬ ЭКЗАМЕНОВ</vt:lpstr>
      <vt:lpstr>ПРОВЕДЕНИЕ ЭКЗАМЕНА</vt:lpstr>
      <vt:lpstr>ПРОВЕДЕНИЕ ЭКЗАМЕНА</vt:lpstr>
      <vt:lpstr> </vt:lpstr>
      <vt:lpstr>ЗАВЕРШЕНИЕ ЭКЗАМЕНА УЧАСТНИКОМ</vt:lpstr>
      <vt:lpstr>Слайд 24</vt:lpstr>
      <vt:lpstr>ЗАВЕРШЕНИЕ ЭКЗАМЕНА УЧАСТНИКОМ</vt:lpstr>
      <vt:lpstr>ЗАВЕРШЕНИЕ ЭКЗАМЕНА УЧАСТНИКОМ</vt:lpstr>
      <vt:lpstr>Слайд 27</vt:lpstr>
      <vt:lpstr>ЗАВЕРШЕНИЕ ЭКЗАМЕНА В ППЭ</vt:lpstr>
      <vt:lpstr>Слайд 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СОТРУДНИКОВ  ПУНКТОВ ПРОВЕДЕНИЯ ЭКЗАМЕНОВ  ДЛЯ ВЫПУСКНИКОВ IX КЛАССОВ</dc:title>
  <dc:creator>lovygina.ui</dc:creator>
  <cp:lastModifiedBy>bvl</cp:lastModifiedBy>
  <cp:revision>801</cp:revision>
  <dcterms:created xsi:type="dcterms:W3CDTF">2009-04-24T07:03:57Z</dcterms:created>
  <dcterms:modified xsi:type="dcterms:W3CDTF">2016-04-04T10:22:05Z</dcterms:modified>
</cp:coreProperties>
</file>