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431" r:id="rId3"/>
    <p:sldId id="444" r:id="rId4"/>
    <p:sldId id="470" r:id="rId5"/>
    <p:sldId id="501" r:id="rId6"/>
    <p:sldId id="471" r:id="rId7"/>
    <p:sldId id="502" r:id="rId8"/>
    <p:sldId id="265" r:id="rId9"/>
    <p:sldId id="349" r:id="rId10"/>
    <p:sldId id="350" r:id="rId11"/>
    <p:sldId id="433" r:id="rId12"/>
    <p:sldId id="514" r:id="rId13"/>
    <p:sldId id="432" r:id="rId14"/>
    <p:sldId id="371" r:id="rId15"/>
    <p:sldId id="445" r:id="rId16"/>
    <p:sldId id="347" r:id="rId17"/>
    <p:sldId id="477" r:id="rId18"/>
    <p:sldId id="455" r:id="rId19"/>
    <p:sldId id="456" r:id="rId20"/>
    <p:sldId id="338" r:id="rId21"/>
    <p:sldId id="352" r:id="rId22"/>
    <p:sldId id="353" r:id="rId23"/>
    <p:sldId id="478" r:id="rId24"/>
    <p:sldId id="354" r:id="rId25"/>
    <p:sldId id="363" r:id="rId26"/>
    <p:sldId id="483" r:id="rId27"/>
    <p:sldId id="291" r:id="rId28"/>
    <p:sldId id="457" r:id="rId29"/>
    <p:sldId id="295" r:id="rId30"/>
    <p:sldId id="364" r:id="rId31"/>
    <p:sldId id="301" r:id="rId32"/>
    <p:sldId id="373" r:id="rId33"/>
    <p:sldId id="418" r:id="rId34"/>
    <p:sldId id="479" r:id="rId35"/>
    <p:sldId id="480" r:id="rId36"/>
    <p:sldId id="481" r:id="rId37"/>
    <p:sldId id="482" r:id="rId38"/>
    <p:sldId id="458" r:id="rId39"/>
    <p:sldId id="360" r:id="rId40"/>
    <p:sldId id="459" r:id="rId41"/>
    <p:sldId id="365" r:id="rId42"/>
    <p:sldId id="302" r:id="rId43"/>
    <p:sldId id="366" r:id="rId44"/>
    <p:sldId id="391" r:id="rId45"/>
    <p:sldId id="367" r:id="rId46"/>
    <p:sldId id="512" r:id="rId47"/>
    <p:sldId id="510" r:id="rId48"/>
    <p:sldId id="376" r:id="rId49"/>
    <p:sldId id="492" r:id="rId50"/>
    <p:sldId id="493" r:id="rId51"/>
    <p:sldId id="494" r:id="rId52"/>
    <p:sldId id="495" r:id="rId53"/>
    <p:sldId id="496" r:id="rId54"/>
    <p:sldId id="305" r:id="rId55"/>
    <p:sldId id="419" r:id="rId56"/>
    <p:sldId id="511" r:id="rId57"/>
    <p:sldId id="378" r:id="rId58"/>
    <p:sldId id="485" r:id="rId59"/>
    <p:sldId id="307" r:id="rId60"/>
    <p:sldId id="425" r:id="rId61"/>
    <p:sldId id="441" r:id="rId62"/>
    <p:sldId id="442" r:id="rId63"/>
    <p:sldId id="308" r:id="rId64"/>
    <p:sldId id="310" r:id="rId65"/>
    <p:sldId id="312" r:id="rId66"/>
    <p:sldId id="314" r:id="rId67"/>
    <p:sldId id="315" r:id="rId68"/>
    <p:sldId id="395" r:id="rId69"/>
    <p:sldId id="439" r:id="rId70"/>
    <p:sldId id="434" r:id="rId71"/>
    <p:sldId id="500" r:id="rId72"/>
    <p:sldId id="440" r:id="rId73"/>
    <p:sldId id="435" r:id="rId74"/>
    <p:sldId id="465" r:id="rId75"/>
    <p:sldId id="490" r:id="rId76"/>
    <p:sldId id="486" r:id="rId77"/>
    <p:sldId id="487" r:id="rId78"/>
    <p:sldId id="318" r:id="rId79"/>
    <p:sldId id="464" r:id="rId80"/>
    <p:sldId id="503" r:id="rId81"/>
    <p:sldId id="504" r:id="rId82"/>
    <p:sldId id="505" r:id="rId83"/>
    <p:sldId id="506" r:id="rId84"/>
    <p:sldId id="507" r:id="rId85"/>
    <p:sldId id="460" r:id="rId86"/>
    <p:sldId id="497" r:id="rId87"/>
    <p:sldId id="340" r:id="rId88"/>
    <p:sldId id="382" r:id="rId89"/>
    <p:sldId id="328" r:id="rId90"/>
    <p:sldId id="450" r:id="rId91"/>
    <p:sldId id="436" r:id="rId92"/>
    <p:sldId id="508" r:id="rId93"/>
    <p:sldId id="330" r:id="rId94"/>
    <p:sldId id="437" r:id="rId95"/>
    <p:sldId id="461" r:id="rId96"/>
    <p:sldId id="421" r:id="rId97"/>
    <p:sldId id="423" r:id="rId98"/>
    <p:sldId id="424" r:id="rId99"/>
    <p:sldId id="454" r:id="rId100"/>
    <p:sldId id="462" r:id="rId101"/>
    <p:sldId id="509" r:id="rId102"/>
    <p:sldId id="426" r:id="rId103"/>
    <p:sldId id="451" r:id="rId104"/>
    <p:sldId id="452" r:id="rId105"/>
    <p:sldId id="453" r:id="rId106"/>
    <p:sldId id="463" r:id="rId107"/>
    <p:sldId id="513" r:id="rId10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92" autoAdjust="0"/>
  </p:normalViewPr>
  <p:slideViewPr>
    <p:cSldViewPr>
      <p:cViewPr varScale="1">
        <p:scale>
          <a:sx n="99" d="100"/>
          <a:sy n="99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ППЭ-21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именных бланках</a:t>
          </a:r>
          <a:endParaRPr lang="ru-RU" sz="22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Уведомление о явке в КО</a:t>
          </a:r>
          <a:endParaRPr lang="ru-RU" sz="22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7D1D1F32-0B64-4C8E-B7A7-315AA224E193}" type="presOf" srcId="{4C6AF2BF-4CA9-46A9-BAF2-B76AA8F31FD6}" destId="{2821A98C-7ABF-4B81-ACD3-93278B01C6E6}" srcOrd="0" destOrd="0" presId="urn:microsoft.com/office/officeart/2005/8/layout/hList7"/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E120E9BF-D579-417C-B1E2-58BC44C2E547}" type="presOf" srcId="{C92358AA-FB28-46C2-8DE4-7445972604FF}" destId="{61C4932E-4E07-40A8-B5F5-0837AB24C5BB}" srcOrd="0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D98E494-E7AB-494D-8B00-D157FD6144E7}" type="presOf" srcId="{4C6AF2BF-4CA9-46A9-BAF2-B76AA8F31FD6}" destId="{0F9D5DDD-AB1B-4A63-91B4-CD07E20F1EFB}" srcOrd="1" destOrd="0" presId="urn:microsoft.com/office/officeart/2005/8/layout/hList7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  <dgm:cxn modelId="{43E40EBD-F1C2-4BD7-8B64-F5818DF534EC}" type="presParOf" srcId="{95512887-EEC6-4D6D-87AA-29B4ACC1F0A4}" destId="{61C4932E-4E07-40A8-B5F5-0837AB24C5BB}" srcOrd="5" destOrd="0" presId="urn:microsoft.com/office/officeart/2005/8/layout/hList7"/>
    <dgm:cxn modelId="{35D12662-86AB-48CF-931E-9A729585EEA1}" type="presParOf" srcId="{95512887-EEC6-4D6D-87AA-29B4ACC1F0A4}" destId="{60A117AB-610A-4BFC-BC42-E8A8007E393B}" srcOrd="6" destOrd="0" presId="urn:microsoft.com/office/officeart/2005/8/layout/hList7"/>
    <dgm:cxn modelId="{F2F2EC31-9A7A-40E9-84B2-E4D4776C3DA2}" type="presParOf" srcId="{60A117AB-610A-4BFC-BC42-E8A8007E393B}" destId="{2821A98C-7ABF-4B81-ACD3-93278B01C6E6}" srcOrd="0" destOrd="0" presId="urn:microsoft.com/office/officeart/2005/8/layout/hList7"/>
    <dgm:cxn modelId="{96BD512B-0138-4D9F-ACD9-2957FD4EEC0C}" type="presParOf" srcId="{60A117AB-610A-4BFC-BC42-E8A8007E393B}" destId="{0F9D5DDD-AB1B-4A63-91B4-CD07E20F1EFB}" srcOrd="1" destOrd="0" presId="urn:microsoft.com/office/officeart/2005/8/layout/hList7"/>
    <dgm:cxn modelId="{5C4C48CD-49FA-42C9-8F4B-924E18F358B5}" type="presParOf" srcId="{60A117AB-610A-4BFC-BC42-E8A8007E393B}" destId="{E1E4837D-6050-4499-96A1-FABE2AA0D95B}" srcOrd="2" destOrd="0" presId="urn:microsoft.com/office/officeart/2005/8/layout/hList7"/>
    <dgm:cxn modelId="{AD198D2D-F71F-4525-BD58-6A0FE57347ED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ППЭ-22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именных бланках</a:t>
          </a:r>
          <a:endParaRPr lang="ru-RU" sz="2200" b="1" dirty="0">
            <a:solidFill>
              <a:srgbClr val="002060"/>
            </a:solidFill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бланке №1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 («нет»)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бланке №2</a:t>
          </a:r>
          <a:endParaRPr lang="ru-RU" sz="2200" b="1" dirty="0">
            <a:solidFill>
              <a:srgbClr val="002060"/>
            </a:solidFill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72989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272E5D-1DD8-4BEA-9A44-2FCE42770F9F}" type="doc">
      <dgm:prSet loTypeId="urn:microsoft.com/office/officeart/2005/8/layout/vList5" loCatId="list" qsTypeId="urn:microsoft.com/office/officeart/2005/8/quickstyle/simple1#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12E4588-BABF-48E8-A06B-EA3C756BCCF9}">
      <dgm:prSet phldrT="[Текст]"/>
      <dgm:spPr/>
      <dgm:t>
        <a:bodyPr/>
        <a:lstStyle/>
        <a:p>
          <a:r>
            <a:rPr lang="ru-RU" dirty="0" smtClean="0"/>
            <a:t>1 месяц</a:t>
          </a:r>
          <a:endParaRPr lang="ru-RU" dirty="0"/>
        </a:p>
      </dgm:t>
    </dgm:pt>
    <dgm:pt modelId="{5B9F5635-A1A4-4C3A-A321-2B4B385E3E0B}" type="parTrans" cxnId="{9CA926F3-A64B-4E60-82C9-24DC00E97982}">
      <dgm:prSet/>
      <dgm:spPr/>
      <dgm:t>
        <a:bodyPr/>
        <a:lstStyle/>
        <a:p>
          <a:endParaRPr lang="ru-RU"/>
        </a:p>
      </dgm:t>
    </dgm:pt>
    <dgm:pt modelId="{9E09239D-4E3F-4179-9225-FFEF6A6D8AD8}" type="sibTrans" cxnId="{9CA926F3-A64B-4E60-82C9-24DC00E97982}">
      <dgm:prSet/>
      <dgm:spPr/>
      <dgm:t>
        <a:bodyPr/>
        <a:lstStyle/>
        <a:p>
          <a:endParaRPr lang="ru-RU"/>
        </a:p>
      </dgm:t>
    </dgm:pt>
    <dgm:pt modelId="{A1FA677C-2033-42D4-8452-F80A597AC03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Черновики хранятся в ППЭ </a:t>
          </a:r>
          <a:endParaRPr lang="ru-RU" sz="2800" b="1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2E2B1CB-56A8-4D49-A595-C63D863A1847}" type="parTrans" cxnId="{467A1753-D20F-4557-8B47-6589CF0FD304}">
      <dgm:prSet/>
      <dgm:spPr/>
      <dgm:t>
        <a:bodyPr/>
        <a:lstStyle/>
        <a:p>
          <a:endParaRPr lang="ru-RU"/>
        </a:p>
      </dgm:t>
    </dgm:pt>
    <dgm:pt modelId="{FA002D68-5CED-4E5F-9C15-25E213EFE3CC}" type="sibTrans" cxnId="{467A1753-D20F-4557-8B47-6589CF0FD304}">
      <dgm:prSet/>
      <dgm:spPr/>
      <dgm:t>
        <a:bodyPr/>
        <a:lstStyle/>
        <a:p>
          <a:endParaRPr lang="ru-RU"/>
        </a:p>
      </dgm:t>
    </dgm:pt>
    <dgm:pt modelId="{83A9FF02-628A-4041-8FC8-9C5AE56D3873}">
      <dgm:prSet phldrT="[Текст]" phldr="1"/>
      <dgm:spPr/>
      <dgm:t>
        <a:bodyPr/>
        <a:lstStyle/>
        <a:p>
          <a:endParaRPr lang="ru-RU" dirty="0"/>
        </a:p>
      </dgm:t>
    </dgm:pt>
    <dgm:pt modelId="{F5655757-E742-40F6-8790-A875660C4798}" type="parTrans" cxnId="{6902D0BD-A62A-435E-82B6-8B6D6A5F84B1}">
      <dgm:prSet/>
      <dgm:spPr/>
      <dgm:t>
        <a:bodyPr/>
        <a:lstStyle/>
        <a:p>
          <a:endParaRPr lang="ru-RU"/>
        </a:p>
      </dgm:t>
    </dgm:pt>
    <dgm:pt modelId="{6A18ED95-8828-44C2-82E4-2736594315FD}" type="sibTrans" cxnId="{6902D0BD-A62A-435E-82B6-8B6D6A5F84B1}">
      <dgm:prSet/>
      <dgm:spPr/>
      <dgm:t>
        <a:bodyPr/>
        <a:lstStyle/>
        <a:p>
          <a:endParaRPr lang="ru-RU"/>
        </a:p>
      </dgm:t>
    </dgm:pt>
    <dgm:pt modelId="{F61EA51E-5CBE-4DED-A749-E53D98A3E83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Дополнительные бланки остаются на ответственном хранении в ППЭ или ППОИ</a:t>
          </a:r>
          <a:endParaRPr lang="ru-RU" sz="2800" b="1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136DA98-704E-43EE-A700-6BED9FEEB5F6}" type="parTrans" cxnId="{C8A25854-AAD9-4034-8B1B-13B026579A9A}">
      <dgm:prSet/>
      <dgm:spPr/>
      <dgm:t>
        <a:bodyPr/>
        <a:lstStyle/>
        <a:p>
          <a:endParaRPr lang="ru-RU"/>
        </a:p>
      </dgm:t>
    </dgm:pt>
    <dgm:pt modelId="{186156B8-C135-4722-8B3D-AC8D488A591C}" type="sibTrans" cxnId="{C8A25854-AAD9-4034-8B1B-13B026579A9A}">
      <dgm:prSet/>
      <dgm:spPr/>
      <dgm:t>
        <a:bodyPr/>
        <a:lstStyle/>
        <a:p>
          <a:endParaRPr lang="ru-RU"/>
        </a:p>
      </dgm:t>
    </dgm:pt>
    <dgm:pt modelId="{C457E0E5-65C1-4B38-808D-8EDF317BEC19}" type="pres">
      <dgm:prSet presAssocID="{FE272E5D-1DD8-4BEA-9A44-2FCE42770F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EB162-9FBC-4C35-BC9F-BEA5C633CF4C}" type="pres">
      <dgm:prSet presAssocID="{212E4588-BABF-48E8-A06B-EA3C756BCCF9}" presName="linNode" presStyleCnt="0"/>
      <dgm:spPr/>
    </dgm:pt>
    <dgm:pt modelId="{0647C6A8-3D9D-4C48-A5AD-09DC14FB1A18}" type="pres">
      <dgm:prSet presAssocID="{212E4588-BABF-48E8-A06B-EA3C756BCCF9}" presName="parentText" presStyleLbl="node1" presStyleIdx="0" presStyleCnt="2" custScaleX="8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B3ABF-920E-4CF9-B801-F78582469051}" type="pres">
      <dgm:prSet presAssocID="{212E4588-BABF-48E8-A06B-EA3C756BCCF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9A23B-12EE-403C-8CAE-3EEAC0D17C51}" type="pres">
      <dgm:prSet presAssocID="{9E09239D-4E3F-4179-9225-FFEF6A6D8AD8}" presName="sp" presStyleCnt="0"/>
      <dgm:spPr/>
    </dgm:pt>
    <dgm:pt modelId="{0309FE5A-DB43-4145-9C42-D6B8F738855D}" type="pres">
      <dgm:prSet presAssocID="{83A9FF02-628A-4041-8FC8-9C5AE56D3873}" presName="linNode" presStyleCnt="0"/>
      <dgm:spPr/>
    </dgm:pt>
    <dgm:pt modelId="{3B990E5D-6837-429A-A012-49A82B2232CD}" type="pres">
      <dgm:prSet presAssocID="{83A9FF02-628A-4041-8FC8-9C5AE56D3873}" presName="parentText" presStyleLbl="node1" presStyleIdx="1" presStyleCnt="2" custScaleX="8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6B429-29C9-47D5-AD9B-643A6119F3B0}" type="pres">
      <dgm:prSet presAssocID="{83A9FF02-628A-4041-8FC8-9C5AE56D387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926F3-A64B-4E60-82C9-24DC00E97982}" srcId="{FE272E5D-1DD8-4BEA-9A44-2FCE42770F9F}" destId="{212E4588-BABF-48E8-A06B-EA3C756BCCF9}" srcOrd="0" destOrd="0" parTransId="{5B9F5635-A1A4-4C3A-A321-2B4B385E3E0B}" sibTransId="{9E09239D-4E3F-4179-9225-FFEF6A6D8AD8}"/>
    <dgm:cxn modelId="{C8A25854-AAD9-4034-8B1B-13B026579A9A}" srcId="{83A9FF02-628A-4041-8FC8-9C5AE56D3873}" destId="{F61EA51E-5CBE-4DED-A749-E53D98A3E83D}" srcOrd="0" destOrd="0" parTransId="{3136DA98-704E-43EE-A700-6BED9FEEB5F6}" sibTransId="{186156B8-C135-4722-8B3D-AC8D488A591C}"/>
    <dgm:cxn modelId="{467A1753-D20F-4557-8B47-6589CF0FD304}" srcId="{212E4588-BABF-48E8-A06B-EA3C756BCCF9}" destId="{A1FA677C-2033-42D4-8452-F80A597AC030}" srcOrd="0" destOrd="0" parTransId="{92E2B1CB-56A8-4D49-A595-C63D863A1847}" sibTransId="{FA002D68-5CED-4E5F-9C15-25E213EFE3CC}"/>
    <dgm:cxn modelId="{E1C2F8FD-4044-406C-A389-8EFF1FA5AC10}" type="presOf" srcId="{F61EA51E-5CBE-4DED-A749-E53D98A3E83D}" destId="{1D26B429-29C9-47D5-AD9B-643A6119F3B0}" srcOrd="0" destOrd="0" presId="urn:microsoft.com/office/officeart/2005/8/layout/vList5"/>
    <dgm:cxn modelId="{2FF7CFE3-A9DC-498D-86C6-02946FDC1424}" type="presOf" srcId="{A1FA677C-2033-42D4-8452-F80A597AC030}" destId="{14CB3ABF-920E-4CF9-B801-F78582469051}" srcOrd="0" destOrd="0" presId="urn:microsoft.com/office/officeart/2005/8/layout/vList5"/>
    <dgm:cxn modelId="{41694B5A-EA8D-4812-875F-4CBCF080A8BC}" type="presOf" srcId="{212E4588-BABF-48E8-A06B-EA3C756BCCF9}" destId="{0647C6A8-3D9D-4C48-A5AD-09DC14FB1A18}" srcOrd="0" destOrd="0" presId="urn:microsoft.com/office/officeart/2005/8/layout/vList5"/>
    <dgm:cxn modelId="{9DF8445C-494C-428C-9FF4-D250CDD7018C}" type="presOf" srcId="{83A9FF02-628A-4041-8FC8-9C5AE56D3873}" destId="{3B990E5D-6837-429A-A012-49A82B2232CD}" srcOrd="0" destOrd="0" presId="urn:microsoft.com/office/officeart/2005/8/layout/vList5"/>
    <dgm:cxn modelId="{126EB035-2286-46DA-B876-1414DAAC6CB8}" type="presOf" srcId="{FE272E5D-1DD8-4BEA-9A44-2FCE42770F9F}" destId="{C457E0E5-65C1-4B38-808D-8EDF317BEC19}" srcOrd="0" destOrd="0" presId="urn:microsoft.com/office/officeart/2005/8/layout/vList5"/>
    <dgm:cxn modelId="{6902D0BD-A62A-435E-82B6-8B6D6A5F84B1}" srcId="{FE272E5D-1DD8-4BEA-9A44-2FCE42770F9F}" destId="{83A9FF02-628A-4041-8FC8-9C5AE56D3873}" srcOrd="1" destOrd="0" parTransId="{F5655757-E742-40F6-8790-A875660C4798}" sibTransId="{6A18ED95-8828-44C2-82E4-2736594315FD}"/>
    <dgm:cxn modelId="{369ABF50-9B93-48F7-AB7C-39D3105DD856}" type="presParOf" srcId="{C457E0E5-65C1-4B38-808D-8EDF317BEC19}" destId="{F91EB162-9FBC-4C35-BC9F-BEA5C633CF4C}" srcOrd="0" destOrd="0" presId="urn:microsoft.com/office/officeart/2005/8/layout/vList5"/>
    <dgm:cxn modelId="{C368983B-61AA-46BD-B531-1DEC4E5D583A}" type="presParOf" srcId="{F91EB162-9FBC-4C35-BC9F-BEA5C633CF4C}" destId="{0647C6A8-3D9D-4C48-A5AD-09DC14FB1A18}" srcOrd="0" destOrd="0" presId="urn:microsoft.com/office/officeart/2005/8/layout/vList5"/>
    <dgm:cxn modelId="{9958EC27-D71F-4A38-840B-77261DA40E4D}" type="presParOf" srcId="{F91EB162-9FBC-4C35-BC9F-BEA5C633CF4C}" destId="{14CB3ABF-920E-4CF9-B801-F78582469051}" srcOrd="1" destOrd="0" presId="urn:microsoft.com/office/officeart/2005/8/layout/vList5"/>
    <dgm:cxn modelId="{EB63065A-DDF1-4AFA-BFDD-BC24955A7F18}" type="presParOf" srcId="{C457E0E5-65C1-4B38-808D-8EDF317BEC19}" destId="{A7A9A23B-12EE-403C-8CAE-3EEAC0D17C51}" srcOrd="1" destOrd="0" presId="urn:microsoft.com/office/officeart/2005/8/layout/vList5"/>
    <dgm:cxn modelId="{86E7558B-C61C-4D6A-A6AA-4981BFF885C1}" type="presParOf" srcId="{C457E0E5-65C1-4B38-808D-8EDF317BEC19}" destId="{0309FE5A-DB43-4145-9C42-D6B8F738855D}" srcOrd="2" destOrd="0" presId="urn:microsoft.com/office/officeart/2005/8/layout/vList5"/>
    <dgm:cxn modelId="{9EE98CA0-14D5-4C45-9B7E-A454AFE7F96B}" type="presParOf" srcId="{0309FE5A-DB43-4145-9C42-D6B8F738855D}" destId="{3B990E5D-6837-429A-A012-49A82B2232CD}" srcOrd="0" destOrd="0" presId="urn:microsoft.com/office/officeart/2005/8/layout/vList5"/>
    <dgm:cxn modelId="{1925B27F-5619-4E8A-A96B-0FFFBDA1F642}" type="presParOf" srcId="{0309FE5A-DB43-4145-9C42-D6B8F738855D}" destId="{1D26B429-29C9-47D5-AD9B-643A6119F3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8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Акт по форме ППЭ-21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8" y="1798945"/>
        <a:ext cx="2144817" cy="1798945"/>
      </dsp:txXfrm>
    </dsp:sp>
    <dsp:sp modelId="{E7355EEC-17BA-486C-B30B-953EC7119146}">
      <dsp:nvSpPr>
        <dsp:cNvPr id="0" name=""/>
        <dsp:cNvSpPr/>
      </dsp:nvSpPr>
      <dsp:spPr>
        <a:xfrm>
          <a:off x="72013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2247670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именных бланках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2247670" y="1798945"/>
        <a:ext cx="2144817" cy="1798945"/>
      </dsp:txXfrm>
    </dsp:sp>
    <dsp:sp modelId="{78AECD96-2D13-4C11-AE27-8D7D59C7C6A5}">
      <dsp:nvSpPr>
        <dsp:cNvPr id="0" name=""/>
        <dsp:cNvSpPr/>
      </dsp:nvSpPr>
      <dsp:spPr>
        <a:xfrm>
          <a:off x="2304261" y="288034"/>
          <a:ext cx="1929670" cy="2469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4405035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4405035" y="1798945"/>
        <a:ext cx="2144817" cy="1798945"/>
      </dsp:txXfrm>
    </dsp:sp>
    <dsp:sp modelId="{696AD255-D2AA-4C19-8A66-C2D716C8A496}">
      <dsp:nvSpPr>
        <dsp:cNvPr id="0" name=""/>
        <dsp:cNvSpPr/>
      </dsp:nvSpPr>
      <dsp:spPr>
        <a:xfrm>
          <a:off x="4522596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6633822" y="0"/>
          <a:ext cx="2144817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Уведомление о явке в КО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6633822" y="1798945"/>
        <a:ext cx="2144817" cy="1798945"/>
      </dsp:txXfrm>
    </dsp:sp>
    <dsp:sp modelId="{65923987-F910-4771-BB88-CD40CDC3AB48}">
      <dsp:nvSpPr>
        <dsp:cNvPr id="0" name=""/>
        <dsp:cNvSpPr/>
      </dsp:nvSpPr>
      <dsp:spPr>
        <a:xfrm>
          <a:off x="6976844" y="288037"/>
          <a:ext cx="1497621" cy="170710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0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Акт по форме ППЭ-22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0" y="1798945"/>
        <a:ext cx="2866899" cy="1798945"/>
      </dsp:txXfrm>
    </dsp:sp>
    <dsp:sp modelId="{E7355EEC-17BA-486C-B30B-953EC7119146}">
      <dsp:nvSpPr>
        <dsp:cNvPr id="0" name=""/>
        <dsp:cNvSpPr/>
      </dsp:nvSpPr>
      <dsp:spPr>
        <a:xfrm>
          <a:off x="432850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002041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именных бланках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3002041" y="1798945"/>
        <a:ext cx="2866899" cy="1798945"/>
      </dsp:txXfrm>
    </dsp:sp>
    <dsp:sp modelId="{78AECD96-2D13-4C11-AE27-8D7D59C7C6A5}">
      <dsp:nvSpPr>
        <dsp:cNvPr id="0" name=""/>
        <dsp:cNvSpPr/>
      </dsp:nvSpPr>
      <dsp:spPr>
        <a:xfrm>
          <a:off x="3408842" y="288034"/>
          <a:ext cx="1929670" cy="24693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885712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5885712" y="1798945"/>
        <a:ext cx="2866899" cy="1798945"/>
      </dsp:txXfrm>
    </dsp:sp>
    <dsp:sp modelId="{696AD255-D2AA-4C19-8A66-C2D716C8A496}">
      <dsp:nvSpPr>
        <dsp:cNvPr id="0" name=""/>
        <dsp:cNvSpPr/>
      </dsp:nvSpPr>
      <dsp:spPr>
        <a:xfrm>
          <a:off x="6370921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0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бланке №1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0" y="1798945"/>
        <a:ext cx="2866899" cy="1798945"/>
      </dsp:txXfrm>
    </dsp:sp>
    <dsp:sp modelId="{E7355EEC-17BA-486C-B30B-953EC7119146}">
      <dsp:nvSpPr>
        <dsp:cNvPr id="0" name=""/>
        <dsp:cNvSpPr/>
      </dsp:nvSpPr>
      <dsp:spPr>
        <a:xfrm>
          <a:off x="432850" y="216028"/>
          <a:ext cx="1869451" cy="26133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002041" y="14406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бланке №2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3002041" y="1813351"/>
        <a:ext cx="2866899" cy="1798945"/>
      </dsp:txXfrm>
    </dsp:sp>
    <dsp:sp modelId="{78AECD96-2D13-4C11-AE27-8D7D59C7C6A5}">
      <dsp:nvSpPr>
        <dsp:cNvPr id="0" name=""/>
        <dsp:cNvSpPr/>
      </dsp:nvSpPr>
      <dsp:spPr>
        <a:xfrm>
          <a:off x="3408842" y="257692"/>
          <a:ext cx="1929670" cy="25907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885712" y="0"/>
          <a:ext cx="2866899" cy="449736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Отметка в форме ППЭ-05-02 («нет»)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5885712" y="1798945"/>
        <a:ext cx="2866899" cy="1798945"/>
      </dsp:txXfrm>
    </dsp:sp>
    <dsp:sp modelId="{696AD255-D2AA-4C19-8A66-C2D716C8A496}">
      <dsp:nvSpPr>
        <dsp:cNvPr id="0" name=""/>
        <dsp:cNvSpPr/>
      </dsp:nvSpPr>
      <dsp:spPr>
        <a:xfrm>
          <a:off x="6370921" y="264757"/>
          <a:ext cx="1851090" cy="25202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816421"/>
          <a:ext cx="8082177" cy="674604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B3ABF-920E-4CF9-B801-F78582469051}">
      <dsp:nvSpPr>
        <dsp:cNvPr id="0" name=""/>
        <dsp:cNvSpPr/>
      </dsp:nvSpPr>
      <dsp:spPr>
        <a:xfrm rot="5400000">
          <a:off x="4940358" y="-1828080"/>
          <a:ext cx="1585912" cy="563865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Черновики хранятся в ППЭ </a:t>
          </a:r>
          <a:endParaRPr lang="ru-RU" sz="2800" b="1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2913989" y="275707"/>
        <a:ext cx="5561232" cy="1431076"/>
      </dsp:txXfrm>
    </dsp:sp>
    <dsp:sp modelId="{0647C6A8-3D9D-4C48-A5AD-09DC14FB1A18}">
      <dsp:nvSpPr>
        <dsp:cNvPr id="0" name=""/>
        <dsp:cNvSpPr/>
      </dsp:nvSpPr>
      <dsp:spPr>
        <a:xfrm>
          <a:off x="257751" y="49"/>
          <a:ext cx="2656237" cy="198239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1 месяц</a:t>
          </a:r>
          <a:endParaRPr lang="ru-RU" sz="5600" kern="1200" dirty="0"/>
        </a:p>
      </dsp:txBody>
      <dsp:txXfrm>
        <a:off x="354523" y="96821"/>
        <a:ext cx="2462693" cy="1788846"/>
      </dsp:txXfrm>
    </dsp:sp>
    <dsp:sp modelId="{1D26B429-29C9-47D5-AD9B-643A6119F3B0}">
      <dsp:nvSpPr>
        <dsp:cNvPr id="0" name=""/>
        <dsp:cNvSpPr/>
      </dsp:nvSpPr>
      <dsp:spPr>
        <a:xfrm rot="5400000">
          <a:off x="4940358" y="253429"/>
          <a:ext cx="1585912" cy="563865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Дополнительные бланки остаются на ответственном хранении в ППЭ или ППОИ</a:t>
          </a:r>
          <a:endParaRPr lang="ru-RU" sz="2800" b="1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</a:endParaRPr>
        </a:p>
      </dsp:txBody>
      <dsp:txXfrm rot="-5400000">
        <a:off x="2913989" y="2357216"/>
        <a:ext cx="5561232" cy="1431076"/>
      </dsp:txXfrm>
    </dsp:sp>
    <dsp:sp modelId="{3B990E5D-6837-429A-A012-49A82B2232CD}">
      <dsp:nvSpPr>
        <dsp:cNvPr id="0" name=""/>
        <dsp:cNvSpPr/>
      </dsp:nvSpPr>
      <dsp:spPr>
        <a:xfrm>
          <a:off x="257751" y="2081559"/>
          <a:ext cx="2656237" cy="1982390"/>
        </a:xfrm>
        <a:prstGeom prst="roundRect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54523" y="2178331"/>
        <a:ext cx="2462693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698F79-0B77-4958-A16F-58AF45536611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BCED19-06A5-431C-AD6E-91F9489867A8}" type="slidenum">
              <a:rPr lang="ru-RU" altLang="ru-RU" smtClean="0">
                <a:cs typeface="Arial" charset="0"/>
              </a:rPr>
              <a:pPr/>
              <a:t>65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91F954-A5C9-4E76-AD5F-4B192694C666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22E4D9-746B-4F51-B6B0-9127744B20FD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Правильный ответ: 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AD702C-C0FD-4B6C-A446-2553CD668D1D}" type="slidenum">
              <a:rPr lang="ru-RU" altLang="ru-RU" smtClean="0">
                <a:cs typeface="Arial" charset="0"/>
              </a:rPr>
              <a:pPr/>
              <a:t>89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30EAF1-2B4F-4556-BE1C-BBDFCCF8A72C}" type="slidenum">
              <a:rPr lang="ru-RU" smtClean="0">
                <a:cs typeface="Arial" charset="0"/>
              </a:rPr>
              <a:pPr/>
              <a:t>92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D3EAD0-6A4F-43A6-B312-95B3EBC9F4B4}" type="slidenum">
              <a:rPr lang="ru-RU" altLang="ru-RU" smtClean="0">
                <a:cs typeface="Arial" charset="0"/>
              </a:rPr>
              <a:pPr/>
              <a:t>96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8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95BCE-28F8-42BC-8BCA-EE84D5BE43E6}" type="slidenum">
              <a:rPr lang="ru-RU" altLang="ru-RU" smtClean="0">
                <a:cs typeface="Arial" charset="0"/>
              </a:rPr>
              <a:pPr/>
              <a:t>98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99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86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7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8654BB-09C5-4F73-9165-E3681D74B126}" type="slidenum">
              <a:rPr lang="ru-RU" smtClean="0">
                <a:cs typeface="Arial" charset="0"/>
              </a:rPr>
              <a:pPr/>
              <a:t>107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6B052F-71C6-4C54-B3E1-EBC327671F79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54ACB8-6A96-44C1-A72D-79CC2FC71A36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424B22-C7B9-4007-9741-F33FFBBAA44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Правильный ответ: 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B267F8-8EE8-4C23-AB81-8E0F9F655A1F}" type="slidenum">
              <a:rPr lang="ru-RU" altLang="ru-RU" sz="1200">
                <a:latin typeface="Calibri" pitchFamily="34" charset="0"/>
              </a:rPr>
              <a:pPr algn="r"/>
              <a:t>47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0" lvl="2" indent="-228600"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83C181-78B5-4F8B-B875-A4202240B135}" type="slidenum">
              <a:rPr lang="ru-RU" altLang="ru-RU" smtClean="0">
                <a:cs typeface="Arial" charset="0"/>
              </a:rPr>
              <a:pPr/>
              <a:t>56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395536" y="2132856"/>
            <a:ext cx="8424863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ОРГАНИЗАЦИЯ ПРОВЕДЕНИЯ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ОСНОВНОГО ГОСУДАРСТВЕННОГО </a:t>
            </a:r>
          </a:p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ЭКЗАМЕНА</a:t>
            </a: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руководящих сотрудников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ПОМЕЩЕНИЙ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001125" cy="4929188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Кабинет руководителя ППЭ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Медпункт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помещения для ОН, представителей СМИ и иных лиц, имеющих право присутствовать в ППЭ 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Пункт охраны правопорядка</a:t>
            </a: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Аудитория для представителей ОО </a:t>
            </a:r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ru-RU" sz="2200" b="1" dirty="0">
                <a:solidFill>
                  <a:srgbClr val="FF0000"/>
                </a:solidFill>
                <a:latin typeface="Cambria" pitchFamily="18" charset="0"/>
              </a:rPr>
              <a:t>до входа в ППЭ</a:t>
            </a:r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)</a:t>
            </a: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В здании (комплексе зданий), где расположен ППЭ, выделить  место для личных вещей участников, сотрудников ППЭ, медработника (до входа в ППЭ)</a:t>
            </a:r>
            <a:endParaRPr lang="ru-RU" altLang="ru-RU" sz="2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r"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Нумерация аудиторий и мест в аудитории</a:t>
            </a:r>
          </a:p>
          <a:p>
            <a:pPr algn="r"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Закрыть стенды со справочной информацией</a:t>
            </a:r>
          </a:p>
          <a:p>
            <a:pPr algn="r"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Стол для организаторов</a:t>
            </a:r>
          </a:p>
          <a:p>
            <a:pPr algn="r"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Часы, ножницы, скотч</a:t>
            </a:r>
          </a:p>
          <a:p>
            <a:pPr>
              <a:defRPr/>
            </a:pPr>
            <a:endParaRPr lang="ru-RU" altLang="ru-RU" dirty="0" smtClean="0"/>
          </a:p>
          <a:p>
            <a:pPr>
              <a:defRPr/>
            </a:pPr>
            <a:endParaRPr lang="ru-RU" altLang="ru-RU" sz="1800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30D31C-9681-4073-82AF-A46CE257AC6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392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73457-B2C1-496C-A59D-B46066235A47}" type="slidenum">
              <a:rPr lang="ru-RU" altLang="ru-RU" smtClean="0">
                <a:cs typeface="Arial" charset="0"/>
              </a:rPr>
              <a:pPr/>
              <a:t>100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139267" name="Рисунок 4"/>
          <p:cNvPicPr>
            <a:picLocks noChangeAspect="1" noChangeArrowheads="1"/>
          </p:cNvPicPr>
          <p:nvPr/>
        </p:nvPicPr>
        <p:blipFill>
          <a:blip r:embed="rId2"/>
          <a:srcRect l="5132" t="9218" r="3314" b="4810"/>
          <a:stretch>
            <a:fillRect/>
          </a:stretch>
        </p:blipFill>
        <p:spPr bwMode="auto">
          <a:xfrm>
            <a:off x="857250" y="908050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E620C-D2B8-4386-834D-F595977A054A}" type="slidenum">
              <a:rPr lang="ru-RU" altLang="ru-RU" smtClean="0">
                <a:cs typeface="Arial" charset="0"/>
              </a:rPr>
              <a:pPr/>
              <a:t>101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0080" y="1484784"/>
          <a:ext cx="88103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</a:t>
            </a:r>
          </a:p>
        </p:txBody>
      </p:sp>
      <p:pic>
        <p:nvPicPr>
          <p:cNvPr id="141314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17638" t="8818" r="33618" b="5009"/>
          <a:stretch>
            <a:fillRect/>
          </a:stretch>
        </p:blipFill>
        <p:spPr>
          <a:xfrm>
            <a:off x="974725" y="1385888"/>
            <a:ext cx="3571875" cy="5143500"/>
          </a:xfrm>
        </p:spPr>
      </p:pic>
      <p:pic>
        <p:nvPicPr>
          <p:cNvPr id="141315" name="Рисунок 5"/>
          <p:cNvPicPr>
            <a:picLocks noChangeAspect="1" noChangeArrowheads="1"/>
          </p:cNvPicPr>
          <p:nvPr/>
        </p:nvPicPr>
        <p:blipFill>
          <a:blip r:embed="rId3"/>
          <a:srcRect l="17958" t="8417" r="33458" b="5209"/>
          <a:stretch>
            <a:fillRect/>
          </a:stretch>
        </p:blipFill>
        <p:spPr bwMode="auto">
          <a:xfrm>
            <a:off x="4865688" y="1346200"/>
            <a:ext cx="35004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658ABC-2216-402A-A3BA-354C2150D351}" type="slidenum">
              <a:rPr lang="ru-RU" altLang="ru-RU" smtClean="0">
                <a:cs typeface="Arial" charset="0"/>
              </a:rPr>
              <a:pPr/>
              <a:t>102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 l="17638" t="28458" r="33618" b="36874"/>
          <a:stretch>
            <a:fillRect/>
          </a:stretch>
        </p:blipFill>
        <p:spPr>
          <a:xfrm>
            <a:off x="928688" y="1928813"/>
            <a:ext cx="6715125" cy="4214812"/>
          </a:xfrm>
        </p:spPr>
      </p:pic>
      <p:sp>
        <p:nvSpPr>
          <p:cNvPr id="9" name="Овал 8"/>
          <p:cNvSpPr/>
          <p:nvPr/>
        </p:nvSpPr>
        <p:spPr>
          <a:xfrm>
            <a:off x="6786563" y="2286000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7143750" y="2357438"/>
            <a:ext cx="285750" cy="2857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572375" y="2143125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4234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B93190-627E-4296-8ED9-C9AD2910A4A1}" type="slidenum">
              <a:rPr lang="ru-RU" altLang="ru-RU" smtClean="0">
                <a:cs typeface="Arial" charset="0"/>
              </a:rPr>
              <a:pPr/>
              <a:t>103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638" t="66333" r="33618" b="13628"/>
          <a:stretch>
            <a:fillRect/>
          </a:stretch>
        </p:blipFill>
        <p:spPr>
          <a:xfrm>
            <a:off x="928688" y="2000250"/>
            <a:ext cx="6500812" cy="3000375"/>
          </a:xfrm>
        </p:spPr>
      </p:pic>
      <p:sp>
        <p:nvSpPr>
          <p:cNvPr id="5" name="Умножение 4"/>
          <p:cNvSpPr/>
          <p:nvPr/>
        </p:nvSpPr>
        <p:spPr>
          <a:xfrm flipV="1">
            <a:off x="6929438" y="2500313"/>
            <a:ext cx="285750" cy="3571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72250" y="2500313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7429500" y="2357438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4336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5228AC-CC59-4D38-8D14-16941FC1EB8D}" type="slidenum">
              <a:rPr lang="ru-RU" altLang="ru-RU" smtClean="0">
                <a:cs typeface="Arial" charset="0"/>
              </a:rPr>
              <a:pPr/>
              <a:t>104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958" t="48698" r="33458" b="30260"/>
          <a:stretch>
            <a:fillRect/>
          </a:stretch>
        </p:blipFill>
        <p:spPr>
          <a:xfrm>
            <a:off x="714375" y="2143125"/>
            <a:ext cx="6286500" cy="2786063"/>
          </a:xfrm>
        </p:spPr>
      </p:pic>
      <p:sp>
        <p:nvSpPr>
          <p:cNvPr id="5" name="Умножение 4"/>
          <p:cNvSpPr/>
          <p:nvPr/>
        </p:nvSpPr>
        <p:spPr>
          <a:xfrm flipV="1">
            <a:off x="6500813" y="2571750"/>
            <a:ext cx="285750" cy="3571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25" y="2500313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7000875" y="2357438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4438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31DA53-C447-4B9B-8C35-0C3010CC48D4}" type="slidenum">
              <a:rPr lang="ru-RU" altLang="ru-RU" smtClean="0">
                <a:cs typeface="Arial" charset="0"/>
              </a:rPr>
              <a:pPr/>
              <a:t>105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8279" t="8015" r="33458" b="5009"/>
          <a:stretch>
            <a:fillRect/>
          </a:stretch>
        </p:blipFill>
        <p:spPr>
          <a:xfrm>
            <a:off x="2124075" y="908050"/>
            <a:ext cx="4803775" cy="6500813"/>
          </a:xfrm>
        </p:spPr>
      </p:pic>
      <p:sp>
        <p:nvSpPr>
          <p:cNvPr id="14541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C9EA97-1FB6-43D6-953C-BD411A2DA53F}" type="slidenum">
              <a:rPr lang="ru-RU" altLang="ru-RU" smtClean="0">
                <a:cs typeface="Arial" charset="0"/>
              </a:rPr>
              <a:pPr/>
              <a:t>106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004888"/>
            <a:ext cx="91440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14643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                 rcoi@ege.spb.ru</a:t>
            </a:r>
            <a:endParaRPr lang="ru-RU" sz="1200">
              <a:solidFill>
                <a:schemeClr val="bg1"/>
              </a:solidFill>
            </a:endParaRPr>
          </a:p>
          <a:p>
            <a:pPr algn="ctr"/>
            <a:endParaRPr lang="ru-RU" sz="1200">
              <a:solidFill>
                <a:schemeClr val="bg1"/>
              </a:solidFill>
            </a:endParaRPr>
          </a:p>
        </p:txBody>
      </p:sp>
      <p:grpSp>
        <p:nvGrpSpPr>
          <p:cNvPr id="146435" name="Группа 7"/>
          <p:cNvGrpSpPr>
            <a:grpSpLocks/>
          </p:cNvGrpSpPr>
          <p:nvPr/>
        </p:nvGrpSpPr>
        <p:grpSpPr bwMode="auto">
          <a:xfrm>
            <a:off x="179388" y="1673225"/>
            <a:ext cx="8785225" cy="655638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96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3428903" cy="369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БРЫСОВ ВИТАЛИЙ ЛЬВОВИЧ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855" y="2073619"/>
              <a:ext cx="1944633" cy="369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968"/>
              <a:ext cx="4862374" cy="3076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заместитель директора по оценке качества образования</a:t>
              </a:r>
            </a:p>
          </p:txBody>
        </p:sp>
      </p:grpSp>
      <p:grpSp>
        <p:nvGrpSpPr>
          <p:cNvPr id="146436" name="Группа 8"/>
          <p:cNvGrpSpPr>
            <a:grpSpLocks/>
          </p:cNvGrpSpPr>
          <p:nvPr/>
        </p:nvGrpSpPr>
        <p:grpSpPr bwMode="auto">
          <a:xfrm>
            <a:off x="142875" y="2619375"/>
            <a:ext cx="8832850" cy="679450"/>
            <a:chOff x="179512" y="3125404"/>
            <a:chExt cx="8833063" cy="67954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6933"/>
              <a:ext cx="8785437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220"/>
              <a:ext cx="4235552" cy="3699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ЯКОВЛЕВА МАРИЯ ВЛАДИМИРОВНА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67841" y="3125404"/>
              <a:ext cx="1944734" cy="3699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576-34-23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6933"/>
              <a:ext cx="5078535" cy="3080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заведующий сектором отдела оценки качества образования</a:t>
              </a:r>
            </a:p>
          </p:txBody>
        </p:sp>
      </p:grpSp>
      <p:grpSp>
        <p:nvGrpSpPr>
          <p:cNvPr id="146437" name="Группа 38"/>
          <p:cNvGrpSpPr>
            <a:grpSpLocks/>
          </p:cNvGrpSpPr>
          <p:nvPr/>
        </p:nvGrpSpPr>
        <p:grpSpPr bwMode="auto">
          <a:xfrm>
            <a:off x="142875" y="3489325"/>
            <a:ext cx="8821738" cy="666750"/>
            <a:chOff x="179512" y="3139478"/>
            <a:chExt cx="8821643" cy="66547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566"/>
              <a:ext cx="8785130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50570"/>
              <a:ext cx="3454363" cy="3691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ПАНТЕЛЕЕВ ЮРИЙ ЮРЬЕВИЧ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56488" y="3139478"/>
              <a:ext cx="1944667" cy="3691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566"/>
              <a:ext cx="4897385" cy="3073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старший методист отдела оценки качества образования</a:t>
              </a:r>
            </a:p>
          </p:txBody>
        </p:sp>
      </p:grpSp>
      <p:grpSp>
        <p:nvGrpSpPr>
          <p:cNvPr id="146438" name="Группа 43"/>
          <p:cNvGrpSpPr>
            <a:grpSpLocks/>
          </p:cNvGrpSpPr>
          <p:nvPr/>
        </p:nvGrpSpPr>
        <p:grpSpPr bwMode="auto">
          <a:xfrm>
            <a:off x="179388" y="4460875"/>
            <a:ext cx="8785225" cy="654050"/>
            <a:chOff x="179512" y="3149906"/>
            <a:chExt cx="8784976" cy="6550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650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4344864" cy="3688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ЛЕНКОВ КИРИЛЛ КОНСТАНТИНОВИЧ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855" y="3149906"/>
              <a:ext cx="1944633" cy="3688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6508"/>
              <a:ext cx="4897298" cy="308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старший методист отдела оценки качества образования</a:t>
              </a:r>
            </a:p>
          </p:txBody>
        </p:sp>
      </p:grpSp>
      <p:grpSp>
        <p:nvGrpSpPr>
          <p:cNvPr id="146439" name="Группа 23"/>
          <p:cNvGrpSpPr>
            <a:grpSpLocks/>
          </p:cNvGrpSpPr>
          <p:nvPr/>
        </p:nvGrpSpPr>
        <p:grpSpPr bwMode="auto">
          <a:xfrm>
            <a:off x="179388" y="5510213"/>
            <a:ext cx="8785225" cy="654050"/>
            <a:chOff x="179512" y="3149906"/>
            <a:chExt cx="8784976" cy="65504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79512" y="349650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9512" y="3149906"/>
              <a:ext cx="3609873" cy="3688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БУБЛИК НАДЕЖДА ИВАНОВНА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9855" y="3149906"/>
              <a:ext cx="1944633" cy="3688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(812) 576-34-40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2" y="3496508"/>
              <a:ext cx="4897298" cy="308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i="1" dirty="0">
                  <a:solidFill>
                    <a:schemeClr val="accent2">
                      <a:lumMod val="50000"/>
                    </a:schemeClr>
                  </a:solidFill>
                </a:rPr>
                <a:t>старший методист отдела оценки качества образования</a:t>
              </a:r>
            </a:p>
          </p:txBody>
        </p:sp>
      </p:grpSp>
      <p:sp>
        <p:nvSpPr>
          <p:cNvPr id="146440" name="Номер слайда 2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69E04A-20CA-4D47-A628-C2C846EC562F}" type="slidenum">
              <a:rPr lang="ru-RU" smtClean="0">
                <a:cs typeface="Arial" charset="0"/>
              </a:rPr>
              <a:pPr/>
              <a:t>107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57188" y="714375"/>
            <a:ext cx="8358187" cy="9858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АУДИТОРИЙ ПО ОТДЕЛЬНЫМ УЧЕБНЫМ ПРЕДМЕТАМ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229600" cy="190023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физике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безопасность труда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лабораторное оборудование для выполнения экспериментального задания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Комплекты лабораторного оборудования формируются заблаговременно.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комплект оборудования должен быть помещен в собственный пронумерованный лоток.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92100" y="4724400"/>
            <a:ext cx="8645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 кабинете должны находиться дополнительные столы, на которых размещаются тексты художественных произведений и сборники лирики.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419475" y="4144963"/>
            <a:ext cx="281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Экзамен по литературе</a:t>
            </a:r>
          </a:p>
        </p:txBody>
      </p:sp>
      <p:sp>
        <p:nvSpPr>
          <p:cNvPr id="26629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862B8-2CE1-4576-B5A5-84A187BCB527}" type="slidenum">
              <a:rPr lang="ru-RU" altLang="ru-RU" smtClean="0">
                <a:cs typeface="Arial" charset="0"/>
              </a:rPr>
              <a:pPr/>
              <a:t>11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57188" y="714375"/>
            <a:ext cx="8358187" cy="98583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ОСОБЕННОСТИ ПОДГОТОВКИ АУДИТОРИЙ ПО ОТДЕЛЬНЫМ УЧЕБНЫМ ПРЕДМЕТАМ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55588" y="1541463"/>
            <a:ext cx="86375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Экзамен по информатике</a:t>
            </a:r>
          </a:p>
          <a:p>
            <a:pPr algn="ctr">
              <a:tabLst>
                <a:tab pos="5940425" algn="l"/>
              </a:tabLst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Руководитель ППЭ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назначает ответственного технического специалиста из назначенных в ППЭ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для установки ПО на ПК в Штабе ППЭ;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для сбора файлов с записями ответов по окончании экзамена;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для копирования файлов с записями ответов на один носитель и передачи носителя руководителю ППЭ. 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55588" y="4076700"/>
            <a:ext cx="84597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tabLst>
                <a:tab pos="5940425" algn="l"/>
              </a:tabLst>
              <a:defRPr/>
            </a:pPr>
            <a:r>
              <a:rPr lang="ru-RU" altLang="ru-RU" b="1">
                <a:solidFill>
                  <a:srgbClr val="FF0000"/>
                </a:solidFill>
              </a:rPr>
              <a:t>Технический специалист готовит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indent="450850" algn="just"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рабочие места (столы, парты) для выполнения части 1;</a:t>
            </a:r>
          </a:p>
          <a:p>
            <a:pPr indent="450850" algn="just"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компьютеры с установленным ПО (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</a:rPr>
              <a:t>по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количеству участников плюс один резервный) для выполнения части 2.</a:t>
            </a:r>
          </a:p>
          <a:p>
            <a:pPr indent="450850" algn="just">
              <a:tabLst>
                <a:tab pos="5940425" algn="l"/>
              </a:tabLs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Рабочие места, оснащенные компьютерами, обозначаются таким же номером, как и место за партой.</a:t>
            </a:r>
          </a:p>
        </p:txBody>
      </p:sp>
      <p:sp>
        <p:nvSpPr>
          <p:cNvPr id="2765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A2560-5AAC-4BEC-91F7-ABA2384231D7}" type="slidenum">
              <a:rPr lang="ru-RU" altLang="ru-RU" smtClean="0">
                <a:cs typeface="Arial" charset="0"/>
              </a:rPr>
              <a:pPr/>
              <a:t>12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русскому языку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Устройство для воспроизведения аудиодиска с текстом изложения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Словари орфографические</a:t>
            </a:r>
          </a:p>
          <a:p>
            <a:pPr>
              <a:buFont typeface="Arial" charset="0"/>
              <a:buNone/>
              <a:defRPr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иностранным языкам (письменная часть)</a:t>
            </a:r>
          </a:p>
          <a:p>
            <a:pPr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Устройство для воспроизведения аудиодиска</a:t>
            </a:r>
          </a:p>
          <a:p>
            <a:pPr>
              <a:buFont typeface="Arial" charset="0"/>
              <a:buNone/>
              <a:defRPr/>
            </a:pP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 по географии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Атласы за 7, 8, 9 классы</a:t>
            </a:r>
          </a:p>
          <a:p>
            <a:pPr>
              <a:defRPr/>
            </a:pPr>
            <a:endParaRPr lang="ru-RU" altLang="ru-RU" sz="1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Помещения, не использующиеся для проведения экзамена, на время проведения экзамена запираются и опечатываются. </a:t>
            </a:r>
          </a:p>
        </p:txBody>
      </p:sp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C61DDD-EDFB-45C5-A068-E1EE66FA669F}" type="slidenum">
              <a:rPr lang="ru-RU" altLang="ru-RU" smtClean="0">
                <a:cs typeface="Arial" charset="0"/>
              </a:rPr>
              <a:pPr/>
              <a:t>13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642938" y="1089025"/>
            <a:ext cx="7858125" cy="1368425"/>
          </a:xfrm>
        </p:spPr>
        <p:txBody>
          <a:bodyPr/>
          <a:lstStyle/>
          <a:p>
            <a:pPr marL="838200" indent="-838200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ИНСТРУКТИВНЫХ МАТЕРИАЛОВ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руководителя ППЭ;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организаторов в аудитории;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уполномоченного представителя ГЭК;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для медицинского работника, журнал;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краткая инструкция для участников экзамена, зачитываемая перед началом экзамена в аудитории;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инструкция по заполнению бланков ответов;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дополнительные инструкции для участников при проведении экзаменов по физике и информатике.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62AA34-9F1C-4334-ACDB-3B3BE23CEC9D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11188" y="1266825"/>
            <a:ext cx="8229600" cy="285750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ДОКУМЕНТОВ ДЛЯ ПРОВЕДЕНИЯ ЭКЗАМЕНА В ППЭ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1435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коррекции персональных данных участников ГИА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аудитории (форма ППЭ-12-02) (из расчета 1шт. на аудиторию проведения экзамена);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использования дополнительных бланков ответов № 2 (форма ППЭ 12-03) (из расчета 1шт. на аудиторию проведения экзамена);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протокол идентификации личности участника ГИА при отсутствии у него документа, удостоверяющего личность (форма ППЭ-20);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 удалении участника ГИА за нарушение установленного порядка проведения ГИА (форма ППЭ-21);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уведомление о необходимости явки в Комитет по образованию;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незавершении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экзамена по уважительной причине (форма ППЭ-22);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апелляции о нарушении установленного порядка проведения ГИА (форма ППЭ-02);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протокол рассмотрения апелляции о нарушении установленного порядка проведения ГИА(форма ППЭ-03);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 о проведении ГИА в ППЭ (форма ППЭ-18)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отчет уполномоченного представителя ГЭК (форма ППЭ-10)</a:t>
            </a:r>
          </a:p>
          <a:p>
            <a:pPr>
              <a:defRPr/>
            </a:pPr>
            <a:endParaRPr lang="ru-RU" sz="1800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4A475-36F1-4833-8100-C081C3F67DE6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8208962" cy="10080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Подготовка черновиков (по 2 листа на участника)</a:t>
            </a:r>
            <a:b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 штампом ОО-ППЭ</a:t>
            </a:r>
            <a:endParaRPr lang="ru-RU" altLang="ru-RU" dirty="0" smtClean="0"/>
          </a:p>
        </p:txBody>
      </p:sp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6AB3D9-29FE-4F3C-832C-CD8D74B69CCE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позже, чем за 2 рабочих дня до проведения экзамена руководитель ППЭ должен получить информацию о количестве в ППЭ  участников ОГЭ с ОВЗ, инвалидов, детей-инвалидов и о необходимости организации проведения ОГЭ в условиях, учитывающих состояние их здоровья, особенности психофизического развития.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Текст 2"/>
          <p:cNvSpPr>
            <a:spLocks noGrp="1"/>
          </p:cNvSpPr>
          <p:nvPr>
            <p:ph type="body" idx="1"/>
          </p:nvPr>
        </p:nvSpPr>
        <p:spPr>
          <a:xfrm>
            <a:off x="684213" y="1484313"/>
            <a:ext cx="8208962" cy="3128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1 день до проведения ОГЭ руководитель ППЭ совместно с руководителем учреждения, на базе которого организуется ППЭ, должен оформить акт готовности ППЭ к экзамену</a:t>
            </a:r>
          </a:p>
          <a:p>
            <a:pPr eaLnBrk="1" hangingPunct="1">
              <a:defRPr/>
            </a:pPr>
            <a:endParaRPr lang="ru-RU" altLang="ru-RU" sz="28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1331913"/>
            <a:ext cx="9144000" cy="657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0688" tIns="15240" rIns="15240" bIns="15240" spcCol="1270" anchor="ctr"/>
          <a:lstStyle/>
          <a:p>
            <a:pPr marL="228600" lvl="1" indent="-228600" algn="ctr" defTabSz="10668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ПОДГОТОВКА К ЭКЗАМЕНУ</a:t>
            </a:r>
          </a:p>
        </p:txBody>
      </p:sp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09F34D-69DD-485F-8A45-42902EFD541C}" type="slidenum">
              <a:rPr lang="ru-RU" altLang="ru-RU" smtClean="0">
                <a:cs typeface="Arial" charset="0"/>
              </a:rPr>
              <a:pPr/>
              <a:t>18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0" y="1214438"/>
            <a:ext cx="4286250" cy="1143000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АКТ ГОТОВНОСТИ ППЭ</a:t>
            </a:r>
          </a:p>
        </p:txBody>
      </p:sp>
      <p:pic>
        <p:nvPicPr>
          <p:cNvPr id="35842" name="Рисунок 3"/>
          <p:cNvPicPr>
            <a:picLocks noChangeAspect="1" noChangeArrowheads="1"/>
          </p:cNvPicPr>
          <p:nvPr/>
        </p:nvPicPr>
        <p:blipFill>
          <a:blip r:embed="rId2"/>
          <a:srcRect l="17480" t="9030" r="33531" b="4652"/>
          <a:stretch>
            <a:fillRect/>
          </a:stretch>
        </p:blipFill>
        <p:spPr bwMode="auto">
          <a:xfrm>
            <a:off x="3995738" y="954088"/>
            <a:ext cx="43211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A6F5F-4B14-4AC1-B023-0B968ECA7B75}" type="slidenum">
              <a:rPr lang="ru-RU" altLang="ru-RU" smtClean="0">
                <a:cs typeface="Arial" charset="0"/>
              </a:rPr>
              <a:pPr/>
              <a:t>19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00062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НОРМАТИВНАЯ ПРАВОВАЯ БАЗА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42875" y="1428750"/>
            <a:ext cx="885825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endParaRPr lang="ru-RU" altLang="ru-RU" sz="1600" dirty="0" smtClean="0"/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Федеральный закон от 29.12.2012 № 273-ФЗ «Об образовании в Российской Федерации»;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Постановление Правительства РФ от 31 августа 2013 №755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образования»;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Министерства образования и науки РФ от 28 июня 2013 г.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школьников»;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 Министерства образования и науки РФ от 25.12.2013 № 1394 «Об утверждении Порядка проведения государственной итоговой аттестации по образовательным программам среднего общего образования».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F7EA-A53E-4A0E-B9DA-5042EF02C24E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36866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Проведение  экзамена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686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62871-D99D-4C45-B250-68405CAC8369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7"/>
          <p:cNvSpPr txBox="1">
            <a:spLocks noChangeArrowheads="1"/>
          </p:cNvSpPr>
          <p:nvPr/>
        </p:nvSpPr>
        <p:spPr bwMode="auto">
          <a:xfrm>
            <a:off x="71438" y="1825625"/>
            <a:ext cx="45005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dirty="0"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руководитель ППЭ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организаторы</a:t>
            </a:r>
            <a:r>
              <a:rPr lang="en-US" alt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работающие в аудитории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работающие вне аудитории</a:t>
            </a:r>
          </a:p>
          <a:p>
            <a:pPr lvl="1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помощники руководителя</a:t>
            </a:r>
          </a:p>
          <a:p>
            <a:pPr lvl="2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уполномоченный ГЭК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руководитель ОО, на базе которой сформирован ППЭ, или уполномоченное им лицо (</a:t>
            </a:r>
            <a:r>
              <a:rPr lang="ru-RU" altLang="ru-RU" sz="1600" b="1" i="1" u="sng" dirty="0">
                <a:solidFill>
                  <a:srgbClr val="FF0000"/>
                </a:solidFill>
              </a:rPr>
              <a:t>утверждается Приказом руководителя ОО, находится в Штабе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медицинские работники (</a:t>
            </a:r>
            <a:r>
              <a:rPr lang="ru-RU" altLang="ru-RU" sz="1600" b="1" dirty="0">
                <a:solidFill>
                  <a:srgbClr val="FF0000"/>
                </a:solidFill>
              </a:rPr>
              <a:t>РИС или  копия приказа работодателя о направлении в ППЭ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сотрудники правоохранительных органов</a:t>
            </a:r>
          </a:p>
          <a:p>
            <a:pPr>
              <a:spcBef>
                <a:spcPct val="50000"/>
              </a:spcBef>
              <a:defRPr/>
            </a:pPr>
            <a:endParaRPr lang="ru-RU" altLang="ru-RU" sz="1600" dirty="0">
              <a:latin typeface="Calibri" pitchFamily="34" charset="0"/>
            </a:endParaRP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8100" y="984250"/>
            <a:ext cx="4322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В ДЕНЬ ПРОВЕДЕНИЯ ЭКЗАМЕНА В ППЭ ОБЯЗАНЫ НАХОДИТЬСЯ:</a:t>
            </a:r>
          </a:p>
        </p:txBody>
      </p:sp>
      <p:pic>
        <p:nvPicPr>
          <p:cNvPr id="37891" name="Text Box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1557338"/>
            <a:ext cx="4151313" cy="105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4773613" y="2692400"/>
            <a:ext cx="39274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2000" dirty="0">
                <a:latin typeface="Calibri" pitchFamily="34" charset="0"/>
              </a:rPr>
              <a:t>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инспекторы</a:t>
            </a:r>
            <a:r>
              <a:rPr lang="en-US" alt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общественные наблюдатели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представители СМИ (</a:t>
            </a:r>
            <a:r>
              <a:rPr lang="ru-RU" altLang="ru-RU" sz="1600" b="1" i="1" dirty="0">
                <a:solidFill>
                  <a:schemeClr val="accent2">
                    <a:lumMod val="50000"/>
                  </a:schemeClr>
                </a:solidFill>
              </a:rPr>
              <a:t>до выдачи участникам бланков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библиотекарь (на экзамене по литературе)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специалисты по физике и информатике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ассистенты лиц с ОВЗ</a:t>
            </a:r>
          </a:p>
          <a:p>
            <a:pPr marL="0" lvl="2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представители ОО, выпускники которых закреплены за данным ППЭ (</a:t>
            </a:r>
            <a:r>
              <a:rPr lang="ru-RU" altLang="ru-RU" sz="1600" b="1" dirty="0">
                <a:solidFill>
                  <a:srgbClr val="FF0000"/>
                </a:solidFill>
              </a:rPr>
              <a:t>до входа в ППЭ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lang="ru-RU" alt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89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B1F6A-6935-4EBA-A9FB-BEC01F3AAE5B}" type="slidenum">
              <a:rPr lang="ru-RU" altLang="ru-RU" smtClean="0">
                <a:cs typeface="Arial" charset="0"/>
              </a:rPr>
              <a:pPr/>
              <a:t>21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725488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ВРЕМЯ ПРИХОДА В ППЭ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07950" y="1341438"/>
            <a:ext cx="8578850" cy="47847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 ППЭ, помощники руководителя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– за 2 часа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Уполномоченный представитель ГЭК     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– за 2 часа                             (с экзаменационными материалами)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Организаторы                                            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	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– не позже 8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15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Медработники, представители охраны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– за 1 час 30 мин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Общественные наблюдатели               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– за 1 час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ГИА                                            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		– в 9:15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Библиотекарь с помощниками (на экзамене по литературе) , специалисты по физике и информатике                                                                            						– за 1 час 30 мин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277F98-A5A0-4276-ACFB-1B21CD7EE6A5}" type="slidenum">
              <a:rPr lang="ru-RU" altLang="ru-RU" smtClean="0">
                <a:cs typeface="Arial" charset="0"/>
              </a:rPr>
              <a:pPr/>
              <a:t>22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125" y="5659438"/>
            <a:ext cx="8064500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  <a:defRPr/>
            </a:pPr>
            <a:r>
              <a:rPr lang="ru-RU" sz="1600" b="1" cap="all" dirty="0">
                <a:solidFill>
                  <a:srgbClr val="FF0000"/>
                </a:solidFill>
                <a:cs typeface="+mn-cs"/>
              </a:rPr>
              <a:t>При проведении ОГЭ на дому сотрудники приходят не </a:t>
            </a:r>
            <a:r>
              <a:rPr lang="ru-RU" sz="1600" b="1" cap="all">
                <a:solidFill>
                  <a:srgbClr val="FF0000"/>
                </a:solidFill>
                <a:cs typeface="+mn-cs"/>
              </a:rPr>
              <a:t>ранее 9:00</a:t>
            </a:r>
            <a:r>
              <a:rPr lang="ru-RU" sz="1600" b="1" cap="all" dirty="0">
                <a:solidFill>
                  <a:srgbClr val="FF0000"/>
                </a:solidFill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Вход  в ППЭ лиц, привлекаемых к проведению ОГЭ в ППЭ, осуществляется по предъявлении паспорта.</a:t>
            </a:r>
          </a:p>
          <a:p>
            <a:pPr>
              <a:buFont typeface="Arial" charset="0"/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Личные вещи все сотрудники и медицинский работник оставляют в специально выделенном помещении до входа в ППЭ.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1313795-393F-47BB-AA60-6A7BB44359FB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РЦОИ       ППОИ (Акт ППОИ-14)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ППОИ         уполномоченные ГЭК в ППЭ (Акт ППЭ-14)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уполномоченные ГЭК в ППЭ         руководитель ППЭ (не менее, чем за 2 часа до начала экзамена) (Акт ППЭ-14)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 ППЭ          ответственный организатор в аудитории (не позже, чем за 45 минут до начала экзамена)</a:t>
            </a:r>
          </a:p>
        </p:txBody>
      </p:sp>
      <p:cxnSp>
        <p:nvCxnSpPr>
          <p:cNvPr id="41986" name="Прямая со стрелкой 4"/>
          <p:cNvCxnSpPr>
            <a:cxnSpLocks noChangeShapeType="1"/>
          </p:cNvCxnSpPr>
          <p:nvPr/>
        </p:nvCxnSpPr>
        <p:spPr bwMode="auto">
          <a:xfrm>
            <a:off x="1331913" y="1844675"/>
            <a:ext cx="500062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1987" name="Прямая со стрелкой 5"/>
          <p:cNvCxnSpPr>
            <a:cxnSpLocks noChangeShapeType="1"/>
          </p:cNvCxnSpPr>
          <p:nvPr/>
        </p:nvCxnSpPr>
        <p:spPr bwMode="auto">
          <a:xfrm>
            <a:off x="1403350" y="2349500"/>
            <a:ext cx="500063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1988" name="Прямая со стрелкой 6"/>
          <p:cNvCxnSpPr>
            <a:cxnSpLocks noChangeShapeType="1"/>
          </p:cNvCxnSpPr>
          <p:nvPr/>
        </p:nvCxnSpPr>
        <p:spPr bwMode="auto">
          <a:xfrm>
            <a:off x="4857750" y="2928938"/>
            <a:ext cx="500063" cy="1587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41989" name="Прямая со стрелкой 7"/>
          <p:cNvCxnSpPr>
            <a:cxnSpLocks noChangeShapeType="1"/>
          </p:cNvCxnSpPr>
          <p:nvPr/>
        </p:nvCxnSpPr>
        <p:spPr bwMode="auto">
          <a:xfrm>
            <a:off x="3429000" y="3857625"/>
            <a:ext cx="500063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1143000" y="1071563"/>
            <a:ext cx="7740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ПОЛУЧЕНИЕ ЭКЗАМЕНАЦИОННЫХ МАТЕРИАЛОВ</a:t>
            </a:r>
          </a:p>
        </p:txBody>
      </p:sp>
      <p:sp>
        <p:nvSpPr>
          <p:cNvPr id="4199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99258-CF4E-4C01-9A8A-645C7742DEC0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D3E117-4C0E-4722-9994-D59D4E984FB7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44034" name="Рисунок 4"/>
          <p:cNvPicPr>
            <a:picLocks noChangeAspect="1" noChangeArrowheads="1"/>
          </p:cNvPicPr>
          <p:nvPr/>
        </p:nvPicPr>
        <p:blipFill>
          <a:blip r:embed="rId2"/>
          <a:srcRect l="17958" t="9018" r="33458" b="5209"/>
          <a:stretch>
            <a:fillRect/>
          </a:stretch>
        </p:blipFill>
        <p:spPr bwMode="auto">
          <a:xfrm>
            <a:off x="1857375" y="854075"/>
            <a:ext cx="54292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55638" y="2068513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496DA7"/>
                </a:solidFill>
                <a:latin typeface="Cambria" pitchFamily="18" charset="0"/>
                <a:cs typeface="Arial" charset="0"/>
              </a:rPr>
              <a:t>Получить ЭМ от координатора в ППОИ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2068513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5638" y="558958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Контролировать вход участников в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3513" y="5589588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638" y="3260725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496DA7"/>
                </a:solidFill>
                <a:latin typeface="Cambria" pitchFamily="18" charset="0"/>
                <a:cs typeface="Arial" charset="0"/>
              </a:rPr>
              <a:t>Передать ЭМ в штабе ППЭ руководителю ППЭ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3260725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5638" y="445293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Присутствовать на инструктаже организаторов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3513" y="4452938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4506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463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ДЕЙСТВИЯ УПОЛНОМОЧЕННОГО ПРЕДСТАВИТЕЛЯ ГЭК</a:t>
            </a:r>
          </a:p>
        </p:txBody>
      </p:sp>
      <p:sp>
        <p:nvSpPr>
          <p:cNvPr id="14" name="Номер слайда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7BC0F75-A307-4A1C-81E2-308F9718EB0A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914400" y="642938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ДЕЙСТВИЯ РУКОВОДИТЕЛЯ В ДЕНЬ ЭКЗАМЕНА</a:t>
            </a: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3013075" y="1412875"/>
            <a:ext cx="6130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sz="2400" b="1" dirty="0" err="1">
                <a:solidFill>
                  <a:schemeClr val="accent2">
                    <a:lumMod val="50000"/>
                  </a:schemeClr>
                </a:solidFill>
              </a:rPr>
              <a:t>получ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en-US" altLang="ru-RU" sz="2400" b="1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</a:rPr>
              <a:t>ь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altLang="ru-RU" sz="2400" dirty="0" err="1">
                <a:solidFill>
                  <a:schemeClr val="accent2">
                    <a:lumMod val="50000"/>
                  </a:schemeClr>
                </a:solidFill>
              </a:rPr>
              <a:t>секьюрпаки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</a:rPr>
              <a:t> с </a:t>
            </a:r>
            <a:r>
              <a:rPr lang="en-US" altLang="ru-RU" sz="2400" dirty="0" err="1">
                <a:solidFill>
                  <a:schemeClr val="accent2">
                    <a:lumMod val="50000"/>
                  </a:schemeClr>
                </a:solidFill>
              </a:rPr>
              <a:t>комплектами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sz="2400" dirty="0" err="1">
                <a:solidFill>
                  <a:schemeClr val="accent2">
                    <a:lumMod val="50000"/>
                  </a:schemeClr>
                </a:solidFill>
              </a:rPr>
              <a:t>документации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 (форма  ППЭ-14)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alt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13075" y="2636838"/>
            <a:ext cx="6130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проверить 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готовность ППЭ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altLang="ru-RU" sz="2800" dirty="0">
              <a:latin typeface="Arial" charset="0"/>
            </a:endParaRPr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3013075" y="3716338"/>
            <a:ext cx="6130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вскрыть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400" dirty="0" err="1">
                <a:solidFill>
                  <a:schemeClr val="accent2">
                    <a:lumMod val="50000"/>
                  </a:schemeClr>
                </a:solidFill>
              </a:rPr>
              <a:t>секьюрпак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 руководителя и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проверить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 его комплектацию по сопроводительному листу</a:t>
            </a:r>
          </a:p>
        </p:txBody>
      </p:sp>
      <p:sp>
        <p:nvSpPr>
          <p:cNvPr id="4710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0DD657-0BAA-4311-905C-7C11A6E695E4}" type="slidenum">
              <a:rPr lang="ru-RU" altLang="ru-RU" smtClean="0">
                <a:cs typeface="Arial" charset="0"/>
              </a:rPr>
              <a:pPr/>
              <a:t>27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88" y="1357313"/>
          <a:ext cx="6429375" cy="5124450"/>
        </p:xfrm>
        <a:graphic>
          <a:graphicData uri="http://schemas.openxmlformats.org/drawingml/2006/table">
            <a:tbl>
              <a:tblPr/>
              <a:tblGrid>
                <a:gridCol w="78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Сопроводительный лист для комплекта документов руководителя ППЭ на экзамен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проведения экзамена</a:t>
                      </a:r>
                    </a:p>
                  </a:txBody>
                  <a:tcPr marL="68580" marR="6858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документов, содержащихся в защищенном пакете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ППЭ-06 "Список участников ГИА из образовательной организации"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ППЭ-13 "Протокол учета и передачи на обработку экзаменационных материалов ППЭ"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 защищенный пакет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Сопроводительный лист для комплекта документов руководителя ППЭ на обработку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ППЭ-07 Список лиц, допущенных в ППЭ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47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 книг (для ОГЭ по литературе)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78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Укомплектовал. 	___________________________ подпись _________________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3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818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81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85575-43DC-4256-811D-9382955BD9C1}" type="slidenum">
              <a:rPr lang="ru-RU" altLang="ru-RU" smtClean="0">
                <a:cs typeface="Arial" charset="0"/>
              </a:rPr>
              <a:pPr/>
              <a:t>28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914400" y="642938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ДЕЙСТВИЯ РУКОВОДИТЕЛЯ В ДЕНЬ ЭКЗАМЕНА</a:t>
            </a: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708400" y="1557338"/>
            <a:ext cx="5435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</a:rPr>
              <a:t>распределить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организаторов (ППЭ-07)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выдать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библиотекарю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перечень книг (для экзамена по литературе)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выдать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техническому специалисту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носитель информации с частью 2 КИМ по информатике, </a:t>
            </a:r>
            <a:r>
              <a:rPr lang="ru-RU" b="1" dirty="0">
                <a:solidFill>
                  <a:srgbClr val="FF0000"/>
                </a:solidFill>
              </a:rPr>
              <a:t>форму ППЭ-05-03-И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79388" y="1484313"/>
            <a:ext cx="3097212" cy="9286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sz="1600" b="1" i="1"/>
              <a:t>не менее,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sz="1600" b="1" i="1"/>
              <a:t> чем </a:t>
            </a:r>
            <a:r>
              <a:rPr lang="en-US" altLang="ru-RU" sz="1600" b="1" i="1"/>
              <a:t>за</a:t>
            </a:r>
            <a:r>
              <a:rPr lang="ru-RU" altLang="ru-RU" sz="1600" b="1" i="1"/>
              <a:t> </a:t>
            </a:r>
            <a:r>
              <a:rPr lang="en-US" altLang="ru-RU" sz="1600" b="1" i="1"/>
              <a:t>1 час 15 минут</a:t>
            </a:r>
            <a:r>
              <a:rPr lang="ru-RU" altLang="ru-RU" sz="1600"/>
              <a:t> </a:t>
            </a:r>
            <a:r>
              <a:rPr lang="ru-RU" altLang="ru-RU" sz="1600" b="1" i="1"/>
              <a:t>до начала экзамена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79388" y="3429000"/>
            <a:ext cx="3097212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sz="1600" b="1" i="1"/>
              <a:t>не менее, 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sz="1600" b="1" i="1"/>
              <a:t>чем, </a:t>
            </a:r>
            <a:r>
              <a:rPr lang="en-US" altLang="ru-RU" sz="1600" b="1" i="1"/>
              <a:t>за</a:t>
            </a:r>
            <a:r>
              <a:rPr lang="ru-RU" altLang="ru-RU" sz="1600" b="1" i="1"/>
              <a:t> </a:t>
            </a:r>
            <a:r>
              <a:rPr lang="en-US" altLang="ru-RU" sz="1600" b="1" i="1"/>
              <a:t>1 час </a:t>
            </a:r>
            <a:r>
              <a:rPr lang="ru-RU" altLang="ru-RU" sz="1600" b="1" i="1"/>
              <a:t>до начала экзамена</a:t>
            </a: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auto">
          <a:xfrm>
            <a:off x="3779838" y="3357563"/>
            <a:ext cx="51133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</a:rPr>
              <a:t>выдать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организаторам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</a:rPr>
              <a:t>входе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 в ППЭ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форму ППЭ-06 «Список участников ГИА из образовательной организации»</a:t>
            </a: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Выдать медработнику инструкцию и Журнал</a:t>
            </a: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3850" y="5084763"/>
            <a:ext cx="2376488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sz="1600" b="1" i="1"/>
              <a:t>не ранее 8.15</a:t>
            </a: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3779838" y="5013325"/>
            <a:ext cx="55403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провести инструктаж организаторов в присутствии уполномоченного представителя ГЭК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16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A76F861-1F9E-4157-B0E6-C03BBED8D8E1}" type="slidenum">
              <a:rPr lang="ru-RU" altLang="ru-RU" smtClean="0">
                <a:cs typeface="Arial" charset="0"/>
              </a:rPr>
              <a:pPr/>
              <a:t>29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Приказ </a:t>
            </a:r>
            <a:r>
              <a:rPr lang="ru-RU" altLang="ru-RU" sz="18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Минобрнауки</a:t>
            </a:r>
            <a:r>
              <a:rPr lang="ru-RU" altLang="ru-RU" sz="1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России от 09.01.2017 № 2 «Об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2017 году»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F6BB6-049F-4A85-89D9-501CC4A8DBDA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2"/>
          <p:cNvPicPr>
            <a:picLocks noChangeAspect="1" noChangeArrowheads="1"/>
          </p:cNvPicPr>
          <p:nvPr/>
        </p:nvPicPr>
        <p:blipFill>
          <a:blip r:embed="rId2"/>
          <a:srcRect l="4364" t="9030" r="20151" b="46799"/>
          <a:stretch>
            <a:fillRect/>
          </a:stretch>
        </p:blipFill>
        <p:spPr bwMode="auto">
          <a:xfrm>
            <a:off x="428625" y="1500188"/>
            <a:ext cx="8286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4AFDF7-D83C-4DE7-9273-DF7166D1935A}" type="slidenum">
              <a:rPr lang="ru-RU" altLang="ru-RU" smtClean="0">
                <a:cs typeface="Arial" charset="0"/>
              </a:rPr>
              <a:pPr/>
              <a:t>30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1325563" y="714375"/>
            <a:ext cx="78184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ДЕЙСТВИЯ РУКОВОДИТЕЛЯ В ДЕНЬ ЭКЗАМЕНА:</a:t>
            </a:r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3000375" y="1928813"/>
            <a:ext cx="5865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Дать указание открыть вход для участников экзамена в ППЭ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0000"/>
                </a:solidFill>
              </a:rPr>
              <a:t>Уполномоченный представитель ГЭК контролирует вход участников в ППЭ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98450" y="2349500"/>
            <a:ext cx="2257425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>
                <a:latin typeface="Arial" charset="0"/>
              </a:rPr>
              <a:t>       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>
                <a:latin typeface="Arial" charset="0"/>
              </a:rPr>
              <a:t>        </a:t>
            </a:r>
            <a:r>
              <a:rPr lang="ru-RU" altLang="ru-RU" b="1" i="1"/>
              <a:t>В 9.15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1071563" y="3429000"/>
            <a:ext cx="7532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При входе участника экзамена в ППЭ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организаторы на входе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</a:rPr>
              <a:t>проверяют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его документы по форме ППЭ-06. </a:t>
            </a:r>
          </a:p>
          <a:p>
            <a:pPr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ru-RU" b="1" i="1" dirty="0">
                <a:solidFill>
                  <a:srgbClr val="FF0000"/>
                </a:solidFill>
              </a:rPr>
              <a:t>Участники могут иметь при себе лекарственные препараты, если эта необходимость подтверждена медицинской справкой от лечащего врача.</a:t>
            </a:r>
          </a:p>
          <a:p>
            <a:pPr>
              <a:defRPr/>
            </a:pPr>
            <a:endParaRPr lang="ru-RU" alt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Руководитель должен обеспечить деятельность общественных наблюдателей, выдать им Акт общественного наблюдения за проведением ГИА в ППЭ по форме ППЭ-18.</a:t>
            </a:r>
            <a:endParaRPr lang="ru-RU" alt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512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80F3-78A4-4C49-BFD9-D9AEB68C7A35}" type="slidenum">
              <a:rPr lang="ru-RU" altLang="ru-RU" smtClean="0">
                <a:cs typeface="Arial" charset="0"/>
              </a:rPr>
              <a:pPr/>
              <a:t>31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случае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отсутствия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у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 экзамена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документа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удостоверяющего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личность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ППЭ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 </a:t>
            </a:r>
            <a:r>
              <a:rPr lang="en-US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сопровождающий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ОО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оформляют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 идентификации личности участника ГИА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sz="2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форме</a:t>
            </a:r>
            <a:r>
              <a:rPr lang="en-US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ППЭ-20.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Если участника экзамена нет в списках, необходимо связаться с РЦОИ.</a:t>
            </a:r>
          </a:p>
        </p:txBody>
      </p:sp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18294-1A0D-47C5-AEB8-7675D56E3881}" type="slidenum">
              <a:rPr lang="ru-RU" altLang="ru-RU" smtClean="0">
                <a:cs typeface="Arial" charset="0"/>
              </a:rPr>
              <a:pPr/>
              <a:t>32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26715" t="8528" r="24834" b="14449"/>
          <a:stretch>
            <a:fillRect/>
          </a:stretch>
        </p:blipFill>
        <p:spPr>
          <a:xfrm>
            <a:off x="1979613" y="846138"/>
            <a:ext cx="5072062" cy="6143625"/>
          </a:xfrm>
        </p:spPr>
      </p:pic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FDFBD7-701A-4C7C-9004-5741CDB22EC1}" type="slidenum">
              <a:rPr lang="ru-RU" altLang="ru-RU" smtClean="0">
                <a:cs typeface="Arial" charset="0"/>
              </a:rPr>
              <a:pPr/>
              <a:t>33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1357313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Arial" charset="0"/>
              </a:rPr>
              <a:t>АКТ О НЕДОПУСКЕ</a:t>
            </a:r>
          </a:p>
        </p:txBody>
      </p:sp>
      <p:sp>
        <p:nvSpPr>
          <p:cNvPr id="5529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Выявлено наличие запрещенного предмета, который участник отказывается сдавать на хранение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 явился без паспорта, личность не может быть подтверждена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 нет в списках распределения в данный ППЭ (связаться с сотрудниками РЦОИ!)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671FA98A-8195-4B79-92D1-A2068CB238E8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34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28875" y="785813"/>
            <a:ext cx="6229350" cy="5715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Arial" charset="0"/>
              </a:rPr>
              <a:t>АКТ О НЕДОПУСКЕ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59308F2-D69C-4DB6-9372-A499588E9473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35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55299" name="Содержимое 4"/>
          <p:cNvPicPr>
            <a:picLocks noGrp="1"/>
          </p:cNvPicPr>
          <p:nvPr>
            <p:ph idx="4294967295"/>
          </p:nvPr>
        </p:nvPicPr>
        <p:blipFill>
          <a:blip r:embed="rId2"/>
          <a:srcRect l="2065" t="18156" r="50327" b="33199"/>
          <a:stretch>
            <a:fillRect/>
          </a:stretch>
        </p:blipFill>
        <p:spPr>
          <a:xfrm>
            <a:off x="1428750" y="1500188"/>
            <a:ext cx="5619750" cy="484028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28875" y="785813"/>
            <a:ext cx="6229350" cy="571500"/>
          </a:xfrm>
        </p:spPr>
        <p:txBody>
          <a:bodyPr/>
          <a:lstStyle/>
          <a:p>
            <a:pPr>
              <a:defRPr/>
            </a:pPr>
            <a:r>
              <a:rPr 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Arial" charset="0"/>
              </a:rPr>
              <a:t>АКТ О НЕДОПУСКЕ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390CE52-30EE-439F-852A-70CCB9D798E3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36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  <p:pic>
        <p:nvPicPr>
          <p:cNvPr id="56323" name="Содержимое 8"/>
          <p:cNvPicPr>
            <a:picLocks noGrp="1"/>
          </p:cNvPicPr>
          <p:nvPr>
            <p:ph idx="4294967295"/>
          </p:nvPr>
        </p:nvPicPr>
        <p:blipFill>
          <a:blip r:embed="rId2"/>
          <a:srcRect l="2142" t="20769" r="50526" b="26410"/>
          <a:stretch>
            <a:fillRect/>
          </a:stretch>
        </p:blipFill>
        <p:spPr>
          <a:xfrm>
            <a:off x="1000125" y="1357313"/>
            <a:ext cx="5857875" cy="52149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286000"/>
            <a:ext cx="8229600" cy="38115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случае неявки всех распределенных в ППЭ участников ОГЭ более чем на два часа от начала проведения экзамена (10.00) (при проведении устной части ОГЭ по иностранным языкам – через 1,5 часа) уполномоченный представитель ГЭК по согласованию с председателем ГЭК (заместителем председателя ГЭК) принимает решение о завершении экзамена в данном ППЭ с оформлением соответствующих форм ППЭ.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3B5AF46-52B7-442A-A0D7-C5CD07436B5F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37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23850" y="2492375"/>
            <a:ext cx="8655050" cy="2592388"/>
          </a:xfrm>
          <a:prstGeom prst="rect">
            <a:avLst/>
          </a:prstGeom>
          <a:solidFill>
            <a:srgbClr val="EFFEEC"/>
          </a:solidFill>
          <a:ln w="25400" algn="ctr">
            <a:solidFill>
              <a:srgbClr val="3366FF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3363913" y="2913063"/>
            <a:ext cx="2144712" cy="8112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tx2"/>
                </a:solidFill>
                <a:cs typeface="+mn-cs"/>
              </a:rPr>
              <a:t>Варианты КИМ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724525" y="2781300"/>
            <a:ext cx="3098800" cy="8096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tx2"/>
                </a:solidFill>
                <a:cs typeface="+mn-cs"/>
              </a:rPr>
              <a:t>Дополнительные бланки ответов №2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11188" y="2781300"/>
            <a:ext cx="2362200" cy="183197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tx2"/>
                </a:solidFill>
                <a:cs typeface="+mn-cs"/>
              </a:rPr>
              <a:t>Запечатанный </a:t>
            </a:r>
            <a:r>
              <a:rPr lang="ru-RU" sz="2000" dirty="0" err="1">
                <a:solidFill>
                  <a:schemeClr val="tx2"/>
                </a:solidFill>
                <a:cs typeface="+mn-cs"/>
              </a:rPr>
              <a:t>секьюрпак</a:t>
            </a:r>
            <a:r>
              <a:rPr lang="ru-RU" sz="2000" dirty="0">
                <a:solidFill>
                  <a:schemeClr val="tx2"/>
                </a:solidFill>
                <a:cs typeface="+mn-cs"/>
              </a:rPr>
              <a:t> с комплектом документации на аудиторию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3416300" y="3857625"/>
            <a:ext cx="2087563" cy="4699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tx2"/>
                </a:solidFill>
                <a:cs typeface="+mn-cs"/>
              </a:rPr>
              <a:t>Черновики</a:t>
            </a:r>
          </a:p>
        </p:txBody>
      </p:sp>
      <p:sp>
        <p:nvSpPr>
          <p:cNvPr id="59398" name="Rectangle 9"/>
          <p:cNvSpPr>
            <a:spLocks noChangeArrowheads="1"/>
          </p:cNvSpPr>
          <p:nvPr/>
        </p:nvSpPr>
        <p:spPr bwMode="auto">
          <a:xfrm>
            <a:off x="914400" y="642938"/>
            <a:ext cx="82296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Действия руководителя в день экзамена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468313" y="1484313"/>
            <a:ext cx="2305050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/>
              <a:t>не менее, чем </a:t>
            </a:r>
            <a:r>
              <a:rPr lang="en-US" altLang="ru-RU" b="1" i="1"/>
              <a:t>за </a:t>
            </a:r>
            <a:r>
              <a:rPr lang="ru-RU" altLang="ru-RU" b="1" i="1"/>
              <a:t>     45</a:t>
            </a:r>
            <a:r>
              <a:rPr lang="en-US" altLang="ru-RU" b="1" i="1"/>
              <a:t> минут</a:t>
            </a:r>
            <a:r>
              <a:rPr lang="ru-RU" altLang="ru-RU"/>
              <a:t> </a:t>
            </a:r>
            <a:r>
              <a:rPr lang="ru-RU" altLang="ru-RU" b="1" i="1"/>
              <a:t>до начала экзамена</a:t>
            </a:r>
          </a:p>
        </p:txBody>
      </p: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2773363" y="1484313"/>
            <a:ext cx="58308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</a:rPr>
              <a:t>выдать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ответственным организаторам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</a:rPr>
              <a:t>комплекты материалов для аудиторий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401" name="Rectangle 13"/>
          <p:cNvSpPr>
            <a:spLocks noChangeArrowheads="1"/>
          </p:cNvSpPr>
          <p:nvPr/>
        </p:nvSpPr>
        <p:spPr bwMode="auto">
          <a:xfrm>
            <a:off x="2700338" y="5516563"/>
            <a:ext cx="59039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проконтролировать, чтобы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организаторы прошли в свои аудитории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715000" y="3857625"/>
            <a:ext cx="3098800" cy="8096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tx2"/>
                </a:solidFill>
                <a:cs typeface="+mn-cs"/>
              </a:rPr>
              <a:t>формы ППЭ-12-02, ППЭ-12-03</a:t>
            </a:r>
          </a:p>
        </p:txBody>
      </p:sp>
      <p:sp>
        <p:nvSpPr>
          <p:cNvPr id="58379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D9A1A-C49D-400D-B9AE-A2B97FCFA87C}" type="slidenum">
              <a:rPr lang="ru-RU" altLang="ru-RU" smtClean="0">
                <a:cs typeface="Arial" charset="0"/>
              </a:rPr>
              <a:pPr/>
              <a:t>38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914400" y="857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Действия ответственного организатора в аудитории</a:t>
            </a:r>
            <a:endParaRPr lang="ru-RU" altLang="ru-RU" sz="4200" dirty="0">
              <a:latin typeface="Times New Roman" pitchFamily="18" charset="0"/>
            </a:endParaRPr>
          </a:p>
        </p:txBody>
      </p: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42875" y="2071688"/>
            <a:ext cx="2643188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endParaRPr lang="ru-RU" altLang="ru-RU" b="1" i="1">
              <a:latin typeface="Arial" charset="0"/>
            </a:endParaRP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/>
              <a:t>Не позже, чем в 9.15</a:t>
            </a:r>
            <a:r>
              <a:rPr lang="en-US" altLang="ru-RU" b="1" i="1"/>
              <a:t> </a:t>
            </a:r>
            <a:endParaRPr lang="ru-RU" altLang="ru-RU" b="1" i="1"/>
          </a:p>
          <a:p>
            <a:pPr defTabSz="1028700" eaLnBrk="0" hangingPunct="0">
              <a:tabLst>
                <a:tab pos="130175" algn="l"/>
              </a:tabLst>
            </a:pPr>
            <a:endParaRPr lang="ru-RU" altLang="ru-RU" b="1" i="1">
              <a:latin typeface="Arial" charset="0"/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3071813" y="2643188"/>
            <a:ext cx="5799137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</a:rPr>
              <a:t>вывесить на дверь аудитории один экземпляр ведомости по форме ППЭ-05-01 «Список участников ГИА, распределенных в аудиторию»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</a:rPr>
              <a:t>раздать черновики на рабочие места участников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dirty="0">
              <a:latin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2928938" y="1785938"/>
            <a:ext cx="59166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</a:rPr>
              <a:t>вскрыть </a:t>
            </a:r>
            <a:r>
              <a:rPr lang="ru-RU" altLang="ru-RU" sz="2000" dirty="0" err="1">
                <a:solidFill>
                  <a:schemeClr val="accent2">
                    <a:lumMod val="50000"/>
                  </a:schemeClr>
                </a:solidFill>
              </a:rPr>
              <a:t>секьюрпак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</a:rPr>
              <a:t> аудитории и проверить его комплектацию по сопроводительному листу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395288" y="5373688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 err="1">
                <a:solidFill>
                  <a:schemeClr val="accent2">
                    <a:lumMod val="50000"/>
                  </a:schemeClr>
                </a:solidFill>
              </a:rPr>
              <a:t>Секьюрпак</a:t>
            </a: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</a:rPr>
              <a:t> с КИМ вскрывается в ходе инструктажа в присутствии участников экзамена!!!</a:t>
            </a:r>
          </a:p>
        </p:txBody>
      </p:sp>
      <p:sp>
        <p:nvSpPr>
          <p:cNvPr id="6042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EC341D-339E-40FA-8C00-D0BAC065E69F}" type="slidenum">
              <a:rPr lang="ru-RU" altLang="ru-RU" smtClean="0">
                <a:cs typeface="Arial" charset="0"/>
              </a:rPr>
              <a:pPr/>
              <a:t>39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1650" y="1084263"/>
            <a:ext cx="8229600" cy="976312"/>
          </a:xfrm>
        </p:spPr>
        <p:txBody>
          <a:bodyPr>
            <a:spAutoFit/>
          </a:bodyPr>
          <a:lstStyle/>
          <a:p>
            <a:r>
              <a:rPr lang="ru-RU" sz="2200" b="1" smtClean="0">
                <a:solidFill>
                  <a:srgbClr val="C00000"/>
                </a:solidFill>
                <a:latin typeface="Cambria" pitchFamily="18" charset="0"/>
              </a:rPr>
              <a:t>СРОКИ ПРОВЕДЕНИЯ ОГЭ В 2017 ГОДУ</a:t>
            </a:r>
            <a:br>
              <a:rPr lang="ru-RU" sz="2200" b="1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№2 </a:t>
            </a:r>
            <a:br>
              <a:rPr lang="ru-RU" sz="1800" b="1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/>
        </p:nvGraphicFramePr>
        <p:xfrm>
          <a:off x="652463" y="2205038"/>
          <a:ext cx="7929562" cy="3101975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ОГЭ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 апреля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22 апреля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24 апреля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литература, история, биология, физика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26 апреля (ср)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28 апреля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география, обществознание, химия, информатика и ИКТ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60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F352282-47FB-4C95-A8C2-AAC04A31FD4C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 noChangeArrowheads="1"/>
          </p:cNvPicPr>
          <p:nvPr/>
        </p:nvPicPr>
        <p:blipFill>
          <a:blip r:embed="rId2"/>
          <a:srcRect l="4810" t="8617" r="3635" b="17836"/>
          <a:stretch>
            <a:fillRect/>
          </a:stretch>
        </p:blipFill>
        <p:spPr bwMode="auto">
          <a:xfrm>
            <a:off x="1214438" y="1285875"/>
            <a:ext cx="7429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9E60E5-4215-4B7A-9913-316F62BF08A3}" type="slidenum">
              <a:rPr lang="ru-RU" altLang="ru-RU" smtClean="0">
                <a:cs typeface="Arial" charset="0"/>
              </a:rPr>
              <a:pPr/>
              <a:t>40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2"/>
          <p:cNvPicPr>
            <a:picLocks noChangeAspect="1" noChangeArrowheads="1"/>
          </p:cNvPicPr>
          <p:nvPr/>
        </p:nvPicPr>
        <p:blipFill>
          <a:blip r:embed="rId2"/>
          <a:srcRect l="5568" t="9532" r="2756" b="42789"/>
          <a:stretch>
            <a:fillRect/>
          </a:stretch>
        </p:blipFill>
        <p:spPr bwMode="auto">
          <a:xfrm>
            <a:off x="928688" y="1428750"/>
            <a:ext cx="7643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3AC3DD-786D-44E9-B410-1AB1E4D16812}" type="slidenum">
              <a:rPr lang="ru-RU" altLang="ru-RU" smtClean="0">
                <a:cs typeface="Arial" charset="0"/>
              </a:rPr>
              <a:pPr/>
              <a:t>41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ChangeArrowheads="1"/>
          </p:cNvSpPr>
          <p:nvPr/>
        </p:nvSpPr>
        <p:spPr bwMode="auto">
          <a:xfrm>
            <a:off x="1258888" y="785813"/>
            <a:ext cx="8675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Пропуск участников в аудиторию</a:t>
            </a:r>
          </a:p>
        </p:txBody>
      </p:sp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357188" y="1341438"/>
            <a:ext cx="8101012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Руководитель ППЭ должен уведомить ответственного организатора в аудитории об участниках, на которых был оформлен 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Акт об идентификации личности участника ГИА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en-US" altLang="ru-RU" b="1" dirty="0" err="1">
                <a:solidFill>
                  <a:schemeClr val="accent2">
                    <a:lumMod val="50000"/>
                  </a:schemeClr>
                </a:solidFill>
              </a:rPr>
              <a:t>по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ru-RU" b="1" dirty="0" err="1">
                <a:solidFill>
                  <a:schemeClr val="accent2">
                    <a:lumMod val="50000"/>
                  </a:schemeClr>
                </a:solidFill>
              </a:rPr>
              <a:t>форме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ППЭ-20, для пропуска их в аудиторию.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Ответственный организатор должен сверить документы у участника экзамена и сообщить его место в аудитории, а также указать место, на котором можно оставить бутылку воды.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При обнаружении ошибки в регистрационных данных участника, ответственный организатор заполняет «Ведомость коррекции персональных данных участника ГИА в аудитории» по форме ППЭ-12-02.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Организатор отмечает явку участника экзамена в «Ведомости учета участников ГИА и экзаменационных материалов в аудитории» (ППЭ-05-02) символом «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  <a:sym typeface="Symbol" pitchFamily="18" charset="2"/>
              </a:rPr>
              <a:t>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sym typeface="Symbol" pitchFamily="18" charset="2"/>
              </a:rPr>
              <a:t>Организатор должен проверить, что ручка участника экзамена пишет непрерывно, в противном случае заменить ее.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latin typeface="Arial" charset="0"/>
            </a:endParaRP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EC1494-C6C1-4FF3-8461-C3E3559F74C9}" type="slidenum">
              <a:rPr lang="ru-RU" altLang="ru-RU" smtClean="0">
                <a:cs typeface="Arial" charset="0"/>
              </a:rPr>
              <a:pPr/>
              <a:t>42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2"/>
          <p:cNvPicPr>
            <a:picLocks noChangeAspect="1" noChangeArrowheads="1"/>
          </p:cNvPicPr>
          <p:nvPr/>
        </p:nvPicPr>
        <p:blipFill>
          <a:blip r:embed="rId2"/>
          <a:srcRect l="4095" t="11037" r="2222" b="7840"/>
          <a:stretch>
            <a:fillRect/>
          </a:stretch>
        </p:blipFill>
        <p:spPr bwMode="auto">
          <a:xfrm>
            <a:off x="1071563" y="1000125"/>
            <a:ext cx="78581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8DE3FE-C980-471C-B694-270FBE5C48E3}" type="slidenum">
              <a:rPr lang="ru-RU" altLang="ru-RU" smtClean="0">
                <a:cs typeface="Arial" charset="0"/>
              </a:rPr>
              <a:pPr/>
              <a:t>43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>
          <a:xfrm>
            <a:off x="0" y="1557338"/>
            <a:ext cx="8964613" cy="1143000"/>
          </a:xfrm>
        </p:spPr>
        <p:txBody>
          <a:bodyPr/>
          <a:lstStyle/>
          <a:p>
            <a:pPr marL="762000" indent="-762000">
              <a:defRPr/>
            </a:pP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случае отсутствия в аудиторном комплекте именных бланков участника</a:t>
            </a:r>
            <a:b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экзамена необходимо сообщить о данной проблеме сотрудникам РЦОИ.</a:t>
            </a:r>
          </a:p>
        </p:txBody>
      </p:sp>
      <p:sp>
        <p:nvSpPr>
          <p:cNvPr id="6553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B0741B-4B2B-4F78-A8B8-09ADBAD4470A}" type="slidenum">
              <a:rPr lang="ru-RU" altLang="ru-RU" smtClean="0">
                <a:cs typeface="Arial" charset="0"/>
              </a:rPr>
              <a:pPr/>
              <a:t>44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34CF0C-A82C-4238-A95F-545248C0F723}" type="slidenum">
              <a:rPr lang="ru-RU" altLang="ru-RU" smtClean="0">
                <a:cs typeface="Arial" charset="0"/>
              </a:rPr>
              <a:pPr/>
              <a:t>45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823" t="10658" r="2832" b="7938"/>
          <a:stretch/>
        </p:blipFill>
        <p:spPr bwMode="auto">
          <a:xfrm>
            <a:off x="1115616" y="1340768"/>
            <a:ext cx="727280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2684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На рабочем столе участника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>
              <a:defRPr/>
            </a:pP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гелевая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капиллярная ручка с чернилами черного цвета;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документ, удостоверяющий личность;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черновики со штампом школы на базе, которой расположен ППЭ;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лекарства и питание (при необходимости);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средства обучения и воспитания </a:t>
            </a:r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1BE0A8-EC8D-4B71-9C98-4A357666A531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914400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Действия организатора в аудитории</a:t>
            </a: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468313" y="2276475"/>
            <a:ext cx="84343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До начала экзамена организаторы знакомят участников с порядком проведения экзамена, правилами заполнения бланков ответов участников.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Участникам объявляется продолжительность экзамена,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</a:rPr>
              <a:t>порядок подачи апелляций о нарушении установленного порядка проведения экзамена по общеобразовательному предмету и о несогласии с выставленными баллами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, а также время и место ознакомления с результатами экзамена.</a:t>
            </a:r>
          </a:p>
        </p:txBody>
      </p:sp>
      <p:sp>
        <p:nvSpPr>
          <p:cNvPr id="6963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7FF02BA-4A4F-465E-B883-F6ED3448C241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47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право 10"/>
          <p:cNvSpPr/>
          <p:nvPr/>
        </p:nvSpPr>
        <p:spPr>
          <a:xfrm>
            <a:off x="539750" y="1412875"/>
            <a:ext cx="2303463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9.50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Начало инструктажа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555875" y="2636838"/>
            <a:ext cx="2736850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бланки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4787900" y="3789363"/>
            <a:ext cx="2447925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2 часть инструктажа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59563" y="5229225"/>
            <a:ext cx="187325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КИМ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не ранее 10.00</a:t>
            </a:r>
          </a:p>
        </p:txBody>
      </p:sp>
      <p:sp>
        <p:nvSpPr>
          <p:cNvPr id="7168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353CD8-A6AE-4D18-B031-42857D212B45}" type="slidenum">
              <a:rPr lang="ru-RU" altLang="ru-RU" smtClean="0">
                <a:cs typeface="Arial" charset="0"/>
              </a:rPr>
              <a:pPr/>
              <a:t>48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ПРАВИЛА ЗАПОЛНЕНИЯ БЛАНКОВ ОТВЕТОВ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49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974725"/>
          </a:xfrm>
        </p:spPr>
        <p:txBody>
          <a:bodyPr>
            <a:spAutoFit/>
          </a:bodyPr>
          <a:lstStyle/>
          <a:p>
            <a:r>
              <a:rPr lang="ru-RU" sz="2200" b="1" smtClean="0">
                <a:solidFill>
                  <a:srgbClr val="C00000"/>
                </a:solidFill>
                <a:latin typeface="Cambria" pitchFamily="18" charset="0"/>
              </a:rPr>
              <a:t>СРОКИ ПРОВЕДЕНИЯ ОГЭ В 2017 ГОДУ</a:t>
            </a:r>
            <a:br>
              <a:rPr lang="ru-RU" sz="2200" b="1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№2 </a:t>
            </a:r>
            <a:br>
              <a:rPr lang="ru-RU" sz="1800" b="1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/>
        </p:nvGraphicFramePr>
        <p:xfrm>
          <a:off x="650875" y="2276475"/>
          <a:ext cx="7929563" cy="3113088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ОГЭ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 (УСТНО)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 мая (ср)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история, биология, литература,  физика,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6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география, обществознание, химия, информатика и ИКТ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84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EB551CB-803C-4264-A5C1-89C8B0C90103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4200" smtClean="0">
              <a:latin typeface="Times New Roman" pitchFamily="18" charset="0"/>
            </a:endParaRPr>
          </a:p>
        </p:txBody>
      </p:sp>
      <p:pic>
        <p:nvPicPr>
          <p:cNvPr id="74754" name="Рисунок 2"/>
          <p:cNvPicPr>
            <a:picLocks noChangeAspect="1" noChangeArrowheads="1"/>
          </p:cNvPicPr>
          <p:nvPr/>
        </p:nvPicPr>
        <p:blipFill>
          <a:blip r:embed="rId2"/>
          <a:srcRect l="17638" t="8215" r="33778" b="4810"/>
          <a:stretch>
            <a:fillRect/>
          </a:stretch>
        </p:blipFill>
        <p:spPr bwMode="auto">
          <a:xfrm>
            <a:off x="2286000" y="428625"/>
            <a:ext cx="4929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572125" y="642938"/>
            <a:ext cx="1071563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2178844" y="892969"/>
            <a:ext cx="1071562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714750" y="1000125"/>
            <a:ext cx="214313" cy="642938"/>
          </a:xfrm>
          <a:prstGeom prst="rightBrac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500" y="1143000"/>
            <a:ext cx="1071563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ЗАПОЛНЯЕТСЯ В РЦОИ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8938" y="714375"/>
            <a:ext cx="2214562" cy="21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информация об экзамене и рассадке</a:t>
            </a:r>
          </a:p>
        </p:txBody>
      </p:sp>
      <p:sp>
        <p:nvSpPr>
          <p:cNvPr id="9" name="Овал 8"/>
          <p:cNvSpPr/>
          <p:nvPr/>
        </p:nvSpPr>
        <p:spPr>
          <a:xfrm>
            <a:off x="2643188" y="6000750"/>
            <a:ext cx="1071562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14375" y="5857875"/>
            <a:ext cx="1857375" cy="714375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ОБЯЗАТЕЛЬНОЕ ПОЛЕ ДЛЯ ЗАПОЛНЕНИЯ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786563" y="5715000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86438" y="6000750"/>
            <a:ext cx="100012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764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4BDAB1-0630-4156-9AA9-9D69F3E24D23}" type="slidenum">
              <a:rPr lang="ru-RU" altLang="ru-RU" smtClean="0">
                <a:cs typeface="Arial" charset="0"/>
              </a:rPr>
              <a:pPr/>
              <a:t>50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8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477" t="9619" r="33458" b="4610"/>
          <a:stretch>
            <a:fillRect/>
          </a:stretch>
        </p:blipFill>
        <p:spPr>
          <a:xfrm>
            <a:off x="2071688" y="428625"/>
            <a:ext cx="4357687" cy="6215063"/>
          </a:xfrm>
        </p:spPr>
      </p:pic>
      <p:sp>
        <p:nvSpPr>
          <p:cNvPr id="5" name="Овал 4"/>
          <p:cNvSpPr/>
          <p:nvPr/>
        </p:nvSpPr>
        <p:spPr>
          <a:xfrm>
            <a:off x="2571750" y="1071563"/>
            <a:ext cx="3143250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6000750" y="571500"/>
            <a:ext cx="2643188" cy="14287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ЗАПОЛНЯЕТСЯ ОРГАНИЗАТОРОМ ПРИ ВЫДАЧЕ ДОПОЛНИТЕЛЬНОГО БЛАНКА</a:t>
            </a:r>
          </a:p>
        </p:txBody>
      </p:sp>
      <p:sp>
        <p:nvSpPr>
          <p:cNvPr id="7578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9A0AFD-68D9-470E-802D-B8736B26D5D8}" type="slidenum">
              <a:rPr lang="ru-RU" altLang="ru-RU" smtClean="0">
                <a:cs typeface="Arial" charset="0"/>
              </a:rPr>
              <a:pPr/>
              <a:t>51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477" t="9018" r="33458" b="4810"/>
          <a:stretch>
            <a:fillRect/>
          </a:stretch>
        </p:blipFill>
        <p:spPr>
          <a:xfrm>
            <a:off x="2286000" y="357188"/>
            <a:ext cx="4071938" cy="6072187"/>
          </a:xfrm>
        </p:spPr>
      </p:pic>
      <p:sp>
        <p:nvSpPr>
          <p:cNvPr id="5" name="Овал 4"/>
          <p:cNvSpPr/>
          <p:nvPr/>
        </p:nvSpPr>
        <p:spPr>
          <a:xfrm>
            <a:off x="2571750" y="1000125"/>
            <a:ext cx="314325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86438" y="642938"/>
            <a:ext cx="3186112" cy="114300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>
              <a:defRPr/>
            </a:pPr>
            <a:r>
              <a:rPr lang="ru-RU" sz="1100" dirty="0" smtClean="0">
                <a:solidFill>
                  <a:srgbClr val="C00000"/>
                </a:solidFill>
              </a:rPr>
              <a:t>ЗАПОЛНЯЕТСЯ ОРГАНИЗАТОРОМ ПРИ ВЫДАЧЕ СЛЕДУЮШЕГО ДОПОЛНИТЕЛЬНОГО БЛАНКА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680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A055AB-D801-467C-9DE7-780C60BD8FA3}" type="slidenum">
              <a:rPr lang="ru-RU" altLang="ru-RU" smtClean="0">
                <a:cs typeface="Arial" charset="0"/>
              </a:rPr>
              <a:pPr/>
              <a:t>52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>
          <a:xfrm>
            <a:off x="-214313" y="1071563"/>
            <a:ext cx="4786313" cy="2071687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Ведомость использования дополнительных бланков ответов</a:t>
            </a:r>
          </a:p>
        </p:txBody>
      </p:sp>
      <p:pic>
        <p:nvPicPr>
          <p:cNvPr id="77826" name="Рисунок 2"/>
          <p:cNvPicPr>
            <a:picLocks noChangeAspect="1" noChangeArrowheads="1"/>
          </p:cNvPicPr>
          <p:nvPr/>
        </p:nvPicPr>
        <p:blipFill>
          <a:blip r:embed="rId2"/>
          <a:srcRect l="16196" t="9018" r="31694" b="4208"/>
          <a:stretch>
            <a:fillRect/>
          </a:stretch>
        </p:blipFill>
        <p:spPr bwMode="auto">
          <a:xfrm>
            <a:off x="4500563" y="1143000"/>
            <a:ext cx="4262437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926129-EFDC-485A-9F04-304944F6781A}" type="slidenum">
              <a:rPr lang="ru-RU" altLang="ru-RU" smtClean="0">
                <a:cs typeface="Arial" charset="0"/>
              </a:rPr>
              <a:pPr/>
              <a:t>53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914400" y="928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Выдача экзаменационных документов</a:t>
            </a:r>
          </a:p>
        </p:txBody>
      </p:sp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 случае если выданный КИМ оказался с полиграфическим дефектом, ответственный организатор осуществляет замену из резерва аудитории.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 случае если участнику экзамена не хватило КИМ, ответственный организатор должен обратиться к руководителю ППЭ.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latin typeface="Arial" charset="0"/>
            </a:endParaRPr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94599-3EBE-4DBE-9921-5864FA74ED12}" type="slidenum">
              <a:rPr lang="ru-RU" altLang="ru-RU" smtClean="0">
                <a:cs typeface="Arial" charset="0"/>
              </a:rPr>
              <a:pPr/>
              <a:t>54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Варианты КИМ выдаются в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</a:rPr>
              <a:t>свободном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порядке.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Организаторы должны записать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номер фактически выданного варианта в поле «Вариант» всех именных бланков участников экзамена и в «Ведомость учета участников ГИА и экзаменационных материалов в аудитории» (ППЭ-05-02) в графу «Вариант». </a:t>
            </a:r>
          </a:p>
          <a:p>
            <a:pPr algn="ctr">
              <a:buFont typeface="Arial" charset="0"/>
              <a:buNone/>
              <a:defRPr/>
            </a:pPr>
            <a:endParaRPr lang="ru-RU" altLang="ru-RU" u="sng" dirty="0" smtClean="0"/>
          </a:p>
          <a:p>
            <a:pPr>
              <a:buFont typeface="Arial" charset="0"/>
              <a:buNone/>
              <a:defRPr/>
            </a:pPr>
            <a:endParaRPr lang="ru-RU" altLang="ru-RU" dirty="0" smtClean="0"/>
          </a:p>
        </p:txBody>
      </p:sp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CDD81-5C2D-4B56-84E7-78DBDB535C16}" type="slidenum">
              <a:rPr lang="ru-RU" altLang="ru-RU" smtClean="0">
                <a:cs typeface="Arial" charset="0"/>
              </a:rPr>
              <a:pPr/>
              <a:t>55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79875" name="Объект 4"/>
          <p:cNvPicPr>
            <a:picLocks/>
          </p:cNvPicPr>
          <p:nvPr/>
        </p:nvPicPr>
        <p:blipFill>
          <a:blip r:embed="rId2"/>
          <a:srcRect l="17386" t="89124" r="33324" b="4538"/>
          <a:stretch>
            <a:fillRect/>
          </a:stretch>
        </p:blipFill>
        <p:spPr bwMode="auto">
          <a:xfrm>
            <a:off x="995363" y="4868863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1403350" y="4941888"/>
            <a:ext cx="143986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36613"/>
            <a:ext cx="80645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3A52FB-D810-4318-83D5-1D065639A0D9}" type="slidenum">
              <a:rPr lang="ru-RU" altLang="ru-RU" smtClean="0">
                <a:cs typeface="Arial" charset="0"/>
              </a:rPr>
              <a:pPr/>
              <a:t>56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24300" y="2420938"/>
            <a:ext cx="576263" cy="936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285750" y="1557338"/>
            <a:ext cx="862806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материалы, которые включены в КИМ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непрограммируемый 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 экзаменах по физике и информатике должна быть  дополнительная инструкция для участников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dirty="0" smtClean="0"/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914400" y="714375"/>
            <a:ext cx="82296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600" b="1" dirty="0">
                <a:solidFill>
                  <a:schemeClr val="accent2">
                    <a:lumMod val="75000"/>
                  </a:schemeClr>
                </a:solidFill>
              </a:rPr>
              <a:t>Разрешенные средства обучения и воспитания</a:t>
            </a:r>
          </a:p>
        </p:txBody>
      </p:sp>
      <p:sp>
        <p:nvSpPr>
          <p:cNvPr id="8294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12015D-0978-4CB2-843F-58CC2449DA4B}" type="slidenum">
              <a:rPr lang="ru-RU" altLang="ru-RU" smtClean="0">
                <a:cs typeface="Arial" charset="0"/>
              </a:rPr>
              <a:pPr/>
              <a:t>57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случае если участник экзамена принесет свой орфографический словарь или географические атласы, организаторы в аудитории должны проверить словари (предотвратить возможность использования справочного материала) и атласы: в принесенных средствах обучения и воспитания не должно быть рукописной справочной информации.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9144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cap="all" dirty="0">
                <a:solidFill>
                  <a:schemeClr val="accent2">
                    <a:lumMod val="50000"/>
                  </a:schemeClr>
                </a:solidFill>
              </a:rPr>
              <a:t>Действия организатора в аудитории</a:t>
            </a: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95288" y="2276475"/>
            <a:ext cx="85074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</a:rPr>
              <a:t>Фиксация времени начала и окончания  экзамена на доске в аудитории</a:t>
            </a:r>
          </a:p>
        </p:txBody>
      </p:sp>
      <p:pic>
        <p:nvPicPr>
          <p:cNvPr id="86019" name="Picture 6" descr="MCj03433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221163"/>
            <a:ext cx="179546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F60650-A88E-415E-8CFD-E38DF2E2F056}" type="slidenum">
              <a:rPr lang="ru-RU" altLang="ru-RU" smtClean="0">
                <a:cs typeface="Arial" charset="0"/>
              </a:rPr>
              <a:pPr/>
              <a:t>59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93713" y="1041400"/>
            <a:ext cx="8229600" cy="97631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СРОКИ ПРОВЕДЕНИЯ ОГЭ В 2017 ГОДУ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№2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/>
        </p:nvGraphicFramePr>
        <p:xfrm>
          <a:off x="357188" y="2133600"/>
          <a:ext cx="8501062" cy="2984500"/>
        </p:xfrm>
        <a:graphic>
          <a:graphicData uri="http://schemas.openxmlformats.org/drawingml/2006/table">
            <a:tbl>
              <a:tblPr/>
              <a:tblGrid>
                <a:gridCol w="257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ОГЭ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Основной этап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26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27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 (УСТНО)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30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1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история, биология, физика, литература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Физика, информатика и ИКТ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6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Обществознание, химия, география, информатика и ИКТ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14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53D8521-6231-46B6-A37D-A9C0FECBA80C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642938" y="857250"/>
            <a:ext cx="8229600" cy="785813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Продолжительность экзаменов</a:t>
            </a:r>
          </a:p>
        </p:txBody>
      </p:sp>
      <p:sp>
        <p:nvSpPr>
          <p:cNvPr id="870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9F693C-CAFE-4DAC-9C49-62EF8B376115}" type="slidenum">
              <a:rPr lang="ru-RU" altLang="ru-RU" smtClean="0">
                <a:cs typeface="Arial" charset="0"/>
              </a:rPr>
              <a:pPr/>
              <a:t>60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67630" name="Group 46"/>
          <p:cNvGraphicFramePr>
            <a:graphicFrameLocks noGrp="1"/>
          </p:cNvGraphicFramePr>
          <p:nvPr/>
        </p:nvGraphicFramePr>
        <p:xfrm>
          <a:off x="539750" y="1700213"/>
          <a:ext cx="8229600" cy="372586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Продолжительность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Химия, география, иностранные языки (письменная часть)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 (120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 ИКТ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часа 30 минут (150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Биология, физика, история, обществознание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часа (180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Математика, русский язык, литература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часа 55 минут (235 минут)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806450" y="857250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для участников с ОВЗ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Продолжительность экзаменов увеличивается на 1,5 часа (при проведении устной части ОГЭ по иностранным языкам – на 30 минут).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Количество участников в аудитории не более 12 человек.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Должны быть подготовлены места для ассистентов.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Участники экзамена вправе иметь при себе необходимые лекарственные препараты и приборы.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Аудитория для участников с нарушением слуха и речи может быть оборудована звукоусиливающим устройством.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Участникам с нарушением слуха и речи предоставляются инструкции для участников экзамена.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Для участников с нарушением функций опорно-двигательного аппарата аудитория должна располагаться на 1 этаже.</a:t>
            </a:r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BCF25-89BC-4850-A329-E73EA491FBA1}" type="slidenum">
              <a:rPr lang="ru-RU" altLang="ru-RU" smtClean="0">
                <a:cs typeface="Arial" charset="0"/>
              </a:rPr>
              <a:pPr/>
              <a:t>61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806450" y="857250"/>
            <a:ext cx="8229600" cy="5603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для участников с ОВЗ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 случае если экзамен длится 4 часа и более, для участников ОГЭ организуются условия </a:t>
            </a:r>
            <a:r>
              <a:rPr lang="ru-RU" altLang="ru-RU" sz="2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питания.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Для этого в аудитории выделяются отдельные столы (или готовится специальная аудитория).</a:t>
            </a:r>
          </a:p>
          <a:p>
            <a:pPr marL="0" indent="0">
              <a:defRPr/>
            </a:pPr>
            <a:endParaRPr lang="ru-RU" altLang="ru-RU" sz="3000" dirty="0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F5668-EDEA-4878-83BD-0AE8876E86A7}" type="slidenum">
              <a:rPr lang="ru-RU" altLang="ru-RU" smtClean="0">
                <a:cs typeface="Arial" charset="0"/>
              </a:rPr>
              <a:pPr/>
              <a:t>62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Проведение экзамена </a:t>
            </a:r>
            <a:b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 русскому языку</a:t>
            </a: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72D273-CBDE-4E81-BB96-CA13E3FB15EE}" type="slidenum">
              <a:rPr lang="ru-RU" altLang="ru-RU" smtClean="0">
                <a:cs typeface="Arial" charset="0"/>
              </a:rPr>
              <a:pPr/>
              <a:t>63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экзамена по русскому языку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71688"/>
            <a:ext cx="8304212" cy="4143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Диск с аудиозаписью текста изложения. Настройка громкости. 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Объявление начала экзамена.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Если диск оказался бракованным или звуковоспроизводящее устройство - неработоспособным, замена у руководителя ППЭ, служебная записка.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Затем учащиеся приступают к написанию сжатого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F3D03E-9D93-4AF8-BDA8-A1C8D352D067}" type="slidenum">
              <a:rPr lang="ru-RU" altLang="ru-RU" smtClean="0">
                <a:cs typeface="Arial" charset="0"/>
              </a:rPr>
              <a:pPr/>
              <a:t>64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5813"/>
            <a:ext cx="8229600" cy="6318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Внимание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785938"/>
            <a:ext cx="8858250" cy="43402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экзамене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учащимся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разрешается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пользоват</a:t>
            </a:r>
            <a:r>
              <a:rPr lang="ru-RU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ь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ся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орфографическим </a:t>
            </a:r>
            <a:r>
              <a:rPr lang="en-US" altLang="ru-RU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словар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ем</a:t>
            </a:r>
            <a:endParaRPr lang="ru-RU" altLang="ru-RU" u="sng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14313" y="3429000"/>
            <a:ext cx="86439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Во время первого и второго прослушивания текста сжатого изложения </a:t>
            </a:r>
          </a:p>
          <a:p>
            <a:pPr algn="ctr">
              <a:spcBef>
                <a:spcPct val="30000"/>
              </a:spcBef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организаторы должны проследить, </a:t>
            </a:r>
          </a:p>
          <a:p>
            <a:pPr algn="ctr">
              <a:spcBef>
                <a:spcPct val="30000"/>
              </a:spcBef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чтобы никто не входил в аудиторию и не выходил из нее.</a:t>
            </a:r>
          </a:p>
          <a:p>
            <a:pPr algn="ctr">
              <a:spcBef>
                <a:spcPct val="30000"/>
              </a:spcBef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ct val="30000"/>
              </a:spcBef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Опоздавшие входят в аудиторию после окончания прослушивания текста.</a:t>
            </a:r>
          </a:p>
          <a:p>
            <a:pPr algn="ctr">
              <a:defRPr/>
            </a:pPr>
            <a:endParaRPr lang="ru-RU" altLang="ru-RU" b="1" dirty="0">
              <a:latin typeface="Arial" charset="0"/>
            </a:endParaRPr>
          </a:p>
        </p:txBody>
      </p:sp>
      <p:sp>
        <p:nvSpPr>
          <p:cNvPr id="921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F3C137-36C2-4031-923F-7DA5667CBC98}" type="slidenum">
              <a:rPr lang="ru-RU" altLang="ru-RU" smtClean="0">
                <a:cs typeface="Arial" charset="0"/>
              </a:rPr>
              <a:pPr/>
              <a:t>65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литературе</a:t>
            </a:r>
          </a:p>
        </p:txBody>
      </p:sp>
      <p:sp>
        <p:nvSpPr>
          <p:cNvPr id="942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2984B-C1E0-40B9-A1D3-D6CE0E86C69A}" type="slidenum">
              <a:rPr lang="ru-RU" altLang="ru-RU" smtClean="0">
                <a:cs typeface="Arial" charset="0"/>
              </a:rPr>
              <a:pPr/>
              <a:t>66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928688"/>
            <a:ext cx="7643812" cy="85725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Используются только бланки №2.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500"/>
            <a:ext cx="9358313" cy="4502150"/>
          </a:xfrm>
        </p:spPr>
        <p:txBody>
          <a:bodyPr/>
          <a:lstStyle/>
          <a:p>
            <a:pPr marL="1352550" lvl="2" indent="-438150" eaLnBrk="1" hangingPunct="1">
              <a:buFont typeface="Wingdings" pitchFamily="2" charset="2"/>
              <a:buNone/>
              <a:defRPr/>
            </a:pPr>
            <a:endParaRPr lang="ru-RU" altLang="ru-RU" b="1" dirty="0" smtClean="0"/>
          </a:p>
          <a:p>
            <a:pPr marL="1352550" lvl="2" indent="-438150" eaLnBrk="1" hangingPunct="1">
              <a:buFont typeface="Wingdings" pitchFamily="2" charset="2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пакете руководителя – перечень книг, которые могут потребоваться участникам экзамена.</a:t>
            </a:r>
          </a:p>
          <a:p>
            <a:pPr marL="1352550" lvl="2" indent="-438150" eaLnBrk="1" hangingPunct="1">
              <a:buFont typeface="Wingdings" pitchFamily="2" charset="2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 ППЭ передает перечень библиотекарю для подбора и подготовки текстов (комментарии и вступительные статьи участникам экзамена использовать не разрешено).</a:t>
            </a:r>
          </a:p>
          <a:p>
            <a:pPr marL="1352550" lvl="2" indent="-438150" eaLnBrk="1" hangingPunct="1">
              <a:buFont typeface="Wingdings" pitchFamily="2" charset="2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20 минут до начала экзамена библиотекарь вместе с помощниками приносит в аудиторию тексты произведений в нескольких экземплярах для каждой аудитории.</a:t>
            </a:r>
          </a:p>
          <a:p>
            <a:pPr marL="1352550" lvl="2" indent="-438150" eaLnBrk="1" hangingPunct="1"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аудитории должны быть подготовлены столы для работы с текстами (3 первых парты без нумерации мест).</a:t>
            </a:r>
          </a:p>
          <a:p>
            <a:pPr marL="1352550" lvl="2" indent="-438150" eaLnBrk="1" hangingPunct="1">
              <a:buFont typeface="Wingdings" pitchFamily="2" charset="2"/>
              <a:buNone/>
              <a:defRPr/>
            </a:pPr>
            <a:endParaRPr lang="ru-RU" altLang="ru-RU" dirty="0" smtClean="0"/>
          </a:p>
          <a:p>
            <a:pPr marL="1352550" lvl="2" indent="-438150" eaLnBrk="1" hangingPunct="1">
              <a:buFont typeface="Wingdings" pitchFamily="2" charset="2"/>
              <a:buNone/>
              <a:defRPr/>
            </a:pPr>
            <a:endParaRPr lang="ru-RU" altLang="ru-RU" dirty="0" smtClean="0"/>
          </a:p>
          <a:p>
            <a:pPr marL="1352550" lvl="2" indent="-438150" algn="ctr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     </a:t>
            </a: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  <a:defRPr/>
            </a:pP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  <a:defRPr/>
            </a:pPr>
            <a:r>
              <a:rPr lang="ru-RU" altLang="ru-RU" dirty="0" smtClean="0"/>
              <a:t>     </a:t>
            </a:r>
            <a:endParaRPr lang="ru-RU" altLang="ru-RU" i="1" dirty="0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230EB8-1653-4ACE-B926-73BB3C4DB855}" type="slidenum">
              <a:rPr lang="ru-RU" altLang="ru-RU" smtClean="0">
                <a:cs typeface="Arial" charset="0"/>
              </a:rPr>
              <a:pPr/>
              <a:t>67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Одновременно за столами с книгами могут находиться не более трех участников.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должен обеспечить равные условия доступа к художественным текстам для всех участников экзамена. Каждый экзаменуемый имеет возможность обращаться к художественным текстам не более 4 раз по 10 минут (40 минут в течение экзамена).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 время работы с текстами организатор делает отметку на черновике участника экзамена с указанием времени обращения к книгам.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окончании экзамена организатор сдает книги из аудитории библиотекарю и его помощникам, после этого передает материалы аудитории руководителю ППЭ.</a:t>
            </a:r>
          </a:p>
          <a:p>
            <a:pPr>
              <a:buFont typeface="Arial" charset="0"/>
              <a:buNone/>
              <a:defRPr/>
            </a:pPr>
            <a:endParaRPr lang="ru-RU" altLang="ru-RU" dirty="0" smtClean="0"/>
          </a:p>
        </p:txBody>
      </p:sp>
      <p:sp>
        <p:nvSpPr>
          <p:cNvPr id="962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231F9-1919-4855-8854-256597E10579}" type="slidenum">
              <a:rPr lang="ru-RU" altLang="ru-RU" smtClean="0">
                <a:cs typeface="Arial" charset="0"/>
              </a:rPr>
              <a:pPr/>
              <a:t>68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физике</a:t>
            </a:r>
          </a:p>
        </p:txBody>
      </p:sp>
      <p:sp>
        <p:nvSpPr>
          <p:cNvPr id="972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5EF865-9BB5-467C-893A-4C31FB9303F4}" type="slidenum">
              <a:rPr lang="ru-RU" altLang="ru-RU" smtClean="0">
                <a:cs typeface="Arial" charset="0"/>
              </a:rPr>
              <a:pPr/>
              <a:t>69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97631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СРОКИ ПРОВЕДЕНИЯ ОГЭ В 2017 ГОДУ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09.01.2017 №2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21541" name="Group 37"/>
          <p:cNvGraphicFramePr>
            <a:graphicFrameLocks noGrp="1"/>
          </p:cNvGraphicFramePr>
          <p:nvPr/>
        </p:nvGraphicFramePr>
        <p:xfrm>
          <a:off x="357188" y="2143125"/>
          <a:ext cx="8501062" cy="2797175"/>
        </p:xfrm>
        <a:graphic>
          <a:graphicData uri="http://schemas.openxmlformats.org/drawingml/2006/table">
            <a:tbl>
              <a:tblPr/>
              <a:tblGrid>
                <a:gridCol w="257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ОГЭ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Основной этап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июня (пн)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Информатика и ИКТ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cs typeface="Arial" charset="0"/>
                        </a:rPr>
                        <a:t>, история, биология, литература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 июня (вт)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 июня (ср)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22 июня(чт)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Математика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23 июня (пт)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Обществознание, химия, география, физика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28 июня (ср)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Резерв по всем учебным предметам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29 июня (чт)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Резерв по всем учебным предметам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3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3C63D1D-435E-4930-9BF2-004F66C51A5F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/>
          </p:cNvSpPr>
          <p:nvPr>
            <p:ph type="body" idx="1"/>
          </p:nvPr>
        </p:nvSpPr>
        <p:spPr>
          <a:xfrm>
            <a:off x="107950" y="2564904"/>
            <a:ext cx="8578850" cy="381684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день до экзамена специалисты по проведению инструктажа и обеспечению лабораторных работ принимают в ППЭ оборудование, комплектуют и нумеруют лотки с оборудованием (номер лотка уникален в пределах ППЭ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).</a:t>
            </a: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83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4707C3-7C31-46B0-A347-0215E35DA220}" type="slidenum">
              <a:rPr lang="ru-RU" altLang="ru-RU" smtClean="0">
                <a:cs typeface="Arial" charset="0"/>
              </a:rPr>
              <a:pPr/>
              <a:t>70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Оборудование для проведения экспериментальной части экзаменационной работы находится в аудитории в пронумерованных заранее лотках и предоставляется участнику по его требованию специалистом по проведению инструктажа и обеспечению лабораторных работ.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выдаче лотка с оборудованием участнику специалист по проведению инструктажа и обеспечению лабораторных работ должен проследить, чтобы участник вписал номер выданного лотка в бланк ответов №2.</a:t>
            </a:r>
          </a:p>
          <a:p>
            <a:pPr>
              <a:defRPr/>
            </a:pPr>
            <a:endParaRPr lang="ru-RU" sz="2200" dirty="0"/>
          </a:p>
        </p:txBody>
      </p:sp>
      <p:sp>
        <p:nvSpPr>
          <p:cNvPr id="1003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FBCD6-4A5A-46FC-8871-48C6DFEF637B}" type="slidenum">
              <a:rPr lang="ru-RU" altLang="ru-RU" smtClean="0">
                <a:cs typeface="Arial" charset="0"/>
              </a:rPr>
              <a:pPr/>
              <a:t>71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экзамена по информатике и ИКТ</a:t>
            </a:r>
          </a:p>
        </p:txBody>
      </p:sp>
      <p:sp>
        <p:nvSpPr>
          <p:cNvPr id="1013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A98020-0BFC-4D9B-BFAE-57B0C7B540EC}" type="slidenum">
              <a:rPr lang="ru-RU" altLang="ru-RU" smtClean="0">
                <a:cs typeface="Arial" charset="0"/>
              </a:rPr>
              <a:pPr/>
              <a:t>72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323850" y="981075"/>
            <a:ext cx="8640763" cy="5126038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 по проведению инструктажа не позднее, чем за сутки до проведения ГИА готовит для каждого участника ГИА экзамена индивидуальное рабочее место.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итогам проверки готовности специалист по проведению инструктажа и руководитель ППЭ составляют акт готовности аудитории и приобщают его к документам экзамена.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Часть 1 выполняется участниками ГИА на бланках без использования компьютера. Часть 2 выполняется на компьютере. Для выполнения заданий части 2 участникам ГИА выдается инструкция.</a:t>
            </a:r>
          </a:p>
        </p:txBody>
      </p:sp>
      <p:sp>
        <p:nvSpPr>
          <p:cNvPr id="1024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59D8A1-942C-4C3A-A64F-167EB786E338}" type="slidenum">
              <a:rPr lang="ru-RU" altLang="ru-RU" smtClean="0">
                <a:cs typeface="Arial" charset="0"/>
              </a:rPr>
              <a:pPr/>
              <a:t>73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429625" cy="4525962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выполнения части 2 участник экзамена под контролем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специалиста по проведению инструктажа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переименовывает свои ответы в соответствии номером бланка ответов №2.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переименования файлов участник экзамена делает в бланке ответов №2 отметку о выполнении заданий.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Технический специалист записывает имена файлов в Ведомость учета ответов на задания практической части ГИА по информатике и ИКТ (</a:t>
            </a:r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). Участник расписывается в Ведомости учета ответов на задания практической части ГИА по информатике и ИКТ (</a:t>
            </a:r>
            <a:r>
              <a:rPr lang="ru-RU" sz="22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).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заверяет записи в ведомости подписью.</a:t>
            </a:r>
          </a:p>
        </p:txBody>
      </p:sp>
      <p:sp>
        <p:nvSpPr>
          <p:cNvPr id="10342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97125A-5823-41C2-9317-57890E34C820}" type="slidenum">
              <a:rPr lang="ru-RU" altLang="ru-RU" smtClean="0">
                <a:cs typeface="Arial" charset="0"/>
              </a:rPr>
              <a:pPr/>
              <a:t>74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77CF48-C2AD-4F4B-A1A1-E4E1A24BEA1E}" type="slidenum">
              <a:rPr lang="ru-RU" altLang="ru-RU" smtClean="0">
                <a:cs typeface="Arial" charset="0"/>
              </a:rPr>
              <a:pPr/>
              <a:t>75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104450" name="Рисунок 5"/>
          <p:cNvPicPr>
            <a:picLocks noChangeAspect="1" noChangeArrowheads="1"/>
          </p:cNvPicPr>
          <p:nvPr/>
        </p:nvPicPr>
        <p:blipFill>
          <a:blip r:embed="rId2"/>
          <a:srcRect l="11865" t="15833" r="8124" b="14629"/>
          <a:stretch>
            <a:fillRect/>
          </a:stretch>
        </p:blipFill>
        <p:spPr bwMode="auto">
          <a:xfrm>
            <a:off x="1000125" y="1214438"/>
            <a:ext cx="77866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3"/>
          <p:cNvSpPr>
            <a:spLocks noChangeArrowheads="1"/>
          </p:cNvSpPr>
          <p:nvPr/>
        </p:nvSpPr>
        <p:spPr bwMode="auto">
          <a:xfrm>
            <a:off x="539750" y="879475"/>
            <a:ext cx="8604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ОГЭ ПО ИНОСТРАННЫМ ЯЗЫКАМ (ПИСЬМЕННАЯ ЧАСТЬ)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5638" y="1916113"/>
            <a:ext cx="8308975" cy="43338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Проверка и настройка воспроизведения аудиозаписи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1916113"/>
            <a:ext cx="431800" cy="433387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638" y="2624138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Повторное включение аудиозаписи с начала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2624138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0547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750" y="5373688"/>
            <a:ext cx="8805863" cy="100806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ВО ВРЕМЯ ВЫПОЛНЕНИЯ ЗАДАНИЙ ПО РАЗДЕЛУ «АУДИРОВАНИЕ»</a:t>
            </a:r>
            <a:b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ВХОД И ВЫХОД ИЗ АУДИТОРИИ ППЭ, А ТАКЖЕ ПЕРЕМЕЩЕНИЕ ПО АУДИТОРИИ ППЭ</a:t>
            </a:r>
            <a:b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 ЗАПРЕЩЕНЫ!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638" y="3330575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Длительность воспроизведения аудиозаписи: 25 – 30 минут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513" y="3330575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5638" y="4037013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 завершении выполнения раздела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», звуковоспроизводящее устройство выключается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3513" y="4037013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938" y="1285875"/>
            <a:ext cx="7358062" cy="68421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проведения инструктажа</a:t>
            </a:r>
          </a:p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2463" y="4748213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Участники ОГЭ приступают к выполнению остальных частей экзаменационной работы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8750" y="4748213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0042D97-5CE8-4E0C-AF0B-8F6E5620C7BF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76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Прямоугольник 3"/>
          <p:cNvSpPr>
            <a:spLocks noChangeArrowheads="1"/>
          </p:cNvSpPr>
          <p:nvPr/>
        </p:nvSpPr>
        <p:spPr bwMode="auto">
          <a:xfrm>
            <a:off x="0" y="879475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C00000"/>
                </a:solidFill>
              </a:rPr>
              <a:t>ОГЭ ПО ИНОСТРАННЫМ ЯЗЫКАМ: ТЕХНИЧЕСКИЕ НЕПОЛАДКИ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5638" y="1844675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Приостановить экзамен и зафиксировать время остановки на доске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1844675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638" y="2551113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Обратиться к руководителю ППЭ с просьбой заменить компакт-диск или звуковоспроизводящее устройство (в зависимости от неполадки)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2551113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0752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5" y="5286375"/>
            <a:ext cx="8805863" cy="59213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ВРЕМЯ ВОССТАНОВЛЕНИЯ ВОСПРОИЗВЕДЕНИЯ ДОБАВЛЯЕТСЯ</a:t>
            </a:r>
            <a:b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К ПРОДОЛЖИТЕЛЬНОСТИ ЭКЗАМЕНА!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938" y="3357563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Руководитель ППЭ и, при необходимости, технический специалист в аудитории ППЭ восстанавливают воспроизведение компакт-диска с момента возникновения технических неполадок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513" y="3257550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5638" y="3963988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463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В случае возникновения технических неполадок</a:t>
            </a:r>
          </a:p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2938" y="4286250"/>
            <a:ext cx="8308975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Продолжить проведение экзамена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75" y="4286250"/>
            <a:ext cx="431800" cy="4318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4" name="Номер слайда 2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7193363-866A-4540-AB78-7750E2A34DAF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77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Общие процедурные моменты</a:t>
            </a:r>
          </a:p>
        </p:txBody>
      </p:sp>
      <p:sp>
        <p:nvSpPr>
          <p:cNvPr id="1095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29F2EA-7904-45AC-935D-74B1B638D289}" type="slidenum">
              <a:rPr lang="ru-RU" altLang="ru-RU" smtClean="0">
                <a:cs typeface="Arial" charset="0"/>
              </a:rPr>
              <a:pPr/>
              <a:t>78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случае выхода участника из аудитории организатор должен проконтролировать количество оставленных участником на рабочем столе экзаменационных материалов.</a:t>
            </a:r>
          </a:p>
        </p:txBody>
      </p:sp>
      <p:sp>
        <p:nvSpPr>
          <p:cNvPr id="1105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9CF4D3-452D-4FB0-BD9B-B4D673BA9C43}" type="slidenum">
              <a:rPr lang="ru-RU" altLang="ru-RU" smtClean="0">
                <a:cs typeface="Arial" charset="0"/>
              </a:rPr>
              <a:pPr/>
              <a:t>79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225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Подготовка к экзамену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25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C6F135-877E-4CD5-9718-0F4F30139396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Если участник ОГЭ опоздал на экзамен, (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но не более, чем на 2 часа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 он допускается к сдаче ОГЭ в установленном порядке, при этом время окончания экзамена не продлевается, о чем сообщается участнику ОГЭ. Рекомендуется составить акт в свободной форме. Указанный акт подписывает участник ОГЭ, руководитель ППЭ и уполномоченный представитель ГЭК.</a:t>
            </a:r>
          </a:p>
        </p:txBody>
      </p:sp>
      <p:sp>
        <p:nvSpPr>
          <p:cNvPr id="1116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0398F0-7991-43D2-877E-04C8A5FB71B0}" type="slidenum">
              <a:rPr lang="ru-RU" smtClean="0">
                <a:cs typeface="Arial" charset="0"/>
              </a:rPr>
              <a:pPr/>
              <a:t>80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117A86-7196-4E62-BA7B-945718662FDC}" type="slidenum">
              <a:rPr lang="ru-RU" altLang="ru-RU" smtClean="0">
                <a:cs typeface="Arial" charset="0"/>
              </a:rPr>
              <a:pPr/>
              <a:t>81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36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4E711A-A61A-4DDF-BE48-53DCBAA8414E}" type="slidenum">
              <a:rPr lang="ru-RU" altLang="ru-RU" smtClean="0">
                <a:cs typeface="Arial" charset="0"/>
              </a:rPr>
              <a:pPr/>
              <a:t>82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509588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НЕЯВКА НА ЭКЗАМЕН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6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BED6A-F909-478E-9E2F-5BE5B615B98B}" type="slidenum">
              <a:rPr lang="ru-RU" altLang="ru-RU" smtClean="0">
                <a:cs typeface="Arial" charset="0"/>
              </a:rPr>
              <a:pPr/>
              <a:t>83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728788"/>
          </a:xfrm>
        </p:spPr>
        <p:txBody>
          <a:bodyPr/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Отметки об удалении, </a:t>
            </a:r>
            <a:r>
              <a:rPr lang="ru-RU" sz="2200" b="1" cap="all" dirty="0" err="1">
                <a:solidFill>
                  <a:srgbClr val="C00000"/>
                </a:solidFill>
                <a:latin typeface="Cambria" pitchFamily="18" charset="0"/>
              </a:rPr>
              <a:t>незавершении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 экзамена, неявке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делаются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на обоих именных бланках  (№1 и №2)</a:t>
            </a:r>
          </a:p>
        </p:txBody>
      </p:sp>
      <p:sp>
        <p:nvSpPr>
          <p:cNvPr id="1157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3DBE9-687E-40C5-914C-2E3B0FE29CD7}" type="slidenum">
              <a:rPr lang="ru-RU" altLang="ru-RU" smtClean="0">
                <a:cs typeface="Arial" charset="0"/>
              </a:rPr>
              <a:pPr/>
              <a:t>84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115715" name="Объект 4"/>
          <p:cNvPicPr>
            <a:picLocks noGrp="1"/>
          </p:cNvPicPr>
          <p:nvPr>
            <p:ph idx="1"/>
          </p:nvPr>
        </p:nvPicPr>
        <p:blipFill>
          <a:blip r:embed="rId2"/>
          <a:srcRect l="17386" t="89124" r="33324" b="4538"/>
          <a:stretch>
            <a:fillRect/>
          </a:stretch>
        </p:blipFill>
        <p:spPr>
          <a:xfrm>
            <a:off x="1042988" y="4149725"/>
            <a:ext cx="6624637" cy="1079500"/>
          </a:xfrm>
          <a:ln w="6350" cap="flat" algn="ctr">
            <a:solidFill>
              <a:srgbClr val="000000"/>
            </a:solidFill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неявившихся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удаленных и не закончивших экзамен по уважительной причине участников упаковываются в аудитории и обрабатываются в РЦОИ вместе со всеми использованными бланками.</a:t>
            </a:r>
          </a:p>
        </p:txBody>
      </p:sp>
      <p:sp>
        <p:nvSpPr>
          <p:cNvPr id="1167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B0E89E-61E9-4CB1-A4D7-D7831931C927}" type="slidenum">
              <a:rPr lang="ru-RU" altLang="ru-RU" smtClean="0">
                <a:cs typeface="Arial" charset="0"/>
              </a:rPr>
              <a:pPr/>
              <a:t>85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30 минут и за 5 минут до окончания экзамена организаторы должны предупредить участников об оставшемся времени.</a:t>
            </a:r>
          </a:p>
        </p:txBody>
      </p:sp>
      <p:sp>
        <p:nvSpPr>
          <p:cNvPr id="1177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20B273-5663-4BEF-A952-F630CFAF23D9}" type="slidenum">
              <a:rPr lang="ru-RU" altLang="ru-RU" smtClean="0">
                <a:cs typeface="Arial" charset="0"/>
              </a:rPr>
              <a:pPr/>
              <a:t>86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14" name="Нашивка 4"/>
          <p:cNvSpPr/>
          <p:nvPr/>
        </p:nvSpPr>
        <p:spPr bwMode="auto">
          <a:xfrm>
            <a:off x="457200" y="3333750"/>
            <a:ext cx="441325" cy="190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" tIns="7620" rIns="7620" bIns="7620" spcCol="1270" anchor="ctr"/>
          <a:lstStyle/>
          <a:p>
            <a:pPr algn="ctr" defTabSz="533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1200" dirty="0"/>
              <a:t>6</a:t>
            </a:r>
          </a:p>
        </p:txBody>
      </p:sp>
      <p:grpSp>
        <p:nvGrpSpPr>
          <p:cNvPr id="118787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СБОР МАТЕРИАЛОВ В АУДИТОРИИ</a:t>
              </a:r>
              <a:endPara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11878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5C888-BD19-42BC-BB7B-677A366D7EC7}" type="slidenum">
              <a:rPr lang="ru-RU" altLang="ru-RU" smtClean="0">
                <a:cs typeface="Arial" charset="0"/>
              </a:rPr>
              <a:pPr/>
              <a:t>87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  <a:defRPr/>
            </a:pPr>
            <a:endParaRPr lang="ru-RU" altLang="ru-RU" sz="2400" b="1" dirty="0" smtClean="0"/>
          </a:p>
          <a:p>
            <a:pPr marL="609600" indent="-609600" algn="ctr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досрочная сдача экзаменационных материалов прекращается</a:t>
            </a:r>
          </a:p>
          <a:p>
            <a:pPr marL="609600" indent="-609600" algn="ctr">
              <a:buFont typeface="Arial" charset="0"/>
              <a:buNone/>
              <a:defRPr/>
            </a:pP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609600" indent="-609600" algn="ctr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5 минут до окончания экзамена</a:t>
            </a:r>
          </a:p>
        </p:txBody>
      </p:sp>
      <p:sp>
        <p:nvSpPr>
          <p:cNvPr id="1198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D9B53-6036-450E-8C87-E9A1CC6D8ED1}" type="slidenum">
              <a:rPr lang="ru-RU" altLang="ru-RU" smtClean="0">
                <a:cs typeface="Arial" charset="0"/>
              </a:rPr>
              <a:pPr/>
              <a:t>88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1143000" y="1000125"/>
            <a:ext cx="7475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</a:rPr>
              <a:t>ЗАВЕРШЕНИЕ ПРОВЕДЕНИЯ ЭКЗАМЕНА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285750" y="1643063"/>
            <a:ext cx="8858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Сбор и КОНТРОЛЬ количества бланков, сданных участниками,  ПО ТИПАМ, под роспись участника и организатора (дополнительный бланк №2 кладется за основным бланком №2)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Заполнение поля «Неявка» на всех бланках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</a:rPr>
              <a:t>неявившихся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 участников ГИА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Заполнение ведомостей проведения экзамена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Упаковка бланков по типам в один 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</a:rPr>
              <a:t>секьюрпак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 в присутствии участников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Передача материалов аудитории руководителю ППЭ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1218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847A54-37C1-4D5E-9D5D-FB3EC0CE4A31}" type="slidenum">
              <a:rPr lang="ru-RU" altLang="ru-RU" smtClean="0">
                <a:cs typeface="Arial" charset="0"/>
              </a:rPr>
              <a:pPr/>
              <a:t>89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СОТРУДНИКОВ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Ознакомление с инструкциями для сотрудников ППЭ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Ознакомление со сборником форм ППЭ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Ознакомление с инструкциями по заполнению бланков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Предварительное обучение </a:t>
            </a:r>
          </a:p>
          <a:p>
            <a:pPr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(регистрационный лист, подписи)</a:t>
            </a: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DB66DE-A0E9-4774-A394-889EA3621E37}" type="slidenum">
              <a:rPr lang="ru-RU" altLang="ru-RU" smtClean="0">
                <a:cs typeface="Arial" charset="0"/>
              </a:rPr>
              <a:pPr/>
              <a:t>9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F9E8FA-C889-49DD-B035-A4D5A7D03E09}" type="slidenum">
              <a:rPr lang="ru-RU" altLang="ru-RU" smtClean="0">
                <a:cs typeface="Arial" charset="0"/>
              </a:rPr>
              <a:pPr/>
              <a:t>90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23" t="10658" r="2832" b="7938"/>
          <a:stretch/>
        </p:blipFill>
        <p:spPr bwMode="auto">
          <a:xfrm>
            <a:off x="971600" y="1268760"/>
            <a:ext cx="748883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ДЕЙСТВИЯ ОРГАНИЗАТОРА</a:t>
            </a:r>
          </a:p>
        </p:txBody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ведомости ППЭ-05-02 в графу «Вариант» вписать номер фактически выданного варианта КИМ.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Проверить заполнение поля «Вариант» на всех именных бланках явившихся участников экзамена.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Поставить прочерк «</a:t>
            </a:r>
            <a:r>
              <a:rPr lang="en-US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Z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на всех неиспользованных полях для ответа в бланке №2 и дополнительных бланках №2.</a:t>
            </a: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F8B359-4FF1-4FEA-8333-D8BF85A0C067}" type="slidenum">
              <a:rPr lang="ru-RU" altLang="ru-RU" smtClean="0">
                <a:cs typeface="Arial" charset="0"/>
              </a:rPr>
              <a:pPr/>
              <a:t>91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Рисунок 20"/>
          <p:cNvPicPr>
            <a:picLocks noChangeAspect="1" noChangeArrowheads="1"/>
          </p:cNvPicPr>
          <p:nvPr/>
        </p:nvPicPr>
        <p:blipFill>
          <a:blip r:embed="rId3"/>
          <a:srcRect l="17537" t="8887" r="33775" b="4349"/>
          <a:stretch>
            <a:fillRect/>
          </a:stretch>
        </p:blipFill>
        <p:spPr bwMode="auto">
          <a:xfrm>
            <a:off x="3048000" y="1279525"/>
            <a:ext cx="1568450" cy="2628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02" name="Рисунок 18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2190750" y="1625600"/>
            <a:ext cx="16414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12800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970463"/>
            <a:ext cx="6372225" cy="14827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БЛАНКИ ОГЭ РАСКЛАДЫВАЮТСЯ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ПО ТИПАМ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И УПАКОВЫВАЮТСЯ В 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ОДИН </a:t>
            </a:r>
            <a:r>
              <a:rPr lang="ru-RU" sz="2000" b="1" dirty="0">
                <a:solidFill>
                  <a:srgbClr val="166824"/>
                </a:solidFill>
                <a:latin typeface="Cambria" panose="02040503050406030204" pitchFamily="18" charset="0"/>
              </a:rPr>
              <a:t>ВОЗВРАТНЫЙ СЕКЬЮРПАК!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СОПРОВОДИТЕЛЬНЫЙ ЛИСТ </a:t>
            </a:r>
            <a:r>
              <a:rPr lang="ru-RU" sz="1600" b="1" dirty="0">
                <a:solidFill>
                  <a:srgbClr val="166824"/>
                </a:solidFill>
                <a:latin typeface="Cambria" panose="02040503050406030204" pitchFamily="18" charset="0"/>
              </a:rPr>
              <a:t>ЗАПОЛНЯЕТСЯ И ВКЛАДЫВАЕТСЯ В ПРОЗРАЧНЫЙ КАРМАН СЕКЬЮРПАКА</a:t>
            </a:r>
          </a:p>
        </p:txBody>
      </p:sp>
      <p:sp>
        <p:nvSpPr>
          <p:cNvPr id="128006" name="Номер слайда 2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BC5BAF-E8A2-4520-B0E1-11EE7AC64258}" type="slidenum">
              <a:rPr lang="ru-RU" smtClean="0">
                <a:cs typeface="Arial" charset="0"/>
              </a:rPr>
              <a:pPr/>
              <a:t>92</a:t>
            </a:fld>
            <a:endParaRPr lang="ru-RU" smtClean="0">
              <a:cs typeface="Arial" charset="0"/>
            </a:endParaRPr>
          </a:p>
        </p:txBody>
      </p:sp>
      <p:pic>
        <p:nvPicPr>
          <p:cNvPr id="128007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728913"/>
            <a:ext cx="20320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Штриховая стрелка вправо 32"/>
          <p:cNvSpPr/>
          <p:nvPr/>
        </p:nvSpPr>
        <p:spPr>
          <a:xfrm>
            <a:off x="5526088" y="3321050"/>
            <a:ext cx="1289050" cy="129540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Выноска 1 22"/>
          <p:cNvSpPr/>
          <p:nvPr/>
        </p:nvSpPr>
        <p:spPr>
          <a:xfrm>
            <a:off x="5418138" y="1265238"/>
            <a:ext cx="3024187" cy="1287462"/>
          </a:xfrm>
          <a:prstGeom prst="borderCallout1">
            <a:avLst>
              <a:gd name="adj1" fmla="val 63129"/>
              <a:gd name="adj2" fmla="val -4027"/>
              <a:gd name="adj3" fmla="val 86165"/>
              <a:gd name="adj4" fmla="val -22809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ДБО – ЗА ОСНОВНЫМ БЛАНКОМ ОТВЕТОВ КОНКРЕТНОГО УЧАСТНИКА</a:t>
            </a:r>
          </a:p>
        </p:txBody>
      </p:sp>
      <p:pic>
        <p:nvPicPr>
          <p:cNvPr id="128010" name="Рисунок 17"/>
          <p:cNvPicPr>
            <a:picLocks noChangeAspect="1" noChangeArrowheads="1"/>
          </p:cNvPicPr>
          <p:nvPr/>
        </p:nvPicPr>
        <p:blipFill>
          <a:blip r:embed="rId6"/>
          <a:srcRect l="17386" t="8321" r="33324" b="4538"/>
          <a:stretch>
            <a:fillRect/>
          </a:stretch>
        </p:blipFill>
        <p:spPr bwMode="auto">
          <a:xfrm>
            <a:off x="165100" y="1398588"/>
            <a:ext cx="1614488" cy="2660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11" name="Рисунок 23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2246313" y="1943100"/>
            <a:ext cx="1641475" cy="2660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12" name="Рисунок 24"/>
          <p:cNvPicPr>
            <a:picLocks noChangeAspect="1" noChangeArrowheads="1"/>
          </p:cNvPicPr>
          <p:nvPr/>
        </p:nvPicPr>
        <p:blipFill>
          <a:blip r:embed="rId6"/>
          <a:srcRect l="17386" t="8321" r="33324" b="4538"/>
          <a:stretch>
            <a:fillRect/>
          </a:stretch>
        </p:blipFill>
        <p:spPr bwMode="auto">
          <a:xfrm>
            <a:off x="293688" y="1685925"/>
            <a:ext cx="1616075" cy="2660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13" name="Рисунок 25"/>
          <p:cNvPicPr>
            <a:picLocks noChangeAspect="1" noChangeArrowheads="1"/>
          </p:cNvPicPr>
          <p:nvPr/>
        </p:nvPicPr>
        <p:blipFill>
          <a:blip r:embed="rId4"/>
          <a:srcRect l="17990" t="9076" r="33473" b="3972"/>
          <a:stretch>
            <a:fillRect/>
          </a:stretch>
        </p:blipFill>
        <p:spPr bwMode="auto">
          <a:xfrm>
            <a:off x="2289175" y="2200275"/>
            <a:ext cx="1641475" cy="2660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014" name="Рисунок 27"/>
          <p:cNvPicPr>
            <a:picLocks noChangeAspect="1" noChangeArrowheads="1"/>
          </p:cNvPicPr>
          <p:nvPr/>
        </p:nvPicPr>
        <p:blipFill>
          <a:blip r:embed="rId6"/>
          <a:srcRect l="17386" t="8321" r="33324" b="4538"/>
          <a:stretch>
            <a:fillRect/>
          </a:stretch>
        </p:blipFill>
        <p:spPr bwMode="auto">
          <a:xfrm>
            <a:off x="466725" y="1971675"/>
            <a:ext cx="1616075" cy="26622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ChangeArrowheads="1"/>
          </p:cNvSpPr>
          <p:nvPr/>
        </p:nvSpPr>
        <p:spPr bwMode="auto">
          <a:xfrm>
            <a:off x="1371600" y="642938"/>
            <a:ext cx="7772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</a:rPr>
              <a:t>УПАКОВКА МАТЕРИАЛОВ В АУДИТОРИИ</a:t>
            </a:r>
          </a:p>
        </p:txBody>
      </p:sp>
      <p:sp>
        <p:nvSpPr>
          <p:cNvPr id="119810" name="Rectangle 6"/>
          <p:cNvSpPr>
            <a:spLocks noChangeArrowheads="1"/>
          </p:cNvSpPr>
          <p:nvPr/>
        </p:nvSpPr>
        <p:spPr bwMode="auto">
          <a:xfrm>
            <a:off x="1000125" y="1285875"/>
            <a:ext cx="81438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i="1" u="sng" dirty="0">
                <a:solidFill>
                  <a:schemeClr val="accent2">
                    <a:lumMod val="50000"/>
                  </a:schemeClr>
                </a:solidFill>
              </a:rPr>
              <a:t>В новый </a:t>
            </a:r>
            <a:r>
              <a:rPr lang="ru-RU" altLang="ru-RU" b="1" i="1" u="sng" dirty="0" err="1">
                <a:solidFill>
                  <a:schemeClr val="accent2">
                    <a:lumMod val="50000"/>
                  </a:schemeClr>
                </a:solidFill>
              </a:rPr>
              <a:t>секьюрпак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, который находился в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</a:rPr>
              <a:t>секьюрпаке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с бланками для ответов, необходимо упаковать: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Char char="•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ВСЕ бланки ответов №1, №2 и заполненные дополнительные №2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бланки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ответов участников, не явившихся на экзамен,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</a:rPr>
              <a:t>незакончивших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экзамен и удаленных с экзамена</a:t>
            </a: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i="1" u="sng" dirty="0">
                <a:solidFill>
                  <a:schemeClr val="accent2">
                    <a:lumMod val="50000"/>
                  </a:schemeClr>
                </a:solidFill>
              </a:rPr>
              <a:t>В старый </a:t>
            </a:r>
            <a:r>
              <a:rPr lang="ru-RU" altLang="ru-RU" b="1" i="1" u="sng" dirty="0" err="1">
                <a:solidFill>
                  <a:schemeClr val="accent2">
                    <a:lumMod val="50000"/>
                  </a:schemeClr>
                </a:solidFill>
              </a:rPr>
              <a:t>секьюрпак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, в котором находились КИМ, </a:t>
            </a: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необходимо упаковать:</a:t>
            </a: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Arial" charset="0"/>
              <a:buChar char="•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все КИМ (и диск, если он использовался на экзамене)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i="1" u="sng" dirty="0">
                <a:solidFill>
                  <a:schemeClr val="accent2">
                    <a:lumMod val="50000"/>
                  </a:schemeClr>
                </a:solidFill>
              </a:rPr>
              <a:t>В старый </a:t>
            </a:r>
            <a:r>
              <a:rPr lang="ru-RU" altLang="ru-RU" b="1" i="1" u="sng" dirty="0" err="1">
                <a:solidFill>
                  <a:schemeClr val="accent2">
                    <a:lumMod val="50000"/>
                  </a:schemeClr>
                </a:solidFill>
              </a:rPr>
              <a:t>секьюрпак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, в котором находились бланки ответов,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 необходимо упаковать: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Char char="•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все черновики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14313" y="1357313"/>
            <a:ext cx="647700" cy="10080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214313" y="3000375"/>
            <a:ext cx="647700" cy="100806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214313" y="4214813"/>
            <a:ext cx="647700" cy="10080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0054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702935-7BED-468D-8EF9-D4A1A9EAD427}" type="slidenum">
              <a:rPr lang="ru-RU" altLang="ru-RU" smtClean="0">
                <a:cs typeface="Arial" charset="0"/>
              </a:rPr>
              <a:pPr/>
              <a:t>93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0055" name="Прямоугольник 8"/>
          <p:cNvSpPr>
            <a:spLocks noChangeArrowheads="1"/>
          </p:cNvSpPr>
          <p:nvPr/>
        </p:nvSpPr>
        <p:spPr bwMode="auto">
          <a:xfrm>
            <a:off x="1643063" y="5214938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b="1">
                <a:solidFill>
                  <a:srgbClr val="FF0000"/>
                </a:solidFill>
              </a:rPr>
              <a:t>На всех пакетах должна быть размещена информация об экзамене:</a:t>
            </a:r>
          </a:p>
          <a:p>
            <a:pPr>
              <a:buFont typeface="Arial" charset="0"/>
              <a:buNone/>
            </a:pPr>
            <a:r>
              <a:rPr lang="ru-RU" altLang="ru-RU" b="1">
                <a:solidFill>
                  <a:srgbClr val="FF0000"/>
                </a:solidFill>
              </a:rPr>
              <a:t>Дата, предмет, номер ППЭ и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Arial" charset="0"/>
              <a:buNone/>
              <a:defRPr/>
            </a:pPr>
            <a:r>
              <a:rPr lang="ru-RU" alt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Сдать руководителю ППЭ, не упаковывая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учета участников и ЭМ по форме ППЭ-05-02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коррекции персональных данных по форме ППЭ-12-02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использования дополнительных бланков ответов по форме ППЭ-12-03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Неиспользованные дополнительные бланки №2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altLang="ru-RU" sz="2000" b="1" u="sng" dirty="0" smtClean="0"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altLang="ru-RU" sz="2000" dirty="0" smtClean="0">
              <a:latin typeface="Cambria" pitchFamily="18" charset="0"/>
            </a:endParaRP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1310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D4AF30-13BB-4305-868A-11FDD1E338CC}" type="slidenum">
              <a:rPr lang="ru-RU" altLang="ru-RU" smtClean="0">
                <a:cs typeface="Arial" charset="0"/>
              </a:rPr>
              <a:pPr/>
              <a:t>94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5772" t="9218" r="2191" b="18437"/>
          <a:stretch>
            <a:fillRect/>
          </a:stretch>
        </p:blipFill>
        <p:spPr>
          <a:xfrm>
            <a:off x="973138" y="1600200"/>
            <a:ext cx="7197725" cy="4525963"/>
          </a:xfrm>
        </p:spPr>
      </p:pic>
      <p:sp>
        <p:nvSpPr>
          <p:cNvPr id="13209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0936F1-2332-4DFE-B776-CADB63730466}" type="slidenum">
              <a:rPr lang="ru-RU" altLang="ru-RU" smtClean="0">
                <a:cs typeface="Arial" charset="0"/>
              </a:rPr>
              <a:pPr/>
              <a:t>95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/>
          <p:cNvSpPr>
            <a:spLocks noChangeArrowheads="1"/>
          </p:cNvSpPr>
          <p:nvPr/>
        </p:nvSpPr>
        <p:spPr bwMode="auto">
          <a:xfrm>
            <a:off x="714375" y="857250"/>
            <a:ext cx="7772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</a:rPr>
              <a:t>ПРИЕМ АПЕЛЛЯЦИЙ </a:t>
            </a:r>
          </a:p>
        </p:txBody>
      </p:sp>
      <p:sp>
        <p:nvSpPr>
          <p:cNvPr id="122882" name="Rectangle 6"/>
          <p:cNvSpPr>
            <a:spLocks noChangeArrowheads="1"/>
          </p:cNvSpPr>
          <p:nvPr/>
        </p:nvSpPr>
        <p:spPr bwMode="auto">
          <a:xfrm>
            <a:off x="685800" y="1447800"/>
            <a:ext cx="77724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После окончания экзамена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участник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имеет право подать апелляцию о нарушении процедуры проведения экзамена.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Апелляция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не принимается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</a:rPr>
              <a:t>по вопросам структуры и содержания структуры КИМ;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</a:rPr>
              <a:t>во вопросам, связанным с нарушением участником экзамена инструкции по заполнению бланков ответов.</a:t>
            </a:r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lang="ru-RU" altLang="ru-RU" sz="17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Участник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экзамена должен заполнить форму ППЭ-02 в двух экземплярах и удостоверить ее у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уполномоченного представителя ГЭК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. Один экземпляр остается у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участника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 экзамена, другой у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уполномоченного представителя ГЭК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alt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Уполномоченный представитель ГЭК должен выдать участнику уведомление о сроках работы Конфликтной комиссии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</a:rPr>
              <a:t>(распечатать с сайта </a:t>
            </a:r>
            <a:r>
              <a:rPr lang="en-US" altLang="ru-RU" b="1" u="sng" dirty="0">
                <a:solidFill>
                  <a:schemeClr val="accent2">
                    <a:lumMod val="50000"/>
                  </a:schemeClr>
                </a:solidFill>
              </a:rPr>
              <a:t>ege.spb.ru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CA3B34-D72D-43D7-AF70-69252EC334CE}" type="slidenum">
              <a:rPr lang="ru-RU" altLang="ru-RU" smtClean="0">
                <a:cs typeface="Arial" charset="0"/>
              </a:rPr>
              <a:pPr/>
              <a:t>96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13517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ЗАВЕРШЕНИЕ ЭКЗАМЕНА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13517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98744-B046-48C1-87D4-BC2394E6EE74}" type="slidenum">
              <a:rPr lang="ru-RU" altLang="ru-RU" smtClean="0">
                <a:cs typeface="Arial" charset="0"/>
              </a:rPr>
              <a:pPr/>
              <a:t>97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1358900" y="1728788"/>
            <a:ext cx="1223963" cy="7191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 rot="16200000">
            <a:off x="2865437" y="3597276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rgbClr val="E6FEE2"/>
          </a:solidFill>
          <a:ln w="25400" algn="ctr">
            <a:solidFill>
              <a:srgbClr val="3366FF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6195" name="Text Box 7"/>
          <p:cNvSpPr txBox="1">
            <a:spLocks noChangeArrowheads="1"/>
          </p:cNvSpPr>
          <p:nvPr/>
        </p:nvSpPr>
        <p:spPr bwMode="auto">
          <a:xfrm>
            <a:off x="107950" y="841375"/>
            <a:ext cx="26146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altLang="ru-RU" sz="1400" b="1" i="1">
                <a:latin typeface="Arial" charset="0"/>
              </a:rPr>
              <a:t>В течение 15 минут после окончания  </a:t>
            </a:r>
            <a:r>
              <a:rPr lang="ru-RU" altLang="ru-RU" sz="1400" b="1" i="1" u="sng">
                <a:latin typeface="Arial" charset="0"/>
              </a:rPr>
              <a:t>экзамена (на ОГЭ по физике время может быть больше)</a:t>
            </a: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107950" y="2183653"/>
            <a:ext cx="2720975" cy="38051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Передача документов из аудитории руководителю ППЭ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•	запечатанный </a:t>
            </a:r>
            <a:r>
              <a:rPr lang="ru-RU" sz="1400" dirty="0" err="1">
                <a:solidFill>
                  <a:schemeClr val="tx2"/>
                </a:solidFill>
                <a:latin typeface="Arial" charset="0"/>
              </a:rPr>
              <a:t>секьюрпак</a:t>
            </a:r>
            <a:r>
              <a:rPr lang="ru-RU" sz="1400" dirty="0">
                <a:solidFill>
                  <a:schemeClr val="tx2"/>
                </a:solidFill>
                <a:latin typeface="Arial" charset="0"/>
              </a:rPr>
              <a:t> с именными бланками из аудитории;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•	использованный </a:t>
            </a:r>
            <a:r>
              <a:rPr lang="ru-RU" sz="1400" dirty="0" err="1">
                <a:solidFill>
                  <a:schemeClr val="tx2"/>
                </a:solidFill>
                <a:latin typeface="Arial" charset="0"/>
              </a:rPr>
              <a:t>секьюрпак</a:t>
            </a:r>
            <a:r>
              <a:rPr lang="ru-RU" sz="1400" dirty="0">
                <a:solidFill>
                  <a:schemeClr val="tx2"/>
                </a:solidFill>
                <a:latin typeface="Arial" charset="0"/>
              </a:rPr>
              <a:t> со всеми вариантами КИМ и диском*;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•	использованный </a:t>
            </a:r>
            <a:r>
              <a:rPr lang="ru-RU" sz="1400" dirty="0" err="1">
                <a:solidFill>
                  <a:schemeClr val="tx2"/>
                </a:solidFill>
                <a:latin typeface="Arial" charset="0"/>
              </a:rPr>
              <a:t>секьюрпак</a:t>
            </a:r>
            <a:r>
              <a:rPr lang="ru-RU" sz="1400" dirty="0">
                <a:solidFill>
                  <a:schemeClr val="tx2"/>
                </a:solidFill>
                <a:latin typeface="Arial" charset="0"/>
              </a:rPr>
              <a:t> с черновиками</a:t>
            </a:r>
          </a:p>
          <a:p>
            <a:pPr defTabSz="1028700" eaLnBrk="0" hangingPunct="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 ведомости</a:t>
            </a:r>
          </a:p>
          <a:p>
            <a:pPr defTabSz="1028700" eaLnBrk="0" hangingPunct="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неиспользованные дополнительные бланки №</a:t>
            </a:r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2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3260725" y="1125787"/>
            <a:ext cx="5883275" cy="53731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ППЭ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документов для отправки в РЦОИ: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ППЭ-13 "Протокол учета и передачи на обработку ЭМ ППЭ"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ППЭ-21 "Акт об удалении участника ГИА"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необходимости явки в КО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ППЭ-22 "Акт о досрочном завершении экзамена"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ППЭ-12-02 "Ведомость коррекции персональных данных участников ГИА в аудитории "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ППЭ-05-02 "Ведомость учета участников ГИА и ЭМ в аудитории  (в порядке возрастания номеров аудиторий)</a:t>
            </a:r>
          </a:p>
          <a:p>
            <a:pPr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ППЭ-12-03 Ведомость использования доп. бланков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ППЭ-20 "Протокол идентификации личности участника ГИА"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ППЭ-07 Список лиц, допущенных в ППЭ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ППЭ-02 "Апелляция о нарушении порядка проведения ГИА"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ППЭ-03 "Протокол рассмотрения апелляции "</a:t>
            </a:r>
          </a:p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ППЭ-18 Акты общественного наблюдения</a:t>
            </a:r>
          </a:p>
          <a:p>
            <a:pPr>
              <a:defRPr/>
            </a:pPr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ППЭ-05-03-И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Ведомость учета ответов на задания практической части ГИА по информатике и ИКТ</a:t>
            </a:r>
          </a:p>
          <a:p>
            <a:pPr>
              <a:defRPr/>
            </a:pPr>
            <a:r>
              <a:rPr lang="ru-RU" sz="1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-носители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 все материалы для доставки в РЦОИ на обработку не позже, чем через 1 час после окончания экзамена.</a:t>
            </a:r>
          </a:p>
        </p:txBody>
      </p:sp>
      <p:sp>
        <p:nvSpPr>
          <p:cNvPr id="13619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7336C-CA96-448B-A604-D674CEA8565D}" type="slidenum">
              <a:rPr lang="ru-RU" altLang="ru-RU" smtClean="0">
                <a:cs typeface="Arial" charset="0"/>
              </a:rPr>
              <a:pPr/>
              <a:t>98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F4CEEF-8AA9-4B07-ADC0-282283DDE619}" type="slidenum">
              <a:rPr lang="ru-RU" altLang="ru-RU" smtClean="0">
                <a:cs typeface="Arial" charset="0"/>
              </a:rPr>
              <a:pPr/>
              <a:t>99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5586" t="11209" r="2391" b="7938"/>
          <a:stretch/>
        </p:blipFill>
        <p:spPr bwMode="auto">
          <a:xfrm>
            <a:off x="395536" y="980728"/>
            <a:ext cx="8136904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14528</TotalTime>
  <Words>3610</Words>
  <Application>Microsoft Office PowerPoint</Application>
  <PresentationFormat>Экран (4:3)</PresentationFormat>
  <Paragraphs>703</Paragraphs>
  <Slides>107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107</vt:i4>
      </vt:variant>
    </vt:vector>
  </HeadingPairs>
  <TitlesOfParts>
    <vt:vector size="114" baseType="lpstr">
      <vt:lpstr>Arial</vt:lpstr>
      <vt:lpstr>Calibri</vt:lpstr>
      <vt:lpstr>Cambria</vt:lpstr>
      <vt:lpstr>Symbol</vt:lpstr>
      <vt:lpstr>Times New Roman</vt:lpstr>
      <vt:lpstr>Wingdings</vt:lpstr>
      <vt:lpstr>Тема Office</vt:lpstr>
      <vt:lpstr>Презентация PowerPoint</vt:lpstr>
      <vt:lpstr>НОРМАТИВНАЯ ПРАВОВАЯ БАЗА</vt:lpstr>
      <vt:lpstr>Презентация PowerPoint</vt:lpstr>
      <vt:lpstr>СРОКИ ПРОВЕДЕНИЯ ОГЭ В 2017 ГОДУ ОПРЕДЕЛЕНЫ ПРИКАЗОМ МИНОБРНАУКИ РОССИИ ОТ 09.01.2017 №2  </vt:lpstr>
      <vt:lpstr>СРОКИ ПРОВЕДЕНИЯ ОГЭ В 2017 ГОДУ ОПРЕДЕЛЕНЫ ПРИКАЗОМ МИНОБРНАУКИ РОССИИ ОТ 09.01.2017 №2  </vt:lpstr>
      <vt:lpstr>СРОКИ ПРОВЕДЕНИЯ ОГЭ В 2017 ГОДУ ОПРЕДЕЛЕНЫ ПРИКАЗОМ МИНОБРНАУКИ РОССИИ ОТ 09.01.2017 №2  </vt:lpstr>
      <vt:lpstr>СРОКИ ПРОВЕДЕНИЯ ОГЭ В 2017 ГОДУ ОПРЕДЕЛЕНЫ ПРИКАЗОМ МИНОБРНАУКИ РОССИИ ОТ 09.01.2017 №2  </vt:lpstr>
      <vt:lpstr> </vt:lpstr>
      <vt:lpstr>ПОДГОТОВКА СОТРУДНИКОВ</vt:lpstr>
      <vt:lpstr>ПОДГОТОВКА ПОМЕЩЕНИЙ</vt:lpstr>
      <vt:lpstr>ОСОБЕННОСТИ ПОДГОТОВКИ АУДИТОРИЙ ПО ОТДЕЛЬНЫМ УЧЕБНЫМ ПРЕДМЕТАМ</vt:lpstr>
      <vt:lpstr>ОСОБЕННОСТИ ПОДГОТОВКИ АУДИТОРИЙ ПО ОТДЕЛЬНЫМ УЧЕБНЫМ ПРЕДМЕТАМ</vt:lpstr>
      <vt:lpstr>Презентация PowerPoint</vt:lpstr>
      <vt:lpstr>ПОДГОТОВКА ИНСТРУКТИВНЫХ МАТЕРИАЛОВ </vt:lpstr>
      <vt:lpstr>ПОДГОТОВКА ДОКУМЕНТОВ ДЛЯ ПРОВЕДЕНИЯ ЭКЗАМЕНА В ППЭ  </vt:lpstr>
      <vt:lpstr>Подготовка черновиков (по 2 листа на участника) со штампом ОО-ППЭ</vt:lpstr>
      <vt:lpstr>Презентация PowerPoint</vt:lpstr>
      <vt:lpstr>Презентация PowerPoint</vt:lpstr>
      <vt:lpstr>АКТ ГОТОВНОСТИ ППЭ</vt:lpstr>
      <vt:lpstr> </vt:lpstr>
      <vt:lpstr>Презентация PowerPoint</vt:lpstr>
      <vt:lpstr>ВРЕМЯ ПРИХОДА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О НЕДОПУСКЕ</vt:lpstr>
      <vt:lpstr>АКТ О НЕДОПУСКЕ</vt:lpstr>
      <vt:lpstr>АКТ О НЕДОПУСКЕ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случае отсутствия в аудиторном комплекте именных бланков участника  экзамена необходимо сообщить о данной проблеме сотрудникам РЦОИ.</vt:lpstr>
      <vt:lpstr>Презентация PowerPoint</vt:lpstr>
      <vt:lpstr>На рабочем столе участника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ЗАПОЛНЯЕТСЯ ОРГАНИЗАТОРОМ ПРИ ВЫДАЧЕ СЛЕДУЮШЕГО ДОПОЛНИТЕЛЬНОГО БЛАНКА</vt:lpstr>
      <vt:lpstr>Ведомость использования дополнительных бланков ответов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Продолжительность экзаменов</vt:lpstr>
      <vt:lpstr>Проведение ОГЭ для участников с ОВЗ</vt:lpstr>
      <vt:lpstr>Проведение ОГЭ для участников с ОВЗ</vt:lpstr>
      <vt:lpstr>Проведение экзамена  по русскому языку</vt:lpstr>
      <vt:lpstr>Проведение экзамена по русскому языку</vt:lpstr>
      <vt:lpstr>Внимание</vt:lpstr>
      <vt:lpstr>Проведение экзамена по литературе</vt:lpstr>
      <vt:lpstr> Используются только бланки №2. </vt:lpstr>
      <vt:lpstr>Презентация PowerPoint</vt:lpstr>
      <vt:lpstr>Проведение экзамена по физике</vt:lpstr>
      <vt:lpstr>Презентация PowerPoint</vt:lpstr>
      <vt:lpstr>Презентация PowerPoint</vt:lpstr>
      <vt:lpstr>Проведение экзамена по информатике и ИКТ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процедурные моменты</vt:lpstr>
      <vt:lpstr>Презентация PowerPoint</vt:lpstr>
      <vt:lpstr>Презентация PowerPoint</vt:lpstr>
      <vt:lpstr>Удаление участника с экзамена</vt:lpstr>
      <vt:lpstr>Досрочное завершение экзамена по уважительной причине</vt:lpstr>
      <vt:lpstr>НЕЯВКА НА ЭКЗАМЕН</vt:lpstr>
      <vt:lpstr>Отметки об удалении, незавершении экзамена, неявке  делаются на обоих именных бланках  (№1 и №2)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ДЕЙСТВИЯ ОРГАНИЗАТОРА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ОБЩЕСТВЕННОГО НАБЛЮДЕНИЯ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yakovleva.mv</cp:lastModifiedBy>
  <cp:revision>828</cp:revision>
  <dcterms:created xsi:type="dcterms:W3CDTF">2009-04-24T07:03:57Z</dcterms:created>
  <dcterms:modified xsi:type="dcterms:W3CDTF">2017-05-16T09:14:30Z</dcterms:modified>
</cp:coreProperties>
</file>